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3D"/>
    <a:srgbClr val="00602B"/>
    <a:srgbClr val="002060"/>
    <a:srgbClr val="0000FF"/>
    <a:srgbClr val="006600"/>
    <a:srgbClr val="4253BC"/>
    <a:srgbClr val="28AECF"/>
    <a:srgbClr val="FF0000"/>
    <a:srgbClr val="12B3C4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83641" autoAdjust="0"/>
  </p:normalViewPr>
  <p:slideViewPr>
    <p:cSldViewPr snapToGrid="0"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4301FD-77BC-4253-8D42-6E570B99CD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7707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2B4D5-2C10-4FBA-84EF-6B6696D30BA6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CF6A3-A357-433F-B3EB-D4CAFE7B2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50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F6A3-A357-433F-B3EB-D4CAFE7B2A1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9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F6A3-A357-433F-B3EB-D4CAFE7B2A1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170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F6A3-A357-433F-B3EB-D4CAFE7B2A1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13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vendor = {{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session.vendor</a:t>
            </a:r>
            <a:r>
              <a:rPr lang="zh-TW" altLang="en-US" dirty="0" smtClean="0"/>
              <a:t> </a:t>
            </a:r>
            <a:r>
              <a:rPr lang="en-US" altLang="zh-TW" dirty="0" smtClean="0"/>
              <a:t>}};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F6A3-A357-433F-B3EB-D4CAFE7B2A1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99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C_標題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>
            <a:extLst>
              <a:ext uri="{FF2B5EF4-FFF2-40B4-BE49-F238E27FC236}">
                <a16:creationId xmlns="" xmlns:a16="http://schemas.microsoft.com/office/drawing/2014/main" id="{37A44152-75BA-1C4B-8EC9-E9B85C8CE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21">
            <a:extLst>
              <a:ext uri="{FF2B5EF4-FFF2-40B4-BE49-F238E27FC236}">
                <a16:creationId xmlns="" xmlns:a16="http://schemas.microsoft.com/office/drawing/2014/main" id="{CACA61EB-B44E-A74C-B01F-7FFE99995125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800101" y="1312294"/>
            <a:ext cx="7772400" cy="765175"/>
          </a:xfrm>
        </p:spPr>
        <p:txBody>
          <a:bodyPr/>
          <a:lstStyle>
            <a:lvl1pPr>
              <a:defRPr sz="46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請輸入簡報標題</a:t>
            </a:r>
          </a:p>
        </p:txBody>
      </p:sp>
      <p:sp>
        <p:nvSpPr>
          <p:cNvPr id="27" name="文字版面配置區 26">
            <a:extLst>
              <a:ext uri="{FF2B5EF4-FFF2-40B4-BE49-F238E27FC236}">
                <a16:creationId xmlns="" xmlns:a16="http://schemas.microsoft.com/office/drawing/2014/main" id="{86DAAD6D-ECEF-B44D-BA5C-BE5BB13DF8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0101" y="2384876"/>
            <a:ext cx="3316951" cy="384629"/>
          </a:xfrm>
        </p:spPr>
        <p:txBody>
          <a:bodyPr/>
          <a:lstStyle>
            <a:lvl1pPr marL="0" indent="0">
              <a:buNone/>
              <a:defRPr kumimoji="1" lang="zh-TW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zh-TW" altLang="en-US" dirty="0"/>
              <a:t>簡報人 職稱</a:t>
            </a:r>
          </a:p>
        </p:txBody>
      </p:sp>
      <p:sp>
        <p:nvSpPr>
          <p:cNvPr id="28" name="文字版面配置區 26">
            <a:extLst>
              <a:ext uri="{FF2B5EF4-FFF2-40B4-BE49-F238E27FC236}">
                <a16:creationId xmlns="" xmlns:a16="http://schemas.microsoft.com/office/drawing/2014/main" id="{B4584C81-F92C-C649-91DF-24CBE74816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0101" y="3076912"/>
            <a:ext cx="3316951" cy="384629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r>
              <a:rPr kumimoji="1" lang="en-US" altLang="zh-TW" dirty="0"/>
              <a:t>Jan. 1, 2019</a:t>
            </a:r>
            <a:endParaRPr kumimoji="1" lang="zh-TW" altLang="en-US" dirty="0"/>
          </a:p>
        </p:txBody>
      </p:sp>
      <p:sp>
        <p:nvSpPr>
          <p:cNvPr id="8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2500" y="6619877"/>
            <a:ext cx="571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9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4EEDB15F-6E80-4F85-BAB7-5DD3F6A8677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7537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C_內文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000719" y="296143"/>
            <a:ext cx="7143281" cy="760384"/>
          </a:xfrm>
        </p:spPr>
        <p:txBody>
          <a:bodyPr/>
          <a:lstStyle>
            <a:lvl1pPr>
              <a:defRPr sz="3600" b="1">
                <a:latin typeface="+mn-ea"/>
                <a:ea typeface="+mn-ea"/>
              </a:defRPr>
            </a:lvl1pPr>
          </a:lstStyle>
          <a:p>
            <a:r>
              <a:rPr lang="zh-TW" altLang="en-US" dirty="0"/>
              <a:t>按一下以編輯第一層標題</a:t>
            </a:r>
            <a:r>
              <a:rPr lang="en-US" altLang="zh-TW" dirty="0"/>
              <a:t>/36pts</a:t>
            </a:r>
            <a:endParaRPr lang="zh-TW" altLang="en-US" dirty="0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文字版面配置區 10">
            <a:extLst>
              <a:ext uri="{FF2B5EF4-FFF2-40B4-BE49-F238E27FC236}">
                <a16:creationId xmlns="" xmlns:a16="http://schemas.microsoft.com/office/drawing/2014/main" id="{CC576ED3-EC0C-4F41-A539-DCAB62A3F0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0719" y="1073630"/>
            <a:ext cx="5248346" cy="339725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r>
              <a:rPr kumimoji="1" lang="zh-TW" altLang="en-US" dirty="0"/>
              <a:t>按一下以編輯第二層標題</a:t>
            </a:r>
            <a:r>
              <a:rPr kumimoji="1" lang="en-US" altLang="zh-TW" dirty="0"/>
              <a:t>/28pts</a:t>
            </a:r>
            <a:endParaRPr kumimoji="1" lang="zh-TW" altLang="en-US" dirty="0"/>
          </a:p>
        </p:txBody>
      </p:sp>
      <p:sp>
        <p:nvSpPr>
          <p:cNvPr id="13" name="文字版面配置區 10">
            <a:extLst>
              <a:ext uri="{FF2B5EF4-FFF2-40B4-BE49-F238E27FC236}">
                <a16:creationId xmlns="" xmlns:a16="http://schemas.microsoft.com/office/drawing/2014/main" id="{553BD10A-8EA3-4542-91F3-0E8CD26448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106" y="1606660"/>
            <a:ext cx="8305680" cy="470433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066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defRPr>
            </a:lvl2pPr>
            <a:lvl3pPr marL="857250" indent="-171450">
              <a:buFont typeface="Wingdings" panose="05000000000000000000" pitchFamily="2" charset="2"/>
              <a:buChar char="ü"/>
              <a:defRPr sz="160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defRPr>
            </a:lvl3pPr>
          </a:lstStyle>
          <a:p>
            <a:r>
              <a:rPr kumimoji="1" lang="zh-TW" altLang="en-US" dirty="0"/>
              <a:t>按一下以編輯</a:t>
            </a:r>
            <a:r>
              <a:rPr kumimoji="1" lang="zh-CN" altLang="en-US" dirty="0"/>
              <a:t>內文</a:t>
            </a:r>
            <a:r>
              <a:rPr kumimoji="1" lang="en-US" altLang="zh-TW" dirty="0"/>
              <a:t>/24pts</a:t>
            </a:r>
          </a:p>
          <a:p>
            <a:pPr lvl="1"/>
            <a:r>
              <a:rPr kumimoji="1" lang="zh-CN" altLang="en-US" dirty="0"/>
              <a:t>按一下以編輯內文</a:t>
            </a:r>
            <a:r>
              <a:rPr kumimoji="1" lang="en-US" altLang="zh-CN" dirty="0"/>
              <a:t>/20pts</a:t>
            </a:r>
          </a:p>
          <a:p>
            <a:pPr lvl="2"/>
            <a:r>
              <a:rPr kumimoji="1" lang="zh-CN" altLang="en-US" dirty="0"/>
              <a:t>按一下以編輯內文</a:t>
            </a:r>
            <a:r>
              <a:rPr kumimoji="1" lang="en-US" altLang="zh-CN" dirty="0"/>
              <a:t>/16pts</a:t>
            </a:r>
          </a:p>
          <a:p>
            <a:r>
              <a:rPr kumimoji="1" lang="zh-TW" altLang="en-US" dirty="0"/>
              <a:t>按一下以編輯</a:t>
            </a:r>
            <a:r>
              <a:rPr kumimoji="1" lang="zh-CN" altLang="en-US" dirty="0"/>
              <a:t>內文</a:t>
            </a:r>
            <a:r>
              <a:rPr kumimoji="1" lang="en-US" altLang="zh-TW" dirty="0"/>
              <a:t>/24pts</a:t>
            </a:r>
          </a:p>
          <a:p>
            <a:pPr lvl="1"/>
            <a:r>
              <a:rPr kumimoji="1" lang="zh-CN" altLang="en-US" dirty="0"/>
              <a:t>按一下以編輯內文</a:t>
            </a:r>
            <a:r>
              <a:rPr kumimoji="1" lang="en-US" altLang="zh-CN" dirty="0"/>
              <a:t>/20pts</a:t>
            </a:r>
          </a:p>
          <a:p>
            <a:pPr lvl="2"/>
            <a:r>
              <a:rPr kumimoji="1" lang="zh-CN" altLang="en-US" dirty="0"/>
              <a:t>按一下以編輯內文</a:t>
            </a:r>
            <a:r>
              <a:rPr kumimoji="1" lang="en-US" altLang="zh-CN" dirty="0"/>
              <a:t>/16pts</a:t>
            </a:r>
            <a:endParaRPr kumimoji="1" lang="en-US" altLang="zh-TW" dirty="0"/>
          </a:p>
          <a:p>
            <a:pPr lvl="1"/>
            <a:endParaRPr kumimoji="1" lang="zh-TW" altLang="en-US" dirty="0"/>
          </a:p>
        </p:txBody>
      </p:sp>
      <p:sp>
        <p:nvSpPr>
          <p:cNvPr id="8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2500" y="6619877"/>
            <a:ext cx="571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9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4EEDB15F-6E80-4F85-BAB7-5DD3F6A8677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350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C_封底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EBFD2-9DEF-4480-AD16-F87CD7C21A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76035BB0-9611-8C40-B913-A01CCF5B02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="" xmlns:a16="http://schemas.microsoft.com/office/drawing/2014/main" id="{17DAAE10-E85D-244C-AA89-584649D2EC7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702578" y="2836997"/>
            <a:ext cx="7772400" cy="765175"/>
          </a:xfrm>
        </p:spPr>
        <p:txBody>
          <a:bodyPr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zh-TW" altLang="en-US" dirty="0"/>
              <a:t>請輸入文字</a:t>
            </a:r>
          </a:p>
        </p:txBody>
      </p:sp>
    </p:spTree>
    <p:extLst>
      <p:ext uri="{BB962C8B-B14F-4D97-AF65-F5344CB8AC3E}">
        <p14:creationId xmlns:p14="http://schemas.microsoft.com/office/powerpoint/2010/main" val="137057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2500" y="6619877"/>
            <a:ext cx="571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9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4EEDB15F-6E80-4F85-BAB7-5DD3F6A8677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1925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8514" y="254000"/>
            <a:ext cx="6992937" cy="5588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2500" y="6619877"/>
            <a:ext cx="571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9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4EEDB15F-6E80-4F85-BAB7-5DD3F6A8677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1943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2"/>
          <p:cNvSpPr>
            <a:spLocks noChangeArrowheads="1"/>
          </p:cNvSpPr>
          <p:nvPr/>
        </p:nvSpPr>
        <p:spPr bwMode="auto">
          <a:xfrm>
            <a:off x="0" y="6618288"/>
            <a:ext cx="9144000" cy="239712"/>
          </a:xfrm>
          <a:prstGeom prst="rect">
            <a:avLst/>
          </a:prstGeom>
          <a:solidFill>
            <a:srgbClr val="009F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2068514" y="0"/>
            <a:ext cx="6992937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9864"/>
            <a:ext cx="8364538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9742" name="Rectangle 4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91277"/>
            <a:ext cx="6096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05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4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2500" y="6619877"/>
            <a:ext cx="571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9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4EEDB15F-6E80-4F85-BAB7-5DD3F6A8677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32" name="Text Box 48"/>
          <p:cNvSpPr txBox="1">
            <a:spLocks noChangeArrowheads="1"/>
          </p:cNvSpPr>
          <p:nvPr/>
        </p:nvSpPr>
        <p:spPr bwMode="auto">
          <a:xfrm>
            <a:off x="1" y="6618288"/>
            <a:ext cx="322897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 dirty="0">
                <a:solidFill>
                  <a:schemeClr val="bg1"/>
                </a:solidFill>
                <a:ea typeface="微軟正黑體" pitchFamily="34" charset="-120"/>
              </a:rPr>
              <a:t>Copyright  ITRI </a:t>
            </a:r>
            <a:r>
              <a:rPr lang="zh-TW" altLang="en-US" sz="1000" dirty="0">
                <a:solidFill>
                  <a:schemeClr val="bg1"/>
                </a:solidFill>
                <a:ea typeface="微軟正黑體" pitchFamily="34" charset="-120"/>
              </a:rPr>
              <a:t>工業技術研究院</a:t>
            </a:r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-866774" y="776288"/>
            <a:ext cx="8667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787526" y="-268287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5" name="Text Box 52"/>
          <p:cNvSpPr txBox="1">
            <a:spLocks noChangeArrowheads="1"/>
          </p:cNvSpPr>
          <p:nvPr/>
        </p:nvSpPr>
        <p:spPr bwMode="auto">
          <a:xfrm>
            <a:off x="0" y="7200900"/>
            <a:ext cx="541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800">
                <a:ea typeface="微軟正黑體" pitchFamily="34" charset="-120"/>
              </a:rPr>
              <a:t>建議字型：中文微軟正黑體，英文</a:t>
            </a:r>
            <a:r>
              <a:rPr lang="en-US" altLang="zh-TW" sz="1800">
                <a:ea typeface="微軟正黑體" pitchFamily="34" charset="-120"/>
              </a:rPr>
              <a:t>Arial</a:t>
            </a:r>
          </a:p>
        </p:txBody>
      </p:sp>
      <p:pic>
        <p:nvPicPr>
          <p:cNvPr id="1036" name="Picture 53" descr="itri_CEL_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6" y="193675"/>
            <a:ext cx="168116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圖片 21">
            <a:extLst>
              <a:ext uri="{FF2B5EF4-FFF2-40B4-BE49-F238E27FC236}">
                <a16:creationId xmlns="" xmlns:a16="http://schemas.microsoft.com/office/drawing/2014/main" id="{EC79C96A-85BD-B44C-B253-3CE279E8452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80664"/>
            <a:ext cx="1027320" cy="324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97" r:id="rId2"/>
    <p:sldLayoutId id="2147483796" r:id="rId3"/>
    <p:sldLayoutId id="2147483787" r:id="rId4"/>
    <p:sldLayoutId id="2147483799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45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45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45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450">
          <a:solidFill>
            <a:schemeClr val="tx2"/>
          </a:solidFill>
          <a:latin typeface="Arial" charset="0"/>
          <a:ea typeface="微軟正黑體" pitchFamily="34" charset="-12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3450">
          <a:solidFill>
            <a:schemeClr val="tx2"/>
          </a:solidFill>
          <a:latin typeface="Arial" charset="0"/>
          <a:ea typeface="微軟正黑體" pitchFamily="34" charset="-12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345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345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345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0066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EBFD2-9DEF-4480-AD16-F87CD7C21A8D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ERP</a:t>
            </a:r>
            <a:r>
              <a:rPr lang="zh-TW" altLang="en-US" dirty="0" smtClean="0"/>
              <a:t>對應管理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487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182420" y="2563025"/>
            <a:ext cx="8699501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n-ea"/>
                <a:ea typeface="+mn-ea"/>
              </a:rPr>
              <a:t>新增</a:t>
            </a:r>
            <a:r>
              <a:rPr lang="en-US" altLang="zh-TW" dirty="0" smtClean="0">
                <a:latin typeface="+mn-ea"/>
                <a:ea typeface="+mn-ea"/>
              </a:rPr>
              <a:t>API</a:t>
            </a:r>
            <a:r>
              <a:rPr lang="zh-TW" altLang="en-US" dirty="0" smtClean="0">
                <a:latin typeface="+mn-ea"/>
                <a:ea typeface="+mn-ea"/>
              </a:rPr>
              <a:t>：</a:t>
            </a:r>
            <a:r>
              <a:rPr lang="en-US" altLang="zh-TW" b="1" dirty="0">
                <a:latin typeface="+mn-ea"/>
                <a:ea typeface="+mn-ea"/>
              </a:rPr>
              <a:t>/configuration/</a:t>
            </a:r>
            <a:r>
              <a:rPr lang="en-US" altLang="zh-TW" b="1" dirty="0" err="1">
                <a:latin typeface="+mn-ea"/>
                <a:ea typeface="+mn-ea"/>
              </a:rPr>
              <a:t>add_key_header</a:t>
            </a:r>
            <a:endParaRPr lang="en-US" altLang="zh-TW" b="1" dirty="0" smtClean="0"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input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：參考下方截圖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1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rgbClr val="00863D"/>
                </a:solidFill>
                <a:latin typeface="+mn-ea"/>
                <a:ea typeface="+mn-ea"/>
              </a:rPr>
              <a:t>下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拉選單選擇的檔案類型</a:t>
            </a:r>
            <a:endParaRPr lang="en-US" altLang="zh-TW" dirty="0" smtClean="0">
              <a:solidFill>
                <a:srgbClr val="00863D"/>
              </a:solidFill>
              <a:latin typeface="+mn-ea"/>
              <a:ea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新增的表</a:t>
            </a:r>
            <a:r>
              <a:rPr lang="zh-TW" altLang="en-US" dirty="0">
                <a:solidFill>
                  <a:srgbClr val="00863D"/>
                </a:solidFill>
                <a:latin typeface="+mn-ea"/>
                <a:ea typeface="+mn-ea"/>
              </a:rPr>
              <a:t>頭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字典名稱</a:t>
            </a:r>
            <a:endParaRPr lang="en-US" altLang="zh-TW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output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：參考下</a:t>
            </a: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方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截圖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2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120968" y="974284"/>
            <a:ext cx="14361185" cy="5645593"/>
            <a:chOff x="120968" y="974284"/>
            <a:chExt cx="14361185" cy="5645593"/>
          </a:xfrm>
        </p:grpSpPr>
        <p:grpSp>
          <p:nvGrpSpPr>
            <p:cNvPr id="22" name="群組 21"/>
            <p:cNvGrpSpPr/>
            <p:nvPr/>
          </p:nvGrpSpPr>
          <p:grpSpPr>
            <a:xfrm>
              <a:off x="120968" y="974284"/>
              <a:ext cx="14361185" cy="5645593"/>
              <a:chOff x="120968" y="974284"/>
              <a:chExt cx="14361185" cy="5645593"/>
            </a:xfrm>
          </p:grpSpPr>
          <p:grpSp>
            <p:nvGrpSpPr>
              <p:cNvPr id="21" name="群組 20"/>
              <p:cNvGrpSpPr/>
              <p:nvPr/>
            </p:nvGrpSpPr>
            <p:grpSpPr>
              <a:xfrm>
                <a:off x="120968" y="974284"/>
                <a:ext cx="14361185" cy="5645593"/>
                <a:chOff x="120968" y="974284"/>
                <a:chExt cx="14361185" cy="5645593"/>
              </a:xfrm>
            </p:grpSpPr>
            <p:grpSp>
              <p:nvGrpSpPr>
                <p:cNvPr id="9" name="群組 8"/>
                <p:cNvGrpSpPr/>
                <p:nvPr/>
              </p:nvGrpSpPr>
              <p:grpSpPr>
                <a:xfrm>
                  <a:off x="120968" y="974284"/>
                  <a:ext cx="8940484" cy="5645593"/>
                  <a:chOff x="120968" y="974284"/>
                  <a:chExt cx="8940484" cy="5645593"/>
                </a:xfrm>
              </p:grpSpPr>
              <p:pic>
                <p:nvPicPr>
                  <p:cNvPr id="4" name="圖片 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0968" y="974284"/>
                    <a:ext cx="8940484" cy="5645593"/>
                  </a:xfrm>
                  <a:prstGeom prst="rect">
                    <a:avLst/>
                  </a:prstGeom>
                </p:spPr>
              </p:pic>
              <p:pic>
                <p:nvPicPr>
                  <p:cNvPr id="5" name="圖片 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591521" y="3310889"/>
                    <a:ext cx="4980979" cy="2444117"/>
                  </a:xfrm>
                  <a:prstGeom prst="rect">
                    <a:avLst/>
                  </a:prstGeom>
                </p:spPr>
              </p:pic>
              <p:sp>
                <p:nvSpPr>
                  <p:cNvPr id="6" name="矩形 5"/>
                  <p:cNvSpPr/>
                  <p:nvPr/>
                </p:nvSpPr>
                <p:spPr bwMode="auto">
                  <a:xfrm>
                    <a:off x="2225040" y="2263522"/>
                    <a:ext cx="1844040" cy="693038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cxnSp>
                <p:nvCxnSpPr>
                  <p:cNvPr id="8" name="直線單箭頭接點 7"/>
                  <p:cNvCxnSpPr>
                    <a:stCxn id="6" idx="2"/>
                  </p:cNvCxnSpPr>
                  <p:nvPr/>
                </p:nvCxnSpPr>
                <p:spPr bwMode="auto">
                  <a:xfrm>
                    <a:off x="3147060" y="2956560"/>
                    <a:ext cx="906780" cy="48768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</p:grpSp>
            <p:grpSp>
              <p:nvGrpSpPr>
                <p:cNvPr id="20" name="群組 19"/>
                <p:cNvGrpSpPr/>
                <p:nvPr/>
              </p:nvGrpSpPr>
              <p:grpSpPr>
                <a:xfrm>
                  <a:off x="9182420" y="4446426"/>
                  <a:ext cx="5299733" cy="2044710"/>
                  <a:chOff x="9182420" y="4766548"/>
                  <a:chExt cx="5299733" cy="2044710"/>
                </a:xfrm>
              </p:grpSpPr>
              <p:grpSp>
                <p:nvGrpSpPr>
                  <p:cNvPr id="17" name="群組 16"/>
                  <p:cNvGrpSpPr/>
                  <p:nvPr/>
                </p:nvGrpSpPr>
                <p:grpSpPr>
                  <a:xfrm>
                    <a:off x="9182420" y="4818725"/>
                    <a:ext cx="2972058" cy="1992533"/>
                    <a:chOff x="9182420" y="4818725"/>
                    <a:chExt cx="2972058" cy="1992533"/>
                  </a:xfrm>
                </p:grpSpPr>
                <p:pic>
                  <p:nvPicPr>
                    <p:cNvPr id="15" name="圖片 14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182420" y="5188057"/>
                      <a:ext cx="2972058" cy="162320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6" name="文字方塊 15"/>
                    <p:cNvSpPr txBox="1"/>
                    <p:nvPr/>
                  </p:nvSpPr>
                  <p:spPr>
                    <a:xfrm>
                      <a:off x="9182420" y="4818725"/>
                      <a:ext cx="821403" cy="369332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截圖</a:t>
                      </a:r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1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p:txBody>
                </p:sp>
              </p:grpSp>
              <p:pic>
                <p:nvPicPr>
                  <p:cNvPr id="18" name="圖片 1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2798086" y="5173941"/>
                    <a:ext cx="1684067" cy="948770"/>
                  </a:xfrm>
                  <a:prstGeom prst="rect">
                    <a:avLst/>
                  </a:prstGeom>
                </p:spPr>
              </p:pic>
              <p:sp>
                <p:nvSpPr>
                  <p:cNvPr id="19" name="文字方塊 18"/>
                  <p:cNvSpPr txBox="1"/>
                  <p:nvPr/>
                </p:nvSpPr>
                <p:spPr>
                  <a:xfrm>
                    <a:off x="12798086" y="4766548"/>
                    <a:ext cx="821403" cy="369332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 smtClean="0">
                        <a:latin typeface="+mn-ea"/>
                        <a:ea typeface="+mn-ea"/>
                      </a:rPr>
                      <a:t>截圖</a:t>
                    </a:r>
                    <a:r>
                      <a:rPr lang="en-US" altLang="zh-TW" dirty="0" smtClean="0">
                        <a:latin typeface="+mn-ea"/>
                        <a:ea typeface="+mn-ea"/>
                      </a:rPr>
                      <a:t>2</a:t>
                    </a:r>
                    <a:endParaRPr lang="zh-TW" altLang="en-US" dirty="0">
                      <a:latin typeface="+mn-ea"/>
                      <a:ea typeface="+mn-ea"/>
                    </a:endParaRPr>
                  </a:p>
                </p:txBody>
              </p:sp>
            </p:grpSp>
          </p:grpSp>
          <p:cxnSp>
            <p:nvCxnSpPr>
              <p:cNvPr id="12" name="直線單箭頭接點 11"/>
              <p:cNvCxnSpPr>
                <a:endCxn id="10" idx="1"/>
              </p:cNvCxnSpPr>
              <p:nvPr/>
            </p:nvCxnSpPr>
            <p:spPr bwMode="auto">
              <a:xfrm flipV="1">
                <a:off x="8511540" y="3301689"/>
                <a:ext cx="670880" cy="209041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1" name="矩形 10"/>
            <p:cNvSpPr/>
            <p:nvPr/>
          </p:nvSpPr>
          <p:spPr bwMode="auto">
            <a:xfrm>
              <a:off x="7452360" y="5135880"/>
              <a:ext cx="1059180" cy="512446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08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65" y="990600"/>
            <a:ext cx="8909786" cy="56292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8514" y="254000"/>
            <a:ext cx="6992937" cy="736600"/>
          </a:xfrm>
        </p:spPr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新增成功必須重新打一次</a:t>
            </a:r>
            <a:r>
              <a:rPr lang="en-US" altLang="zh-TW" dirty="0">
                <a:solidFill>
                  <a:srgbClr val="FF0000"/>
                </a:solidFill>
              </a:rPr>
              <a:t>/configuration/</a:t>
            </a:r>
            <a:r>
              <a:rPr lang="en-US" altLang="zh-TW" dirty="0" err="1">
                <a:solidFill>
                  <a:srgbClr val="FF0000"/>
                </a:solidFill>
              </a:rPr>
              <a:t>get_key_header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拿</a:t>
            </a:r>
            <a:r>
              <a:rPr lang="zh-TW" altLang="en-US" dirty="0"/>
              <a:t>到表頭字典</a:t>
            </a:r>
            <a:r>
              <a:rPr lang="zh-TW" altLang="en-US" dirty="0" smtClean="0"/>
              <a:t>列表，且須有</a:t>
            </a:r>
            <a:r>
              <a:rPr lang="en-US" altLang="zh-TW" dirty="0" err="1" smtClean="0">
                <a:solidFill>
                  <a:srgbClr val="FF0000"/>
                </a:solidFill>
              </a:rPr>
              <a:t>PNotify</a:t>
            </a:r>
            <a:r>
              <a:rPr lang="zh-TW" altLang="en-US" dirty="0" smtClean="0">
                <a:solidFill>
                  <a:schemeClr val="tx1"/>
                </a:solidFill>
              </a:rPr>
              <a:t>提</a:t>
            </a:r>
            <a:r>
              <a:rPr lang="zh-TW" altLang="en-US" dirty="0" smtClean="0"/>
              <a:t>示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079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一進頁面打</a:t>
            </a:r>
            <a:r>
              <a:rPr lang="en-US" altLang="zh-TW" sz="2000" dirty="0" smtClean="0"/>
              <a:t>API</a:t>
            </a:r>
            <a:r>
              <a:rPr lang="zh-TW" altLang="en-US" sz="2000" dirty="0" smtClean="0"/>
              <a:t>拿檔案類型下拉選單內容 </a:t>
            </a:r>
            <a:r>
              <a:rPr lang="en-US" altLang="zh-TW" sz="2000" b="1" dirty="0" smtClean="0"/>
              <a:t>(P.3)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選擇檔案類型後就觸發</a:t>
            </a:r>
            <a:r>
              <a:rPr lang="en-US" altLang="zh-TW" sz="2000" dirty="0" err="1" smtClean="0"/>
              <a:t>onchange</a:t>
            </a:r>
            <a:r>
              <a:rPr lang="zh-TW" altLang="en-US" sz="2000" dirty="0" smtClean="0"/>
              <a:t>事件打</a:t>
            </a:r>
            <a:r>
              <a:rPr lang="en-US" altLang="zh-TW" sz="2000" dirty="0" smtClean="0"/>
              <a:t>API</a:t>
            </a:r>
            <a:r>
              <a:rPr lang="zh-TW" altLang="en-US" sz="2000" dirty="0" smtClean="0"/>
              <a:t>拿</a:t>
            </a:r>
            <a:r>
              <a:rPr lang="en-US" altLang="zh-TW" sz="2000" dirty="0" smtClean="0"/>
              <a:t>ERP</a:t>
            </a:r>
            <a:r>
              <a:rPr lang="zh-TW" altLang="en-US" sz="2000" dirty="0" smtClean="0"/>
              <a:t>對應管理下拉選單內容 </a:t>
            </a:r>
            <a:r>
              <a:rPr lang="en-US" altLang="zh-TW" sz="2000" b="1" dirty="0" smtClean="0"/>
              <a:t>(</a:t>
            </a:r>
            <a:r>
              <a:rPr lang="en-US" altLang="zh-TW" sz="2000" b="1" dirty="0"/>
              <a:t>P.3)</a:t>
            </a:r>
            <a:endParaRPr lang="en-US" altLang="zh-TW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選擇</a:t>
            </a:r>
            <a:r>
              <a:rPr lang="en-US" altLang="zh-TW" sz="2000" dirty="0" smtClean="0"/>
              <a:t>ERP</a:t>
            </a:r>
            <a:r>
              <a:rPr lang="zh-TW" altLang="en-US" sz="2000" dirty="0" smtClean="0"/>
              <a:t>對應管理後就拿第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點的</a:t>
            </a:r>
            <a:r>
              <a:rPr lang="en-US" altLang="zh-TW" sz="2000" dirty="0" smtClean="0"/>
              <a:t>API</a:t>
            </a:r>
            <a:r>
              <a:rPr lang="zh-TW" altLang="en-US" sz="2000" dirty="0" smtClean="0"/>
              <a:t>結果渲染在頁面上，並且顯示編輯</a:t>
            </a:r>
            <a:r>
              <a:rPr lang="en-US" altLang="zh-TW" sz="2000" dirty="0" err="1" smtClean="0"/>
              <a:t>btn</a:t>
            </a:r>
            <a:r>
              <a:rPr lang="zh-TW" altLang="en-US" sz="2000" dirty="0" smtClean="0"/>
              <a:t>及此</a:t>
            </a:r>
            <a:r>
              <a:rPr lang="en-US" altLang="zh-TW" sz="2000" dirty="0" smtClean="0"/>
              <a:t>ERP</a:t>
            </a:r>
            <a:r>
              <a:rPr lang="zh-TW" altLang="en-US" sz="2000" dirty="0" smtClean="0"/>
              <a:t>對應管理的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種模型組合與名稱</a:t>
            </a:r>
            <a:r>
              <a:rPr lang="en-US" altLang="zh-TW" sz="2000" b="1" dirty="0" smtClean="0"/>
              <a:t>(P.4)</a:t>
            </a:r>
            <a:r>
              <a:rPr lang="zh-TW" altLang="en-US" sz="2000" dirty="0" smtClean="0"/>
              <a:t>，檢視狀態需</a:t>
            </a:r>
            <a:r>
              <a:rPr lang="zh-TW" altLang="en-US" sz="2000" dirty="0" smtClean="0">
                <a:solidFill>
                  <a:srgbClr val="FF0000"/>
                </a:solidFill>
              </a:rPr>
              <a:t>鎖定編輯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671513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800" dirty="0" smtClean="0"/>
              <a:t>點</a:t>
            </a:r>
            <a:r>
              <a:rPr lang="zh-TW" altLang="en-US" sz="1800" dirty="0"/>
              <a:t>選</a:t>
            </a:r>
            <a:r>
              <a:rPr lang="zh-TW" altLang="en-US" sz="1800" dirty="0" smtClean="0"/>
              <a:t>新增</a:t>
            </a:r>
            <a:r>
              <a:rPr lang="en-US" altLang="zh-TW" sz="1800" dirty="0" smtClean="0"/>
              <a:t>ERP</a:t>
            </a:r>
            <a:r>
              <a:rPr lang="zh-TW" altLang="en-US" sz="1800" dirty="0" smtClean="0"/>
              <a:t>對應管理</a:t>
            </a:r>
            <a:r>
              <a:rPr lang="en-US" altLang="zh-TW" sz="1800" dirty="0" err="1" smtClean="0"/>
              <a:t>btn</a:t>
            </a:r>
            <a:r>
              <a:rPr lang="en-US" altLang="zh-TW" sz="1800" dirty="0" smtClean="0"/>
              <a:t> </a:t>
            </a:r>
            <a:r>
              <a:rPr lang="en-US" altLang="zh-TW" sz="1800" b="1" dirty="0" smtClean="0"/>
              <a:t>(P.6)</a:t>
            </a:r>
          </a:p>
          <a:p>
            <a:pPr marL="971550" lvl="2" indent="-457200"/>
            <a:r>
              <a:rPr lang="zh-TW" altLang="en-US" sz="1400" dirty="0" smtClean="0"/>
              <a:t>選擇檔案類型、命名</a:t>
            </a:r>
            <a:r>
              <a:rPr lang="en-US" altLang="zh-TW" sz="1400" dirty="0" smtClean="0"/>
              <a:t>ERP</a:t>
            </a:r>
            <a:r>
              <a:rPr lang="zh-TW" altLang="en-US" sz="1400" dirty="0" smtClean="0"/>
              <a:t>對應管理名稱、選擇</a:t>
            </a:r>
            <a:r>
              <a:rPr lang="en-US" altLang="zh-TW" sz="1400" dirty="0" smtClean="0"/>
              <a:t>3</a:t>
            </a:r>
            <a:r>
              <a:rPr lang="zh-TW" altLang="en-US" sz="1400" dirty="0" smtClean="0"/>
              <a:t>種模型組合、命名模型組合的名稱、新增</a:t>
            </a:r>
            <a:r>
              <a:rPr lang="en-US" altLang="zh-TW" sz="1400" dirty="0" smtClean="0"/>
              <a:t>ERP</a:t>
            </a:r>
            <a:r>
              <a:rPr lang="zh-TW" altLang="en-US" sz="1400" dirty="0" smtClean="0"/>
              <a:t>對應關係</a:t>
            </a:r>
            <a:endParaRPr lang="en-US" altLang="zh-TW" sz="1400" dirty="0" smtClean="0"/>
          </a:p>
          <a:p>
            <a:pPr marL="971550" lvl="2" indent="-457200"/>
            <a:r>
              <a:rPr lang="zh-TW" altLang="en-US" sz="1400" dirty="0" smtClean="0"/>
              <a:t>按下儲存</a:t>
            </a:r>
            <a:r>
              <a:rPr lang="en-US" altLang="zh-TW" sz="1400" dirty="0" err="1" smtClean="0"/>
              <a:t>btn</a:t>
            </a:r>
            <a:r>
              <a:rPr lang="zh-TW" altLang="en-US" sz="1400" dirty="0" smtClean="0"/>
              <a:t>就將頁面上內容組成</a:t>
            </a:r>
            <a:r>
              <a:rPr lang="en-US" altLang="zh-TW" sz="1400" dirty="0" smtClean="0"/>
              <a:t>input</a:t>
            </a:r>
            <a:r>
              <a:rPr lang="zh-TW" altLang="en-US" sz="1400" dirty="0" smtClean="0"/>
              <a:t>打</a:t>
            </a:r>
            <a:r>
              <a:rPr lang="en-US" altLang="zh-TW" sz="1400" dirty="0" err="1" smtClean="0"/>
              <a:t>autosave</a:t>
            </a:r>
            <a:r>
              <a:rPr lang="en-US" altLang="zh-TW" sz="1400" dirty="0" smtClean="0"/>
              <a:t> API</a:t>
            </a:r>
          </a:p>
          <a:p>
            <a:pPr marL="671513" lvl="1" indent="-457200">
              <a:buFont typeface="+mj-lt"/>
              <a:buAutoNum type="circleNumWdWhitePlain"/>
            </a:pPr>
            <a:r>
              <a:rPr lang="zh-TW" altLang="en-US" sz="1800" dirty="0" smtClean="0"/>
              <a:t>點選編輯</a:t>
            </a:r>
            <a:r>
              <a:rPr lang="en-US" altLang="zh-TW" sz="1800" dirty="0" err="1" smtClean="0"/>
              <a:t>btn</a:t>
            </a:r>
            <a:r>
              <a:rPr lang="en-US" altLang="zh-TW" sz="1800" dirty="0" smtClean="0"/>
              <a:t> </a:t>
            </a:r>
            <a:r>
              <a:rPr lang="en-US" altLang="zh-TW" sz="1800" b="1" dirty="0" smtClean="0"/>
              <a:t>(P.5)</a:t>
            </a:r>
          </a:p>
          <a:p>
            <a:pPr marL="971550" lvl="2" indent="-457200"/>
            <a:r>
              <a:rPr lang="zh-TW" altLang="en-US" sz="1400" dirty="0" smtClean="0"/>
              <a:t>隱藏新增</a:t>
            </a:r>
            <a:r>
              <a:rPr lang="en-US" altLang="zh-TW" sz="1400" dirty="0" smtClean="0"/>
              <a:t>ERP</a:t>
            </a:r>
            <a:r>
              <a:rPr lang="zh-TW" altLang="en-US" sz="1400" dirty="0" smtClean="0"/>
              <a:t>對應管理</a:t>
            </a:r>
            <a:r>
              <a:rPr lang="en-US" altLang="zh-TW" sz="1400" dirty="0" err="1" smtClean="0"/>
              <a:t>btn</a:t>
            </a:r>
            <a:r>
              <a:rPr lang="zh-TW" altLang="en-US" sz="1400" dirty="0" smtClean="0"/>
              <a:t>及編輯</a:t>
            </a:r>
            <a:r>
              <a:rPr lang="en-US" altLang="zh-TW" sz="1400" dirty="0" err="1" smtClean="0"/>
              <a:t>btn</a:t>
            </a:r>
            <a:endParaRPr lang="en-US" altLang="zh-TW" sz="1400" dirty="0" smtClean="0"/>
          </a:p>
          <a:p>
            <a:pPr marL="971550" lvl="2" indent="-457200"/>
            <a:r>
              <a:rPr lang="zh-TW" altLang="en-US" sz="1400" dirty="0" smtClean="0"/>
              <a:t>將檔案類型下拉選單及</a:t>
            </a:r>
            <a:r>
              <a:rPr lang="en-US" altLang="zh-TW" sz="1400" dirty="0" smtClean="0"/>
              <a:t>ERP</a:t>
            </a:r>
            <a:r>
              <a:rPr lang="zh-TW" altLang="en-US" sz="1400" dirty="0" smtClean="0"/>
              <a:t>對應管理下拉選單鎖定，不可編輯</a:t>
            </a:r>
            <a:endParaRPr lang="en-US" altLang="zh-TW" sz="1400" dirty="0" smtClean="0"/>
          </a:p>
          <a:p>
            <a:pPr marL="971550" lvl="2" indent="-457200"/>
            <a:r>
              <a:rPr lang="zh-TW" altLang="en-US" sz="1400" dirty="0" smtClean="0"/>
              <a:t>顯示新的檔案</a:t>
            </a:r>
            <a:r>
              <a:rPr lang="zh-TW" altLang="en-US" sz="1400" dirty="0"/>
              <a:t>類型下拉選單及</a:t>
            </a:r>
            <a:r>
              <a:rPr lang="en-US" altLang="zh-TW" sz="1400" dirty="0"/>
              <a:t>ERP</a:t>
            </a:r>
            <a:r>
              <a:rPr lang="zh-TW" altLang="en-US" sz="1400" dirty="0"/>
              <a:t>對應</a:t>
            </a:r>
            <a:r>
              <a:rPr lang="zh-TW" altLang="en-US" sz="1400" dirty="0" smtClean="0"/>
              <a:t>管理</a:t>
            </a:r>
            <a:r>
              <a:rPr lang="zh-TW" altLang="en-US" sz="1400" dirty="0" smtClean="0">
                <a:solidFill>
                  <a:srgbClr val="FF0000"/>
                </a:solidFill>
              </a:rPr>
              <a:t>輸入框</a:t>
            </a:r>
            <a:r>
              <a:rPr lang="zh-TW" altLang="en-US" sz="1400" dirty="0" smtClean="0"/>
              <a:t>，供使用者修改原有設定</a:t>
            </a:r>
            <a:endParaRPr lang="en-US" altLang="zh-TW" sz="1400" dirty="0" smtClean="0"/>
          </a:p>
          <a:p>
            <a:pPr marL="971550" lvl="2" indent="-457200"/>
            <a:r>
              <a:rPr lang="en-US" altLang="zh-TW" sz="1400" dirty="0" smtClean="0"/>
              <a:t>3</a:t>
            </a:r>
            <a:r>
              <a:rPr lang="zh-TW" altLang="en-US" sz="1400" dirty="0" smtClean="0"/>
              <a:t>種模型組合除了需顯示所有內容外，還須選成原有設定</a:t>
            </a:r>
            <a:endParaRPr lang="en-US" altLang="zh-TW" sz="1400" dirty="0" smtClean="0"/>
          </a:p>
          <a:p>
            <a:pPr marL="971550" lvl="2" indent="-457200"/>
            <a:r>
              <a:rPr lang="zh-TW" altLang="en-US" sz="1400" dirty="0"/>
              <a:t>按下儲存</a:t>
            </a:r>
            <a:r>
              <a:rPr lang="en-US" altLang="zh-TW" sz="1400" dirty="0" err="1"/>
              <a:t>btn</a:t>
            </a:r>
            <a:r>
              <a:rPr lang="zh-TW" altLang="en-US" sz="1400" dirty="0"/>
              <a:t>就將頁面上內容組成</a:t>
            </a:r>
            <a:r>
              <a:rPr lang="en-US" altLang="zh-TW" sz="1400" dirty="0"/>
              <a:t>input</a:t>
            </a:r>
            <a:r>
              <a:rPr lang="zh-TW" altLang="en-US" sz="1400" dirty="0"/>
              <a:t>打</a:t>
            </a:r>
            <a:r>
              <a:rPr lang="en-US" altLang="zh-TW" sz="1400" dirty="0" err="1"/>
              <a:t>autosave</a:t>
            </a:r>
            <a:r>
              <a:rPr lang="en-US" altLang="zh-TW" sz="1400" dirty="0"/>
              <a:t> API</a:t>
            </a:r>
            <a:endParaRPr lang="en-US" altLang="zh-TW" sz="1400" dirty="0" smtClean="0"/>
          </a:p>
          <a:p>
            <a:pPr marL="671513" lvl="1" indent="-457200">
              <a:buFont typeface="+mj-lt"/>
              <a:buAutoNum type="circleNumWdWhitePlain"/>
            </a:pPr>
            <a:endParaRPr lang="zh-TW" altLang="en-US" sz="1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429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3503733" y="-664302"/>
            <a:ext cx="16998534" cy="8678113"/>
            <a:chOff x="-3503733" y="-714114"/>
            <a:chExt cx="16998534" cy="8678113"/>
          </a:xfrm>
        </p:grpSpPr>
        <p:grpSp>
          <p:nvGrpSpPr>
            <p:cNvPr id="26" name="群組 25"/>
            <p:cNvGrpSpPr/>
            <p:nvPr/>
          </p:nvGrpSpPr>
          <p:grpSpPr>
            <a:xfrm>
              <a:off x="-3503733" y="-714114"/>
              <a:ext cx="12647733" cy="8678113"/>
              <a:chOff x="-3503733" y="-714114"/>
              <a:chExt cx="12647733" cy="8678113"/>
            </a:xfrm>
          </p:grpSpPr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909897"/>
                <a:ext cx="9144000" cy="5709980"/>
              </a:xfrm>
              <a:prstGeom prst="rect">
                <a:avLst/>
              </a:prstGeom>
            </p:spPr>
          </p:pic>
          <p:grpSp>
            <p:nvGrpSpPr>
              <p:cNvPr id="25" name="群組 24"/>
              <p:cNvGrpSpPr/>
              <p:nvPr/>
            </p:nvGrpSpPr>
            <p:grpSpPr>
              <a:xfrm>
                <a:off x="-3503733" y="-714114"/>
                <a:ext cx="6408858" cy="8678113"/>
                <a:chOff x="-3503733" y="-714114"/>
                <a:chExt cx="6408858" cy="8678113"/>
              </a:xfrm>
            </p:grpSpPr>
            <p:grpSp>
              <p:nvGrpSpPr>
                <p:cNvPr id="20" name="群組 19"/>
                <p:cNvGrpSpPr/>
                <p:nvPr/>
              </p:nvGrpSpPr>
              <p:grpSpPr>
                <a:xfrm>
                  <a:off x="-3503733" y="-714114"/>
                  <a:ext cx="3395783" cy="8678113"/>
                  <a:chOff x="-3503733" y="-714114"/>
                  <a:chExt cx="3395783" cy="8678113"/>
                </a:xfrm>
              </p:grpSpPr>
              <p:pic>
                <p:nvPicPr>
                  <p:cNvPr id="17" name="圖片 16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-3503733" y="-714114"/>
                    <a:ext cx="3395783" cy="8678113"/>
                  </a:xfrm>
                  <a:prstGeom prst="rect">
                    <a:avLst/>
                  </a:prstGeom>
                  <a:ln>
                    <a:solidFill>
                      <a:schemeClr val="accent5"/>
                    </a:solidFill>
                  </a:ln>
                </p:spPr>
              </p:pic>
              <p:sp>
                <p:nvSpPr>
                  <p:cNvPr id="18" name="矩形 17"/>
                  <p:cNvSpPr/>
                  <p:nvPr/>
                </p:nvSpPr>
                <p:spPr bwMode="auto">
                  <a:xfrm>
                    <a:off x="-3275691" y="-218621"/>
                    <a:ext cx="1332591" cy="21862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 bwMode="auto">
                  <a:xfrm>
                    <a:off x="-3275692" y="4452757"/>
                    <a:ext cx="1465942" cy="218622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</p:grpSp>
            <p:cxnSp>
              <p:nvCxnSpPr>
                <p:cNvPr id="22" name="直線單箭頭接點 21"/>
                <p:cNvCxnSpPr>
                  <a:stCxn id="18" idx="3"/>
                </p:cNvCxnSpPr>
                <p:nvPr/>
              </p:nvCxnSpPr>
              <p:spPr bwMode="auto">
                <a:xfrm>
                  <a:off x="-1943100" y="-109310"/>
                  <a:ext cx="4848225" cy="359546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4" name="直線單箭頭接點 23"/>
                <p:cNvCxnSpPr>
                  <a:stCxn id="19" idx="3"/>
                </p:cNvCxnSpPr>
                <p:nvPr/>
              </p:nvCxnSpPr>
              <p:spPr bwMode="auto">
                <a:xfrm flipV="1">
                  <a:off x="-1809750" y="3905250"/>
                  <a:ext cx="4648200" cy="65681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5"/>
            <a:srcRect t="722"/>
            <a:stretch/>
          </p:blipFill>
          <p:spPr>
            <a:xfrm>
              <a:off x="9144000" y="85255"/>
              <a:ext cx="2994471" cy="680847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5" name="文字方塊 14"/>
            <p:cNvSpPr txBox="1"/>
            <p:nvPr/>
          </p:nvSpPr>
          <p:spPr>
            <a:xfrm>
              <a:off x="9144000" y="-287834"/>
              <a:ext cx="821403" cy="3693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+mn-ea"/>
                  <a:ea typeface="+mn-ea"/>
                </a:rPr>
                <a:t>截圖</a:t>
              </a:r>
              <a:r>
                <a:rPr lang="en-US" altLang="zh-TW" dirty="0" smtClean="0">
                  <a:latin typeface="+mn-ea"/>
                  <a:ea typeface="+mn-ea"/>
                </a:rPr>
                <a:t>1</a:t>
              </a:r>
              <a:endParaRPr lang="zh-TW" altLang="en-US" dirty="0">
                <a:latin typeface="+mn-ea"/>
                <a:ea typeface="+mn-ea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2386805" y="3008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客戶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3" name="直線單箭頭接點 22"/>
            <p:cNvCxnSpPr>
              <a:endCxn id="21" idx="1"/>
            </p:cNvCxnSpPr>
            <p:nvPr/>
          </p:nvCxnSpPr>
          <p:spPr bwMode="auto">
            <a:xfrm flipV="1">
              <a:off x="9965403" y="485498"/>
              <a:ext cx="2421402" cy="4207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文字方塊 26"/>
            <p:cNvSpPr txBox="1"/>
            <p:nvPr/>
          </p:nvSpPr>
          <p:spPr>
            <a:xfrm>
              <a:off x="12386805" y="112179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檔案類型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8" name="直線單箭頭接點 27"/>
            <p:cNvCxnSpPr>
              <a:endCxn id="27" idx="1"/>
            </p:cNvCxnSpPr>
            <p:nvPr/>
          </p:nvCxnSpPr>
          <p:spPr bwMode="auto">
            <a:xfrm>
              <a:off x="10641235" y="1090886"/>
              <a:ext cx="1745570" cy="2155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線單箭頭接點 28"/>
            <p:cNvCxnSpPr>
              <a:endCxn id="27" idx="1"/>
            </p:cNvCxnSpPr>
            <p:nvPr/>
          </p:nvCxnSpPr>
          <p:spPr bwMode="auto">
            <a:xfrm flipV="1">
              <a:off x="10502900" y="1306463"/>
              <a:ext cx="1883905" cy="6362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線單箭頭接點 29"/>
            <p:cNvCxnSpPr>
              <a:endCxn id="27" idx="1"/>
            </p:cNvCxnSpPr>
            <p:nvPr/>
          </p:nvCxnSpPr>
          <p:spPr bwMode="auto">
            <a:xfrm flipV="1">
              <a:off x="9965403" y="1306463"/>
              <a:ext cx="2421402" cy="14875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文字方塊 30"/>
            <p:cNvSpPr txBox="1"/>
            <p:nvPr/>
          </p:nvSpPr>
          <p:spPr>
            <a:xfrm>
              <a:off x="12386805" y="209925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模型名稱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2" name="直線單箭頭接點 31"/>
            <p:cNvCxnSpPr>
              <a:endCxn id="31" idx="1"/>
            </p:cNvCxnSpPr>
            <p:nvPr/>
          </p:nvCxnSpPr>
          <p:spPr bwMode="auto">
            <a:xfrm flipV="1">
              <a:off x="11444852" y="2283923"/>
              <a:ext cx="941953" cy="7256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configuration </a:t>
            </a:r>
            <a:r>
              <a:rPr lang="zh-TW" altLang="en-US" dirty="0" smtClean="0"/>
              <a:t>改成</a:t>
            </a:r>
            <a:r>
              <a:rPr lang="en-US" altLang="zh-TW" dirty="0" smtClean="0"/>
              <a:t> ERP</a:t>
            </a:r>
            <a:r>
              <a:rPr lang="zh-TW" altLang="en-US" dirty="0" smtClean="0"/>
              <a:t>對應管理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2249" y="4263005"/>
            <a:ext cx="8699501" cy="28623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+mn-ea"/>
                <a:ea typeface="+mn-ea"/>
              </a:rPr>
              <a:t>configuration</a:t>
            </a:r>
            <a:r>
              <a:rPr lang="zh-TW" altLang="en-US" dirty="0" smtClean="0">
                <a:latin typeface="+mn-ea"/>
                <a:ea typeface="+mn-ea"/>
              </a:rPr>
              <a:t>改</a:t>
            </a:r>
            <a:r>
              <a:rPr lang="en-US" altLang="zh-TW" dirty="0" smtClean="0">
                <a:latin typeface="+mn-ea"/>
                <a:ea typeface="+mn-ea"/>
              </a:rPr>
              <a:t>naming</a:t>
            </a:r>
            <a:r>
              <a:rPr lang="zh-TW" altLang="en-US" dirty="0" smtClean="0">
                <a:latin typeface="+mn-ea"/>
                <a:ea typeface="+mn-ea"/>
              </a:rPr>
              <a:t>為 </a:t>
            </a:r>
            <a:r>
              <a:rPr lang="en-US" altLang="zh-TW" b="1" dirty="0" smtClean="0">
                <a:latin typeface="+mn-ea"/>
                <a:ea typeface="+mn-ea"/>
              </a:rPr>
              <a:t>ERP</a:t>
            </a:r>
            <a:r>
              <a:rPr lang="zh-TW" altLang="en-US" b="1" dirty="0" smtClean="0">
                <a:latin typeface="+mn-ea"/>
                <a:ea typeface="+mn-ea"/>
              </a:rPr>
              <a:t>對應管理</a:t>
            </a:r>
            <a:endParaRPr lang="en-US" altLang="zh-TW" b="1" dirty="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n-ea"/>
                <a:ea typeface="+mn-ea"/>
              </a:rPr>
              <a:t>檔案</a:t>
            </a:r>
            <a:r>
              <a:rPr lang="zh-TW" altLang="en-US" dirty="0" smtClean="0">
                <a:latin typeface="+mn-ea"/>
                <a:ea typeface="+mn-ea"/>
              </a:rPr>
              <a:t>類型下拉選單內容由 </a:t>
            </a:r>
            <a:r>
              <a:rPr lang="en-US" altLang="zh-TW" b="1" dirty="0" smtClean="0">
                <a:latin typeface="+mn-ea"/>
                <a:ea typeface="+mn-ea"/>
              </a:rPr>
              <a:t>/document/</a:t>
            </a:r>
            <a:r>
              <a:rPr lang="en-US" altLang="zh-TW" b="1" dirty="0" err="1" smtClean="0">
                <a:latin typeface="+mn-ea"/>
                <a:ea typeface="+mn-ea"/>
              </a:rPr>
              <a:t>upload_file_option</a:t>
            </a:r>
            <a:r>
              <a:rPr lang="zh-TW" altLang="en-US" b="1" dirty="0" smtClean="0">
                <a:latin typeface="+mn-ea"/>
                <a:ea typeface="+mn-ea"/>
              </a:rPr>
              <a:t> </a:t>
            </a:r>
            <a:r>
              <a:rPr lang="zh-TW" altLang="en-US" dirty="0" smtClean="0">
                <a:latin typeface="+mn-ea"/>
                <a:ea typeface="+mn-ea"/>
              </a:rPr>
              <a:t>取得</a:t>
            </a:r>
            <a:endParaRPr lang="en-US" altLang="zh-TW" dirty="0" smtClean="0"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input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：</a:t>
            </a: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無</a:t>
            </a:r>
            <a:endParaRPr lang="en-US" altLang="zh-TW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output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：參考右邊截圖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1</a:t>
            </a:r>
            <a:endParaRPr lang="en-US" altLang="zh-TW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n-ea"/>
                <a:ea typeface="+mn-ea"/>
              </a:rPr>
              <a:t>選</a:t>
            </a:r>
            <a:r>
              <a:rPr lang="zh-TW" altLang="en-US" dirty="0">
                <a:latin typeface="+mn-ea"/>
                <a:ea typeface="+mn-ea"/>
              </a:rPr>
              <a:t>完檔案</a:t>
            </a:r>
            <a:r>
              <a:rPr lang="zh-TW" altLang="en-US" dirty="0" smtClean="0">
                <a:latin typeface="+mn-ea"/>
                <a:ea typeface="+mn-ea"/>
              </a:rPr>
              <a:t>類型</a:t>
            </a:r>
            <a:r>
              <a:rPr lang="zh-TW" altLang="en-US" b="1" dirty="0">
                <a:latin typeface="+mn-ea"/>
                <a:ea typeface="+mn-ea"/>
              </a:rPr>
              <a:t>將 </a:t>
            </a:r>
            <a:r>
              <a:rPr lang="en-US" altLang="zh-TW" b="1" dirty="0" err="1">
                <a:latin typeface="+mn-ea"/>
                <a:ea typeface="+mn-ea"/>
              </a:rPr>
              <a:t>file_type</a:t>
            </a:r>
            <a:r>
              <a:rPr lang="en-US" altLang="zh-TW" b="1" dirty="0">
                <a:latin typeface="+mn-ea"/>
                <a:ea typeface="+mn-ea"/>
              </a:rPr>
              <a:t> </a:t>
            </a:r>
            <a:r>
              <a:rPr lang="zh-TW" altLang="en-US" b="1" dirty="0" smtClean="0">
                <a:latin typeface="+mn-ea"/>
                <a:ea typeface="+mn-ea"/>
              </a:rPr>
              <a:t>做為 </a:t>
            </a:r>
            <a:r>
              <a:rPr lang="en-US" altLang="zh-TW" b="1" dirty="0" smtClean="0">
                <a:latin typeface="+mn-ea"/>
                <a:ea typeface="+mn-ea"/>
              </a:rPr>
              <a:t>input </a:t>
            </a:r>
            <a:r>
              <a:rPr lang="zh-TW" altLang="en-US" dirty="0" smtClean="0">
                <a:latin typeface="+mn-ea"/>
                <a:ea typeface="+mn-ea"/>
              </a:rPr>
              <a:t>打 </a:t>
            </a:r>
            <a:r>
              <a:rPr lang="en-US" altLang="zh-TW" b="1" dirty="0" smtClean="0">
                <a:latin typeface="+mn-ea"/>
                <a:ea typeface="+mn-ea"/>
              </a:rPr>
              <a:t>/document/</a:t>
            </a:r>
            <a:r>
              <a:rPr lang="en-US" altLang="zh-TW" b="1" dirty="0" err="1" smtClean="0">
                <a:latin typeface="+mn-ea"/>
                <a:ea typeface="+mn-ea"/>
              </a:rPr>
              <a:t>get_key_value_mapping</a:t>
            </a:r>
            <a:r>
              <a:rPr lang="en-US" altLang="zh-TW" b="1" dirty="0" smtClean="0">
                <a:latin typeface="+mn-ea"/>
                <a:ea typeface="+mn-ea"/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才會有</a:t>
            </a:r>
            <a:r>
              <a:rPr lang="en-US" altLang="zh-TW" dirty="0" smtClean="0">
                <a:latin typeface="+mn-ea"/>
                <a:ea typeface="+mn-ea"/>
              </a:rPr>
              <a:t>ERP</a:t>
            </a:r>
            <a:r>
              <a:rPr lang="zh-TW" altLang="en-US" dirty="0" smtClean="0">
                <a:latin typeface="+mn-ea"/>
                <a:ea typeface="+mn-ea"/>
              </a:rPr>
              <a:t>對應管理的</a:t>
            </a:r>
            <a:r>
              <a:rPr lang="zh-TW" altLang="en-US" dirty="0">
                <a:latin typeface="+mn-ea"/>
                <a:ea typeface="+mn-ea"/>
              </a:rPr>
              <a:t>下</a:t>
            </a:r>
            <a:r>
              <a:rPr lang="zh-TW" altLang="en-US" dirty="0" smtClean="0">
                <a:latin typeface="+mn-ea"/>
                <a:ea typeface="+mn-ea"/>
              </a:rPr>
              <a:t>拉選單內容</a:t>
            </a:r>
            <a:endParaRPr lang="en-US" altLang="zh-TW" dirty="0" smtClean="0"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input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：下拉選單中選擇的檔案類型</a:t>
            </a:r>
            <a:endParaRPr lang="en-US" altLang="zh-TW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output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：參考左邊截圖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(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拿</a:t>
            </a:r>
            <a:r>
              <a:rPr lang="zh-TW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第一層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的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configuration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name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組成下拉選單即可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n-ea"/>
                <a:ea typeface="+mn-ea"/>
              </a:rPr>
              <a:t>選完</a:t>
            </a:r>
            <a:r>
              <a:rPr lang="en-US" altLang="zh-TW" dirty="0">
                <a:latin typeface="+mn-ea"/>
                <a:ea typeface="+mn-ea"/>
              </a:rPr>
              <a:t>ERP</a:t>
            </a:r>
            <a:r>
              <a:rPr lang="zh-TW" altLang="en-US" dirty="0">
                <a:latin typeface="+mn-ea"/>
                <a:ea typeface="+mn-ea"/>
              </a:rPr>
              <a:t>對應管理的下拉選單，</a:t>
            </a:r>
            <a:r>
              <a:rPr lang="zh-TW" altLang="en-US" dirty="0" smtClean="0">
                <a:latin typeface="+mn-ea"/>
                <a:ea typeface="+mn-ea"/>
              </a:rPr>
              <a:t>從第</a:t>
            </a:r>
            <a:r>
              <a:rPr lang="en-US" altLang="zh-TW" dirty="0" smtClean="0">
                <a:latin typeface="+mn-ea"/>
                <a:ea typeface="+mn-ea"/>
              </a:rPr>
              <a:t>2</a:t>
            </a:r>
            <a:r>
              <a:rPr lang="zh-TW" altLang="en-US" dirty="0" smtClean="0">
                <a:latin typeface="+mn-ea"/>
                <a:ea typeface="+mn-ea"/>
              </a:rPr>
              <a:t>點的結果拿</a:t>
            </a:r>
            <a:r>
              <a:rPr lang="en-US" altLang="zh-TW" dirty="0" smtClean="0">
                <a:latin typeface="+mn-ea"/>
                <a:ea typeface="+mn-ea"/>
              </a:rPr>
              <a:t>ERP</a:t>
            </a:r>
            <a:r>
              <a:rPr lang="zh-TW" altLang="en-US" dirty="0" smtClean="0">
                <a:latin typeface="+mn-ea"/>
                <a:ea typeface="+mn-ea"/>
              </a:rPr>
              <a:t>對應的內容，畫面變為</a:t>
            </a:r>
            <a:r>
              <a:rPr lang="en-US" altLang="zh-TW" dirty="0" smtClean="0">
                <a:latin typeface="+mn-ea"/>
                <a:ea typeface="+mn-ea"/>
              </a:rPr>
              <a:t>P.4</a:t>
            </a:r>
            <a:r>
              <a:rPr lang="zh-TW" altLang="en-US" dirty="0" smtClean="0">
                <a:latin typeface="+mn-ea"/>
                <a:ea typeface="+mn-ea"/>
              </a:rPr>
              <a:t>長相，為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檢視</a:t>
            </a:r>
            <a:r>
              <a:rPr lang="zh-TW" altLang="en-US" b="1" dirty="0" smtClean="0">
                <a:latin typeface="+mn-ea"/>
                <a:ea typeface="+mn-ea"/>
              </a:rPr>
              <a:t>狀態</a:t>
            </a:r>
            <a:r>
              <a:rPr lang="en-US" altLang="zh-TW" dirty="0" smtClean="0">
                <a:latin typeface="+mn-ea"/>
                <a:ea typeface="+mn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不用再打一次</a:t>
            </a:r>
            <a:r>
              <a:rPr lang="en-US" altLang="zh-TW" b="1" dirty="0" smtClean="0">
                <a:latin typeface="+mn-ea"/>
                <a:ea typeface="+mn-ea"/>
              </a:rPr>
              <a:t>/</a:t>
            </a:r>
            <a:r>
              <a:rPr lang="en-US" altLang="zh-TW" b="1" dirty="0" err="1" smtClean="0">
                <a:latin typeface="+mn-ea"/>
                <a:ea typeface="+mn-ea"/>
              </a:rPr>
              <a:t>get_key_value_mapping</a:t>
            </a:r>
            <a:r>
              <a:rPr lang="en-US" altLang="zh-TW" dirty="0" smtClean="0">
                <a:latin typeface="+mn-ea"/>
                <a:ea typeface="+mn-ea"/>
              </a:rPr>
              <a:t>)</a:t>
            </a:r>
            <a:endParaRPr lang="zh-TW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3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-5634146" y="-627028"/>
            <a:ext cx="14778146" cy="8678113"/>
            <a:chOff x="-5651491" y="-627028"/>
            <a:chExt cx="14778146" cy="8678113"/>
          </a:xfrm>
        </p:grpSpPr>
        <p:pic>
          <p:nvPicPr>
            <p:cNvPr id="48" name="圖片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345" y="922681"/>
              <a:ext cx="9144000" cy="5697196"/>
            </a:xfrm>
            <a:prstGeom prst="rect">
              <a:avLst/>
            </a:prstGeom>
          </p:spPr>
        </p:pic>
        <p:grpSp>
          <p:nvGrpSpPr>
            <p:cNvPr id="38" name="群組 37"/>
            <p:cNvGrpSpPr/>
            <p:nvPr/>
          </p:nvGrpSpPr>
          <p:grpSpPr>
            <a:xfrm>
              <a:off x="-5651491" y="-627028"/>
              <a:ext cx="11579682" cy="8678113"/>
              <a:chOff x="-5651491" y="-627028"/>
              <a:chExt cx="11579682" cy="8678113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-5651491" y="-627028"/>
                <a:ext cx="11579682" cy="8678113"/>
                <a:chOff x="-5651491" y="-627028"/>
                <a:chExt cx="11579682" cy="8678113"/>
              </a:xfrm>
            </p:grpSpPr>
            <p:grpSp>
              <p:nvGrpSpPr>
                <p:cNvPr id="73" name="群組 72"/>
                <p:cNvGrpSpPr/>
                <p:nvPr/>
              </p:nvGrpSpPr>
              <p:grpSpPr>
                <a:xfrm>
                  <a:off x="-2135407" y="1203856"/>
                  <a:ext cx="8063598" cy="5093109"/>
                  <a:chOff x="-2135407" y="1203856"/>
                  <a:chExt cx="8063598" cy="5093109"/>
                </a:xfrm>
              </p:grpSpPr>
              <p:sp>
                <p:nvSpPr>
                  <p:cNvPr id="14" name="文字方塊 13"/>
                  <p:cNvSpPr txBox="1"/>
                  <p:nvPr/>
                </p:nvSpPr>
                <p:spPr>
                  <a:xfrm>
                    <a:off x="-872667" y="4133445"/>
                    <a:ext cx="729343" cy="36933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C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mtClean="0"/>
                      <a:t>field</a:t>
                    </a:r>
                    <a:endParaRPr lang="zh-TW" altLang="en-US" dirty="0"/>
                  </a:p>
                </p:txBody>
              </p:sp>
              <p:sp>
                <p:nvSpPr>
                  <p:cNvPr id="15" name="文字方塊 14"/>
                  <p:cNvSpPr txBox="1"/>
                  <p:nvPr/>
                </p:nvSpPr>
                <p:spPr>
                  <a:xfrm>
                    <a:off x="-1308095" y="4753540"/>
                    <a:ext cx="1164771" cy="36933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C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err="1"/>
                      <a:t>fieldvalue</a:t>
                    </a:r>
                    <a:endParaRPr lang="zh-TW" altLang="en-US" dirty="0"/>
                  </a:p>
                </p:txBody>
              </p:sp>
              <p:sp>
                <p:nvSpPr>
                  <p:cNvPr id="16" name="文字方塊 15"/>
                  <p:cNvSpPr txBox="1"/>
                  <p:nvPr/>
                </p:nvSpPr>
                <p:spPr>
                  <a:xfrm>
                    <a:off x="-1819724" y="5373635"/>
                    <a:ext cx="1676400" cy="92333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C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err="1" smtClean="0"/>
                      <a:t>version_check</a:t>
                    </a:r>
                    <a:endParaRPr lang="en-US" altLang="zh-TW" dirty="0" smtClean="0"/>
                  </a:p>
                  <a:p>
                    <a:r>
                      <a:rPr lang="en-US" altLang="zh-TW" dirty="0" smtClean="0"/>
                      <a:t>0</a:t>
                    </a:r>
                    <a:r>
                      <a:rPr lang="zh-TW" altLang="en-US" dirty="0" smtClean="0"/>
                      <a:t>：沒勾</a:t>
                    </a:r>
                    <a:endParaRPr lang="en-US" altLang="zh-TW" dirty="0" smtClean="0"/>
                  </a:p>
                  <a:p>
                    <a:r>
                      <a:rPr lang="en-US" altLang="zh-TW" dirty="0" smtClean="0"/>
                      <a:t>1</a:t>
                    </a:r>
                    <a:r>
                      <a:rPr lang="zh-TW" altLang="en-US" dirty="0" smtClean="0"/>
                      <a:t>：有勾</a:t>
                    </a:r>
                    <a:endParaRPr lang="zh-TW" altLang="en-US" dirty="0"/>
                  </a:p>
                </p:txBody>
              </p:sp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-1710869" y="3071017"/>
                    <a:ext cx="1567545" cy="36933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C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err="1"/>
                      <a:t>table_version</a:t>
                    </a:r>
                    <a:endParaRPr lang="zh-TW" altLang="en-US" dirty="0"/>
                  </a:p>
                </p:txBody>
              </p:sp>
              <p:sp>
                <p:nvSpPr>
                  <p:cNvPr id="33" name="文字方塊 32"/>
                  <p:cNvSpPr txBox="1"/>
                  <p:nvPr/>
                </p:nvSpPr>
                <p:spPr>
                  <a:xfrm>
                    <a:off x="-2135407" y="2450950"/>
                    <a:ext cx="1992083" cy="36933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C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err="1"/>
                      <a:t>cell_type_version</a:t>
                    </a:r>
                    <a:endParaRPr lang="zh-TW" altLang="en-US" dirty="0"/>
                  </a:p>
                </p:txBody>
              </p:sp>
              <p:sp>
                <p:nvSpPr>
                  <p:cNvPr id="34" name="文字方塊 33"/>
                  <p:cNvSpPr txBox="1"/>
                  <p:nvPr/>
                </p:nvSpPr>
                <p:spPr>
                  <a:xfrm>
                    <a:off x="-1972120" y="1827403"/>
                    <a:ext cx="1828796" cy="36933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C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err="1"/>
                      <a:t>relation_version</a:t>
                    </a:r>
                    <a:endParaRPr lang="zh-TW" altLang="en-US" dirty="0"/>
                  </a:p>
                </p:txBody>
              </p:sp>
              <p:cxnSp>
                <p:nvCxnSpPr>
                  <p:cNvPr id="56" name="直線單箭頭接點 55"/>
                  <p:cNvCxnSpPr>
                    <a:endCxn id="32" idx="3"/>
                  </p:cNvCxnSpPr>
                  <p:nvPr/>
                </p:nvCxnSpPr>
                <p:spPr bwMode="auto">
                  <a:xfrm flipH="1">
                    <a:off x="-143324" y="3248456"/>
                    <a:ext cx="942870" cy="722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58" name="直線單箭頭接點 57"/>
                  <p:cNvCxnSpPr/>
                  <p:nvPr/>
                </p:nvCxnSpPr>
                <p:spPr bwMode="auto">
                  <a:xfrm flipH="1" flipV="1">
                    <a:off x="-143324" y="2635617"/>
                    <a:ext cx="2737304" cy="58816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60" name="直線單箭頭接點 59"/>
                  <p:cNvCxnSpPr>
                    <a:endCxn id="34" idx="3"/>
                  </p:cNvCxnSpPr>
                  <p:nvPr/>
                </p:nvCxnSpPr>
                <p:spPr bwMode="auto">
                  <a:xfrm flipH="1" flipV="1">
                    <a:off x="-143324" y="2012069"/>
                    <a:ext cx="4199169" cy="120353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sp>
                <p:nvSpPr>
                  <p:cNvPr id="62" name="文字方塊 61"/>
                  <p:cNvSpPr txBox="1"/>
                  <p:nvPr/>
                </p:nvSpPr>
                <p:spPr>
                  <a:xfrm>
                    <a:off x="-1972120" y="1203856"/>
                    <a:ext cx="1828796" cy="36933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C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err="1"/>
                      <a:t>model_name</a:t>
                    </a:r>
                    <a:endParaRPr lang="zh-TW" altLang="en-US" dirty="0"/>
                  </a:p>
                </p:txBody>
              </p:sp>
              <p:cxnSp>
                <p:nvCxnSpPr>
                  <p:cNvPr id="64" name="直線單箭頭接點 63"/>
                  <p:cNvCxnSpPr>
                    <a:endCxn id="62" idx="3"/>
                  </p:cNvCxnSpPr>
                  <p:nvPr/>
                </p:nvCxnSpPr>
                <p:spPr bwMode="auto">
                  <a:xfrm flipH="1" flipV="1">
                    <a:off x="-143324" y="1388522"/>
                    <a:ext cx="6071515" cy="1817054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66" name="直線單箭頭接點 65"/>
                  <p:cNvCxnSpPr>
                    <a:endCxn id="14" idx="3"/>
                  </p:cNvCxnSpPr>
                  <p:nvPr/>
                </p:nvCxnSpPr>
                <p:spPr bwMode="auto">
                  <a:xfrm flipH="1">
                    <a:off x="-143324" y="4048350"/>
                    <a:ext cx="1058280" cy="26976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68" name="直線單箭頭接點 67"/>
                  <p:cNvCxnSpPr>
                    <a:endCxn id="15" idx="3"/>
                  </p:cNvCxnSpPr>
                  <p:nvPr/>
                </p:nvCxnSpPr>
                <p:spPr bwMode="auto">
                  <a:xfrm flipH="1">
                    <a:off x="-143324" y="4080248"/>
                    <a:ext cx="3001005" cy="85795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70" name="直線單箭頭接點 69"/>
                  <p:cNvCxnSpPr>
                    <a:endCxn id="16" idx="3"/>
                  </p:cNvCxnSpPr>
                  <p:nvPr/>
                </p:nvCxnSpPr>
                <p:spPr bwMode="auto">
                  <a:xfrm flipH="1">
                    <a:off x="-143324" y="5362111"/>
                    <a:ext cx="604106" cy="473189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</p:grpSp>
            <p:grpSp>
              <p:nvGrpSpPr>
                <p:cNvPr id="10" name="群組 9"/>
                <p:cNvGrpSpPr/>
                <p:nvPr/>
              </p:nvGrpSpPr>
              <p:grpSpPr>
                <a:xfrm>
                  <a:off x="-5651491" y="-627028"/>
                  <a:ext cx="10655291" cy="8678113"/>
                  <a:chOff x="-5651491" y="-627028"/>
                  <a:chExt cx="10655291" cy="8678113"/>
                </a:xfrm>
              </p:grpSpPr>
              <p:pic>
                <p:nvPicPr>
                  <p:cNvPr id="5" name="圖片 4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-5651491" y="-627028"/>
                    <a:ext cx="3395783" cy="8678113"/>
                  </a:xfrm>
                  <a:prstGeom prst="rect">
                    <a:avLst/>
                  </a:prstGeom>
                  <a:ln>
                    <a:solidFill>
                      <a:schemeClr val="accent5"/>
                    </a:solidFill>
                  </a:ln>
                </p:spPr>
              </p:pic>
              <p:sp>
                <p:nvSpPr>
                  <p:cNvPr id="6" name="矩形 5"/>
                  <p:cNvSpPr/>
                  <p:nvPr/>
                </p:nvSpPr>
                <p:spPr bwMode="auto">
                  <a:xfrm>
                    <a:off x="2660652" y="2349500"/>
                    <a:ext cx="2343148" cy="557381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 bwMode="auto">
                  <a:xfrm>
                    <a:off x="-5410924" y="-112585"/>
                    <a:ext cx="2814687" cy="4684585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cxnSp>
                <p:nvCxnSpPr>
                  <p:cNvPr id="9" name="直線單箭頭接點 8"/>
                  <p:cNvCxnSpPr>
                    <a:stCxn id="6" idx="0"/>
                  </p:cNvCxnSpPr>
                  <p:nvPr/>
                </p:nvCxnSpPr>
                <p:spPr bwMode="auto">
                  <a:xfrm flipH="1" flipV="1">
                    <a:off x="-2596236" y="0"/>
                    <a:ext cx="6428462" cy="23495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</p:grpSp>
          </p:grpSp>
          <p:cxnSp>
            <p:nvCxnSpPr>
              <p:cNvPr id="13" name="直線接點 12"/>
              <p:cNvCxnSpPr>
                <a:stCxn id="24" idx="3"/>
                <a:endCxn id="62" idx="1"/>
              </p:cNvCxnSpPr>
              <p:nvPr/>
            </p:nvCxnSpPr>
            <p:spPr bwMode="auto">
              <a:xfrm flipV="1">
                <a:off x="-2596237" y="1388522"/>
                <a:ext cx="624117" cy="84118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線接點 17"/>
              <p:cNvCxnSpPr>
                <a:endCxn id="34" idx="1"/>
              </p:cNvCxnSpPr>
              <p:nvPr/>
            </p:nvCxnSpPr>
            <p:spPr bwMode="auto">
              <a:xfrm flipV="1">
                <a:off x="-2596237" y="2012069"/>
                <a:ext cx="624117" cy="18466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線接點 19"/>
              <p:cNvCxnSpPr>
                <a:endCxn id="33" idx="1"/>
              </p:cNvCxnSpPr>
              <p:nvPr/>
            </p:nvCxnSpPr>
            <p:spPr bwMode="auto">
              <a:xfrm>
                <a:off x="-2596237" y="2229708"/>
                <a:ext cx="460830" cy="40590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直線接點 21"/>
              <p:cNvCxnSpPr>
                <a:stCxn id="24" idx="3"/>
                <a:endCxn id="32" idx="1"/>
              </p:cNvCxnSpPr>
              <p:nvPr/>
            </p:nvCxnSpPr>
            <p:spPr bwMode="auto">
              <a:xfrm>
                <a:off x="-2596237" y="2229708"/>
                <a:ext cx="885368" cy="102597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直線接點 27"/>
              <p:cNvCxnSpPr>
                <a:stCxn id="24" idx="3"/>
                <a:endCxn id="14" idx="1"/>
              </p:cNvCxnSpPr>
              <p:nvPr/>
            </p:nvCxnSpPr>
            <p:spPr bwMode="auto">
              <a:xfrm>
                <a:off x="-2596237" y="2229708"/>
                <a:ext cx="1723570" cy="20884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直線接點 29"/>
              <p:cNvCxnSpPr>
                <a:endCxn id="15" idx="1"/>
              </p:cNvCxnSpPr>
              <p:nvPr/>
            </p:nvCxnSpPr>
            <p:spPr bwMode="auto">
              <a:xfrm>
                <a:off x="-2596237" y="2229708"/>
                <a:ext cx="1288142" cy="270849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選完下拉選單後，出現下列畫面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檢視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7867654" y="2906881"/>
            <a:ext cx="6389914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+mn-ea"/>
                <a:ea typeface="+mn-ea"/>
              </a:rPr>
              <a:t>configuration</a:t>
            </a:r>
            <a:r>
              <a:rPr lang="zh-TW" altLang="en-US" dirty="0">
                <a:latin typeface="+mn-ea"/>
                <a:ea typeface="+mn-ea"/>
              </a:rPr>
              <a:t>改</a:t>
            </a:r>
            <a:r>
              <a:rPr lang="en-US" altLang="zh-TW" dirty="0">
                <a:latin typeface="+mn-ea"/>
                <a:ea typeface="+mn-ea"/>
              </a:rPr>
              <a:t>naming</a:t>
            </a:r>
            <a:r>
              <a:rPr lang="zh-TW" altLang="en-US" dirty="0">
                <a:latin typeface="+mn-ea"/>
                <a:ea typeface="+mn-ea"/>
              </a:rPr>
              <a:t>為 </a:t>
            </a:r>
            <a:r>
              <a:rPr lang="en-US" altLang="zh-TW" b="1" dirty="0">
                <a:latin typeface="+mn-ea"/>
                <a:ea typeface="+mn-ea"/>
              </a:rPr>
              <a:t>ERP</a:t>
            </a:r>
            <a:r>
              <a:rPr lang="zh-TW" altLang="en-US" b="1" dirty="0">
                <a:latin typeface="+mn-ea"/>
                <a:ea typeface="+mn-ea"/>
              </a:rPr>
              <a:t>對應</a:t>
            </a:r>
            <a:r>
              <a:rPr lang="zh-TW" altLang="en-US" b="1" dirty="0" smtClean="0">
                <a:latin typeface="+mn-ea"/>
                <a:ea typeface="+mn-ea"/>
              </a:rPr>
              <a:t>管理</a:t>
            </a:r>
            <a:endParaRPr lang="en-US" altLang="zh-TW" b="1" dirty="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n-ea"/>
                <a:ea typeface="+mn-ea"/>
              </a:rPr>
              <a:t>選了</a:t>
            </a:r>
            <a:r>
              <a:rPr lang="en-US" altLang="zh-TW" dirty="0" smtClean="0">
                <a:latin typeface="+mn-ea"/>
                <a:ea typeface="+mn-ea"/>
              </a:rPr>
              <a:t>ERP</a:t>
            </a:r>
            <a:r>
              <a:rPr lang="zh-TW" altLang="en-US" dirty="0" smtClean="0">
                <a:latin typeface="+mn-ea"/>
                <a:ea typeface="+mn-ea"/>
              </a:rPr>
              <a:t>對應管理的下拉選單後，出現最右邊的</a:t>
            </a:r>
            <a:r>
              <a:rPr lang="zh-TW" altLang="en-US" b="1" dirty="0" smtClean="0">
                <a:latin typeface="+mn-ea"/>
                <a:ea typeface="+mn-ea"/>
              </a:rPr>
              <a:t>編輯</a:t>
            </a:r>
            <a:r>
              <a:rPr lang="en-US" altLang="zh-TW" b="1" dirty="0" err="1" smtClean="0">
                <a:latin typeface="+mn-ea"/>
                <a:ea typeface="+mn-ea"/>
              </a:rPr>
              <a:t>btn</a:t>
            </a:r>
            <a:endParaRPr lang="en-US" altLang="zh-TW" b="1" dirty="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n-ea"/>
                <a:ea typeface="+mn-ea"/>
              </a:rPr>
              <a:t>所有的欄位由上一頁</a:t>
            </a:r>
            <a:r>
              <a:rPr lang="zh-TW" altLang="en-US" dirty="0">
                <a:latin typeface="+mn-ea"/>
                <a:ea typeface="+mn-ea"/>
              </a:rPr>
              <a:t>第</a:t>
            </a:r>
            <a:r>
              <a:rPr lang="en-US" altLang="zh-TW" dirty="0" smtClean="0">
                <a:latin typeface="+mn-ea"/>
                <a:ea typeface="+mn-ea"/>
              </a:rPr>
              <a:t>2</a:t>
            </a:r>
            <a:r>
              <a:rPr lang="zh-TW" altLang="en-US" dirty="0" smtClean="0">
                <a:latin typeface="+mn-ea"/>
                <a:ea typeface="+mn-ea"/>
              </a:rPr>
              <a:t>點的</a:t>
            </a:r>
            <a:r>
              <a:rPr lang="en-US" altLang="zh-TW" dirty="0" smtClean="0">
                <a:latin typeface="+mn-ea"/>
                <a:ea typeface="+mn-ea"/>
              </a:rPr>
              <a:t>API</a:t>
            </a:r>
            <a:r>
              <a:rPr lang="zh-TW" altLang="en-US" dirty="0" smtClean="0">
                <a:latin typeface="+mn-ea"/>
                <a:ea typeface="+mn-ea"/>
              </a:rPr>
              <a:t>結果帶入</a:t>
            </a:r>
            <a:r>
              <a:rPr lang="en-US" altLang="zh-TW" dirty="0" smtClean="0">
                <a:latin typeface="+mn-ea"/>
                <a:ea typeface="+mn-ea"/>
              </a:rPr>
              <a:t>(</a:t>
            </a:r>
            <a:r>
              <a:rPr lang="zh-TW" altLang="en-US" b="1" dirty="0" smtClean="0">
                <a:latin typeface="+mn-ea"/>
                <a:ea typeface="+mn-ea"/>
              </a:rPr>
              <a:t>不用再打</a:t>
            </a:r>
            <a:r>
              <a:rPr lang="en-US" altLang="zh-TW" b="1" dirty="0" smtClean="0">
                <a:latin typeface="+mn-ea"/>
                <a:ea typeface="+mn-ea"/>
              </a:rPr>
              <a:t>API</a:t>
            </a:r>
            <a:r>
              <a:rPr lang="en-US" altLang="zh-TW" dirty="0" smtClean="0">
                <a:latin typeface="+mn-ea"/>
                <a:ea typeface="+mn-ea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n-ea"/>
                <a:ea typeface="+mn-ea"/>
              </a:rPr>
              <a:t>因是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檢視</a:t>
            </a:r>
            <a:r>
              <a:rPr lang="zh-TW" altLang="en-US" b="1" dirty="0" smtClean="0">
                <a:latin typeface="+mn-ea"/>
                <a:ea typeface="+mn-ea"/>
              </a:rPr>
              <a:t>狀態</a:t>
            </a:r>
            <a:r>
              <a:rPr lang="zh-TW" altLang="en-US" dirty="0" smtClean="0">
                <a:latin typeface="+mn-ea"/>
                <a:ea typeface="+mn-ea"/>
              </a:rPr>
              <a:t>，</a:t>
            </a:r>
            <a:r>
              <a:rPr lang="zh-TW" altLang="en-US" b="1" dirty="0" smtClean="0">
                <a:latin typeface="+mn-ea"/>
                <a:ea typeface="+mn-ea"/>
              </a:rPr>
              <a:t>所有的欄位都不可編輯 </a:t>
            </a:r>
            <a:r>
              <a:rPr lang="en-US" altLang="zh-TW" b="1" dirty="0" smtClean="0">
                <a:latin typeface="+mn-ea"/>
                <a:ea typeface="+mn-ea"/>
              </a:rPr>
              <a:t>(</a:t>
            </a:r>
            <a:r>
              <a:rPr lang="zh-TW" altLang="en-US" b="1" dirty="0" smtClean="0">
                <a:latin typeface="+mn-ea"/>
                <a:ea typeface="+mn-ea"/>
              </a:rPr>
              <a:t>所有欄位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  <a:ea typeface="+mn-ea"/>
              </a:rPr>
              <a:t>disable</a:t>
            </a:r>
            <a:r>
              <a:rPr lang="en-US" altLang="zh-TW" b="1" dirty="0" smtClean="0">
                <a:latin typeface="+mn-ea"/>
                <a:ea typeface="+mn-ea"/>
              </a:rPr>
              <a:t>)</a:t>
            </a:r>
            <a:r>
              <a:rPr lang="zh-TW" altLang="en-US" b="1" dirty="0" smtClean="0">
                <a:latin typeface="+mn-ea"/>
                <a:ea typeface="+mn-ea"/>
              </a:rPr>
              <a:t>，並且不會有垃圾桶</a:t>
            </a:r>
            <a:r>
              <a:rPr lang="en-US" altLang="zh-TW" b="1" dirty="0" smtClean="0">
                <a:latin typeface="+mn-ea"/>
                <a:ea typeface="+mn-ea"/>
              </a:rPr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3315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-3765618" y="697660"/>
            <a:ext cx="12909618" cy="6024450"/>
            <a:chOff x="-3765618" y="697660"/>
            <a:chExt cx="12909618" cy="6024450"/>
          </a:xfrm>
        </p:grpSpPr>
        <p:grpSp>
          <p:nvGrpSpPr>
            <p:cNvPr id="11" name="群組 10"/>
            <p:cNvGrpSpPr/>
            <p:nvPr/>
          </p:nvGrpSpPr>
          <p:grpSpPr>
            <a:xfrm>
              <a:off x="-3765618" y="697660"/>
              <a:ext cx="12909618" cy="6024450"/>
              <a:chOff x="-3765618" y="697660"/>
              <a:chExt cx="12909618" cy="6024450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78" y="697660"/>
                <a:ext cx="9083222" cy="6024450"/>
              </a:xfrm>
              <a:prstGeom prst="rect">
                <a:avLst/>
              </a:prstGeom>
            </p:spPr>
          </p:pic>
          <p:pic>
            <p:nvPicPr>
              <p:cNvPr id="24" name="圖片 2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765618" y="771715"/>
                <a:ext cx="3743847" cy="5696745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</p:pic>
          <p:sp>
            <p:nvSpPr>
              <p:cNvPr id="9" name="矩形 8"/>
              <p:cNvSpPr/>
              <p:nvPr/>
            </p:nvSpPr>
            <p:spPr bwMode="auto">
              <a:xfrm>
                <a:off x="381000" y="2133600"/>
                <a:ext cx="4746171" cy="537029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sp>
          <p:nvSpPr>
            <p:cNvPr id="12" name="文字方塊 11"/>
            <p:cNvSpPr txBox="1"/>
            <p:nvPr/>
          </p:nvSpPr>
          <p:spPr>
            <a:xfrm>
              <a:off x="5127171" y="2217448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需</a:t>
              </a:r>
              <a:r>
                <a:rPr lang="en-US" altLang="zh-TW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disable</a:t>
              </a:r>
              <a:endParaRPr lang="zh-TW" altLang="en-US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</a:t>
            </a:r>
            <a:r>
              <a:rPr lang="zh-TW" altLang="en-US" dirty="0"/>
              <a:t>擊</a:t>
            </a:r>
            <a:r>
              <a:rPr lang="zh-TW" altLang="en-US" dirty="0" smtClean="0"/>
              <a:t>編輯按鈕，所有欄位的</a:t>
            </a:r>
            <a:r>
              <a:rPr lang="en-US" altLang="zh-TW" dirty="0" smtClean="0"/>
              <a:t>disable</a:t>
            </a:r>
            <a:r>
              <a:rPr lang="zh-TW" altLang="en-US" dirty="0" smtClean="0"/>
              <a:t>拿掉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編輯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9144000" y="-491265"/>
            <a:ext cx="6389914" cy="84023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+mn-ea"/>
                <a:ea typeface="+mn-ea"/>
              </a:rPr>
              <a:t>configuration</a:t>
            </a:r>
            <a:r>
              <a:rPr lang="zh-TW" altLang="en-US" dirty="0">
                <a:latin typeface="+mn-ea"/>
                <a:ea typeface="+mn-ea"/>
              </a:rPr>
              <a:t>改</a:t>
            </a:r>
            <a:r>
              <a:rPr lang="en-US" altLang="zh-TW" dirty="0">
                <a:latin typeface="+mn-ea"/>
                <a:ea typeface="+mn-ea"/>
              </a:rPr>
              <a:t>naming</a:t>
            </a:r>
            <a:r>
              <a:rPr lang="zh-TW" altLang="en-US" dirty="0">
                <a:latin typeface="+mn-ea"/>
                <a:ea typeface="+mn-ea"/>
              </a:rPr>
              <a:t>為 </a:t>
            </a:r>
            <a:r>
              <a:rPr lang="en-US" altLang="zh-TW" b="1" dirty="0">
                <a:latin typeface="+mn-ea"/>
                <a:ea typeface="+mn-ea"/>
              </a:rPr>
              <a:t>ERP</a:t>
            </a:r>
            <a:r>
              <a:rPr lang="zh-TW" altLang="en-US" b="1" dirty="0">
                <a:latin typeface="+mn-ea"/>
                <a:ea typeface="+mn-ea"/>
              </a:rPr>
              <a:t>對應</a:t>
            </a:r>
            <a:r>
              <a:rPr lang="zh-TW" altLang="en-US" b="1" dirty="0" smtClean="0">
                <a:latin typeface="+mn-ea"/>
                <a:ea typeface="+mn-ea"/>
              </a:rPr>
              <a:t>管理</a:t>
            </a:r>
            <a:endParaRPr lang="en-US" altLang="zh-TW" b="1" dirty="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n-ea"/>
                <a:ea typeface="+mn-ea"/>
              </a:rPr>
              <a:t>點擊編輯按鈕</a:t>
            </a:r>
            <a:endParaRPr lang="en-US" altLang="zh-TW" dirty="0" smtClean="0"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隱藏</a:t>
            </a:r>
            <a:endParaRPr lang="en-US" altLang="zh-TW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新增</a:t>
            </a:r>
            <a:r>
              <a:rPr lang="en-US" altLang="zh-TW" dirty="0" smtClean="0">
                <a:solidFill>
                  <a:srgbClr val="00863D"/>
                </a:solidFill>
                <a:latin typeface="+mn-ea"/>
                <a:ea typeface="+mn-ea"/>
              </a:rPr>
              <a:t>ERP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對應管理</a:t>
            </a:r>
            <a:r>
              <a:rPr lang="en-US" altLang="zh-TW" dirty="0" err="1" smtClean="0">
                <a:solidFill>
                  <a:srgbClr val="00863D"/>
                </a:solidFill>
                <a:latin typeface="+mn-ea"/>
                <a:ea typeface="+mn-ea"/>
              </a:rPr>
              <a:t>btn</a:t>
            </a:r>
            <a:endParaRPr lang="en-US" altLang="zh-TW" dirty="0">
              <a:solidFill>
                <a:srgbClr val="00863D"/>
              </a:solidFill>
              <a:latin typeface="+mn-ea"/>
              <a:ea typeface="+mn-ea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編輯</a:t>
            </a:r>
            <a:r>
              <a:rPr lang="en-US" altLang="zh-TW" dirty="0" err="1" smtClean="0">
                <a:solidFill>
                  <a:srgbClr val="00863D"/>
                </a:solidFill>
                <a:latin typeface="+mn-ea"/>
                <a:ea typeface="+mn-ea"/>
              </a:rPr>
              <a:t>btn</a:t>
            </a:r>
            <a:endParaRPr lang="en-US" altLang="zh-TW" dirty="0" smtClean="0">
              <a:solidFill>
                <a:srgbClr val="00863D"/>
              </a:solidFill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顯示</a:t>
            </a:r>
            <a:endParaRPr lang="en-US" altLang="zh-TW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新的檔案類型下拉選單</a:t>
            </a:r>
            <a:endParaRPr lang="en-US" altLang="zh-TW" dirty="0" smtClean="0">
              <a:solidFill>
                <a:srgbClr val="00863D"/>
              </a:solidFill>
              <a:latin typeface="+mn-ea"/>
              <a:ea typeface="+mn-ea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新的命名</a:t>
            </a:r>
            <a:r>
              <a:rPr lang="en-US" altLang="zh-TW" dirty="0" smtClean="0">
                <a:solidFill>
                  <a:srgbClr val="00863D"/>
                </a:solidFill>
                <a:latin typeface="+mn-ea"/>
                <a:ea typeface="+mn-ea"/>
              </a:rPr>
              <a:t>ERP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對應管理</a:t>
            </a:r>
            <a:r>
              <a:rPr lang="en-US" altLang="zh-TW" dirty="0" smtClean="0">
                <a:solidFill>
                  <a:srgbClr val="00863D"/>
                </a:solidFill>
                <a:latin typeface="+mn-ea"/>
                <a:ea typeface="+mn-ea"/>
              </a:rPr>
              <a:t>textbox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新增規則</a:t>
            </a:r>
            <a:r>
              <a:rPr lang="en-US" altLang="zh-TW" dirty="0" err="1" smtClean="0">
                <a:solidFill>
                  <a:srgbClr val="00863D"/>
                </a:solidFill>
                <a:latin typeface="+mn-ea"/>
                <a:ea typeface="+mn-ea"/>
              </a:rPr>
              <a:t>btn</a:t>
            </a:r>
            <a:endParaRPr lang="en-US" altLang="zh-TW" dirty="0" smtClean="0">
              <a:solidFill>
                <a:srgbClr val="00863D"/>
              </a:solidFill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n-ea"/>
                <a:ea typeface="+mn-ea"/>
              </a:rPr>
              <a:t>因是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編輯畫面</a:t>
            </a:r>
            <a:r>
              <a:rPr lang="zh-TW" altLang="en-US" dirty="0" smtClean="0">
                <a:latin typeface="+mn-ea"/>
                <a:ea typeface="+mn-ea"/>
              </a:rPr>
              <a:t>，</a:t>
            </a:r>
            <a:r>
              <a:rPr lang="zh-TW" altLang="en-US" b="1" dirty="0" smtClean="0">
                <a:latin typeface="+mn-ea"/>
                <a:ea typeface="+mn-ea"/>
              </a:rPr>
              <a:t>所有的欄位都開放編輯 </a:t>
            </a:r>
            <a:r>
              <a:rPr lang="en-US" altLang="zh-TW" b="1" dirty="0" smtClean="0">
                <a:latin typeface="+mn-ea"/>
                <a:ea typeface="+mn-ea"/>
              </a:rPr>
              <a:t>(</a:t>
            </a:r>
            <a:r>
              <a:rPr lang="zh-TW" altLang="en-US" b="1" dirty="0" smtClean="0">
                <a:latin typeface="+mn-ea"/>
                <a:ea typeface="+mn-ea"/>
              </a:rPr>
              <a:t>所有欄位的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  <a:ea typeface="+mn-ea"/>
              </a:rPr>
              <a:t>disable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拿掉</a:t>
            </a:r>
            <a:r>
              <a:rPr lang="en-US" altLang="zh-TW" b="1" dirty="0" smtClean="0">
                <a:latin typeface="+mn-ea"/>
                <a:ea typeface="+mn-ea"/>
              </a:rPr>
              <a:t>)</a:t>
            </a:r>
            <a:endParaRPr lang="en-US" altLang="zh-TW" b="1" dirty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n-ea"/>
                <a:ea typeface="+mn-ea"/>
              </a:rPr>
              <a:t>圖中紅框處兩個</a:t>
            </a:r>
            <a:r>
              <a:rPr lang="zh-TW" altLang="en-US" dirty="0">
                <a:latin typeface="+mn-ea"/>
                <a:ea typeface="+mn-ea"/>
              </a:rPr>
              <a:t>下</a:t>
            </a:r>
            <a:r>
              <a:rPr lang="zh-TW" altLang="en-US" dirty="0" smtClean="0">
                <a:latin typeface="+mn-ea"/>
                <a:ea typeface="+mn-ea"/>
              </a:rPr>
              <a:t>拉選</a:t>
            </a:r>
            <a:r>
              <a:rPr lang="zh-TW" altLang="en-US" dirty="0">
                <a:latin typeface="+mn-ea"/>
                <a:ea typeface="+mn-ea"/>
              </a:rPr>
              <a:t>單</a:t>
            </a:r>
            <a:r>
              <a:rPr lang="zh-TW" altLang="en-US" dirty="0" smtClean="0">
                <a:latin typeface="+mn-ea"/>
                <a:ea typeface="+mn-ea"/>
              </a:rPr>
              <a:t>變為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  <a:ea typeface="+mn-ea"/>
              </a:rPr>
              <a:t>disabled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n-ea"/>
                <a:ea typeface="+mn-ea"/>
              </a:rPr>
              <a:t>按下</a:t>
            </a:r>
            <a:r>
              <a:rPr lang="en-US" altLang="zh-TW" dirty="0" smtClean="0">
                <a:latin typeface="+mn-ea"/>
                <a:ea typeface="+mn-ea"/>
              </a:rPr>
              <a:t>”</a:t>
            </a:r>
            <a:r>
              <a:rPr lang="zh-TW" altLang="en-US" dirty="0" smtClean="0">
                <a:latin typeface="+mn-ea"/>
                <a:ea typeface="+mn-ea"/>
              </a:rPr>
              <a:t>新增規則</a:t>
            </a:r>
            <a:r>
              <a:rPr lang="en-US" altLang="zh-TW" dirty="0" err="1" smtClean="0">
                <a:latin typeface="+mn-ea"/>
                <a:ea typeface="+mn-ea"/>
              </a:rPr>
              <a:t>btn</a:t>
            </a:r>
            <a:r>
              <a:rPr lang="en-US" altLang="zh-TW" dirty="0" smtClean="0">
                <a:latin typeface="+mn-ea"/>
                <a:ea typeface="+mn-ea"/>
              </a:rPr>
              <a:t>”</a:t>
            </a:r>
            <a:r>
              <a:rPr lang="zh-TW" altLang="en-US" dirty="0" smtClean="0">
                <a:latin typeface="+mn-ea"/>
                <a:ea typeface="+mn-ea"/>
              </a:rPr>
              <a:t>後的流程同以前的設計</a:t>
            </a:r>
            <a:endParaRPr lang="en-US" altLang="zh-TW" dirty="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n-ea"/>
                <a:ea typeface="+mn-ea"/>
              </a:rPr>
              <a:t>規則可刪除、勾選、新增</a:t>
            </a:r>
            <a:r>
              <a:rPr lang="en-US" altLang="zh-TW" dirty="0" smtClean="0">
                <a:latin typeface="+mn-ea"/>
                <a:ea typeface="+mn-ea"/>
              </a:rPr>
              <a:t>/</a:t>
            </a:r>
            <a:r>
              <a:rPr lang="zh-TW" altLang="en-US" dirty="0" smtClean="0">
                <a:latin typeface="+mn-ea"/>
                <a:ea typeface="+mn-ea"/>
              </a:rPr>
              <a:t>刪除對應關係，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有任何變動都須同步變更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  <a:ea typeface="+mn-ea"/>
              </a:rPr>
              <a:t>cache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的長相</a:t>
            </a:r>
            <a:endParaRPr lang="en-US" altLang="zh-TW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n-ea"/>
                <a:ea typeface="+mn-ea"/>
              </a:rPr>
              <a:t>按下儲存</a:t>
            </a:r>
            <a:r>
              <a:rPr lang="en-US" altLang="zh-TW" dirty="0" err="1" smtClean="0">
                <a:latin typeface="+mn-ea"/>
                <a:ea typeface="+mn-ea"/>
              </a:rPr>
              <a:t>btn</a:t>
            </a:r>
            <a:r>
              <a:rPr lang="zh-TW" altLang="en-US" dirty="0">
                <a:latin typeface="+mn-ea"/>
                <a:ea typeface="+mn-ea"/>
              </a:rPr>
              <a:t>，將頁面上所有欄位組成</a:t>
            </a:r>
            <a:r>
              <a:rPr lang="en-US" altLang="zh-TW" dirty="0">
                <a:latin typeface="+mn-ea"/>
                <a:ea typeface="+mn-ea"/>
              </a:rPr>
              <a:t>input</a:t>
            </a:r>
            <a:r>
              <a:rPr lang="zh-TW" altLang="en-US" dirty="0" smtClean="0">
                <a:latin typeface="+mn-ea"/>
                <a:ea typeface="+mn-ea"/>
              </a:rPr>
              <a:t>打 </a:t>
            </a:r>
            <a:r>
              <a:rPr lang="en-US" altLang="zh-TW" b="1" dirty="0">
                <a:latin typeface="+mn-ea"/>
                <a:ea typeface="+mn-ea"/>
              </a:rPr>
              <a:t>/</a:t>
            </a:r>
            <a:r>
              <a:rPr lang="en-US" altLang="zh-TW" b="1" dirty="0" smtClean="0">
                <a:latin typeface="+mn-ea"/>
                <a:ea typeface="+mn-ea"/>
              </a:rPr>
              <a:t>document/</a:t>
            </a:r>
            <a:r>
              <a:rPr lang="en-US" altLang="zh-TW" b="1" dirty="0" err="1" smtClean="0">
                <a:latin typeface="+mn-ea"/>
                <a:ea typeface="+mn-ea"/>
              </a:rPr>
              <a:t>autosave_key_value_mapping</a:t>
            </a:r>
            <a:r>
              <a:rPr lang="zh-TW" altLang="en-US" dirty="0" smtClean="0">
                <a:latin typeface="+mn-ea"/>
                <a:ea typeface="+mn-ea"/>
              </a:rPr>
              <a:t>，</a:t>
            </a:r>
            <a:r>
              <a:rPr lang="en-US" altLang="zh-TW" dirty="0" smtClean="0">
                <a:latin typeface="+mn-ea"/>
                <a:ea typeface="+mn-ea"/>
              </a:rPr>
              <a:t/>
            </a:r>
            <a:br>
              <a:rPr lang="en-US" altLang="zh-TW" dirty="0" smtClean="0">
                <a:latin typeface="+mn-ea"/>
                <a:ea typeface="+mn-ea"/>
              </a:rPr>
            </a:br>
            <a:r>
              <a:rPr lang="zh-TW" altLang="en-US" b="1" dirty="0" smtClean="0">
                <a:latin typeface="+mn-ea"/>
                <a:ea typeface="+mn-ea"/>
              </a:rPr>
              <a:t>回復到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檢視</a:t>
            </a:r>
            <a:r>
              <a:rPr lang="zh-TW" altLang="en-US" b="1" dirty="0" smtClean="0">
                <a:latin typeface="+mn-ea"/>
                <a:ea typeface="+mn-ea"/>
              </a:rPr>
              <a:t>狀態</a:t>
            </a:r>
            <a:r>
              <a:rPr lang="zh-TW" altLang="en-US" dirty="0" smtClean="0">
                <a:latin typeface="+mn-ea"/>
                <a:ea typeface="+mn-ea"/>
              </a:rPr>
              <a:t>，</a:t>
            </a:r>
            <a:r>
              <a:rPr lang="zh-TW" altLang="en-US" dirty="0">
                <a:latin typeface="+mn-ea"/>
                <a:ea typeface="+mn-ea"/>
              </a:rPr>
              <a:t>執行以下</a:t>
            </a:r>
            <a:r>
              <a:rPr lang="zh-TW" altLang="en-US" dirty="0" smtClean="0">
                <a:latin typeface="+mn-ea"/>
                <a:ea typeface="+mn-ea"/>
              </a:rPr>
              <a:t>操作</a:t>
            </a:r>
            <a:endParaRPr lang="en-US" altLang="zh-TW" dirty="0" smtClean="0"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input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：</a:t>
            </a: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參考左邊截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圖</a:t>
            </a:r>
            <a:endParaRPr lang="en-US" altLang="zh-TW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TW" dirty="0" err="1" smtClean="0">
                <a:solidFill>
                  <a:srgbClr val="00863D"/>
                </a:solidFill>
                <a:latin typeface="+mn-ea"/>
                <a:ea typeface="+mn-ea"/>
              </a:rPr>
              <a:t>old_cfg_nm</a:t>
            </a:r>
            <a:r>
              <a:rPr lang="en-US" altLang="zh-TW" dirty="0" smtClean="0">
                <a:solidFill>
                  <a:srgbClr val="00863D"/>
                </a:solidFill>
                <a:latin typeface="+mn-ea"/>
                <a:ea typeface="+mn-ea"/>
              </a:rPr>
              <a:t>(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原始的</a:t>
            </a:r>
            <a:r>
              <a:rPr lang="en-US" altLang="zh-TW" dirty="0" smtClean="0">
                <a:solidFill>
                  <a:srgbClr val="00863D"/>
                </a:solidFill>
                <a:latin typeface="+mn-ea"/>
                <a:ea typeface="+mn-ea"/>
              </a:rPr>
              <a:t>)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、</a:t>
            </a:r>
            <a:r>
              <a:rPr lang="en-US" altLang="zh-TW" dirty="0" err="1" smtClean="0">
                <a:solidFill>
                  <a:srgbClr val="00863D"/>
                </a:solidFill>
                <a:latin typeface="+mn-ea"/>
                <a:ea typeface="+mn-ea"/>
              </a:rPr>
              <a:t>new_cfg_nm</a:t>
            </a:r>
            <a:r>
              <a:rPr lang="en-US" altLang="zh-TW" dirty="0" smtClean="0">
                <a:solidFill>
                  <a:srgbClr val="00863D"/>
                </a:solidFill>
                <a:latin typeface="+mn-ea"/>
                <a:ea typeface="+mn-ea"/>
              </a:rPr>
              <a:t>(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修改後的，若頁面上沒輸入則帶入原始值</a:t>
            </a:r>
            <a:r>
              <a:rPr lang="en-US" altLang="zh-TW" dirty="0" smtClean="0">
                <a:solidFill>
                  <a:srgbClr val="00863D"/>
                </a:solidFill>
                <a:latin typeface="+mn-ea"/>
                <a:ea typeface="+mn-ea"/>
              </a:rPr>
              <a:t>)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 </a:t>
            </a:r>
            <a:r>
              <a:rPr lang="zh-TW" altLang="en-US" dirty="0">
                <a:solidFill>
                  <a:srgbClr val="00863D"/>
                </a:solidFill>
                <a:latin typeface="+mn-ea"/>
                <a:ea typeface="+mn-ea"/>
              </a:rPr>
              <a:t>都放 </a:t>
            </a:r>
            <a:r>
              <a:rPr lang="en-US" altLang="zh-TW" u="sng" dirty="0">
                <a:solidFill>
                  <a:srgbClr val="00863D"/>
                </a:solidFill>
                <a:latin typeface="+mn-ea"/>
                <a:ea typeface="+mn-ea"/>
              </a:rPr>
              <a:t>ERP</a:t>
            </a:r>
            <a:r>
              <a:rPr lang="zh-TW" altLang="en-US" u="sng" dirty="0">
                <a:solidFill>
                  <a:srgbClr val="00863D"/>
                </a:solidFill>
                <a:latin typeface="+mn-ea"/>
                <a:ea typeface="+mn-ea"/>
              </a:rPr>
              <a:t>對應管理名稱</a:t>
            </a:r>
            <a:endParaRPr lang="en-US" altLang="zh-TW" u="sng" dirty="0">
              <a:solidFill>
                <a:srgbClr val="00863D"/>
              </a:solidFill>
              <a:latin typeface="+mn-ea"/>
              <a:ea typeface="+mn-ea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TW" dirty="0" err="1" smtClean="0">
                <a:solidFill>
                  <a:srgbClr val="00863D"/>
                </a:solidFill>
                <a:latin typeface="+mn-ea"/>
                <a:ea typeface="+mn-ea"/>
              </a:rPr>
              <a:t>old_file_type</a:t>
            </a:r>
            <a:r>
              <a:rPr lang="en-US" altLang="zh-TW" dirty="0" smtClean="0">
                <a:solidFill>
                  <a:srgbClr val="00863D"/>
                </a:solidFill>
                <a:latin typeface="+mn-ea"/>
                <a:ea typeface="+mn-ea"/>
              </a:rPr>
              <a:t>(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原始的</a:t>
            </a:r>
            <a:r>
              <a:rPr lang="en-US" altLang="zh-TW" dirty="0" smtClean="0">
                <a:solidFill>
                  <a:srgbClr val="00863D"/>
                </a:solidFill>
                <a:latin typeface="+mn-ea"/>
                <a:ea typeface="+mn-ea"/>
              </a:rPr>
              <a:t>)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、</a:t>
            </a:r>
            <a:r>
              <a:rPr lang="en-US" altLang="zh-TW" dirty="0" err="1" smtClean="0">
                <a:solidFill>
                  <a:srgbClr val="00863D"/>
                </a:solidFill>
                <a:latin typeface="+mn-ea"/>
                <a:ea typeface="+mn-ea"/>
              </a:rPr>
              <a:t>new_file_type</a:t>
            </a:r>
            <a:r>
              <a:rPr lang="en-US" altLang="zh-TW" dirty="0" smtClean="0">
                <a:solidFill>
                  <a:srgbClr val="00863D"/>
                </a:solidFill>
                <a:latin typeface="+mn-ea"/>
                <a:ea typeface="+mn-ea"/>
              </a:rPr>
              <a:t>(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修改</a:t>
            </a:r>
            <a:r>
              <a:rPr lang="zh-TW" altLang="en-US" dirty="0">
                <a:solidFill>
                  <a:srgbClr val="00863D"/>
                </a:solidFill>
                <a:latin typeface="+mn-ea"/>
                <a:ea typeface="+mn-ea"/>
              </a:rPr>
              <a:t>後的，若頁面上沒輸入則帶入原始值</a:t>
            </a:r>
            <a:r>
              <a:rPr lang="en-US" altLang="zh-TW" dirty="0" smtClean="0">
                <a:solidFill>
                  <a:srgbClr val="00863D"/>
                </a:solidFill>
                <a:latin typeface="+mn-ea"/>
                <a:ea typeface="+mn-ea"/>
              </a:rPr>
              <a:t>)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 都</a:t>
            </a:r>
            <a:r>
              <a:rPr lang="zh-TW" altLang="en-US" dirty="0">
                <a:solidFill>
                  <a:srgbClr val="00863D"/>
                </a:solidFill>
                <a:latin typeface="+mn-ea"/>
                <a:ea typeface="+mn-ea"/>
              </a:rPr>
              <a:t>放 </a:t>
            </a:r>
            <a:r>
              <a:rPr lang="zh-TW" altLang="en-US" u="sng" dirty="0">
                <a:solidFill>
                  <a:srgbClr val="00863D"/>
                </a:solidFill>
                <a:latin typeface="+mn-ea"/>
                <a:ea typeface="+mn-ea"/>
              </a:rPr>
              <a:t>選擇的檔案類型</a:t>
            </a:r>
            <a:endParaRPr lang="en-US" altLang="zh-TW" dirty="0" smtClean="0">
              <a:solidFill>
                <a:srgbClr val="00863D"/>
              </a:solidFill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所有欄位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disable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新增規則</a:t>
            </a:r>
            <a:r>
              <a:rPr lang="en-US" altLang="zh-TW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btn</a:t>
            </a: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隱藏</a:t>
            </a:r>
            <a:endParaRPr lang="en-US" altLang="zh-TW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垃圾桶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icon</a:t>
            </a: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隱藏</a:t>
            </a:r>
            <a:endParaRPr lang="en-US" altLang="zh-TW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第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2</a:t>
            </a: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點的兩個</a:t>
            </a:r>
            <a:r>
              <a:rPr lang="en-US" altLang="zh-TW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btn</a:t>
            </a: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顯示</a:t>
            </a:r>
            <a:endParaRPr lang="en-US" altLang="zh-TW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n-ea"/>
                <a:ea typeface="+mn-ea"/>
              </a:rPr>
              <a:t>按下取消</a:t>
            </a:r>
            <a:r>
              <a:rPr lang="en-US" altLang="zh-TW" dirty="0" err="1" smtClean="0">
                <a:latin typeface="+mn-ea"/>
                <a:ea typeface="+mn-ea"/>
              </a:rPr>
              <a:t>btn</a:t>
            </a:r>
            <a:r>
              <a:rPr lang="zh-TW" altLang="en-US" dirty="0" smtClean="0">
                <a:latin typeface="+mn-ea"/>
                <a:ea typeface="+mn-ea"/>
              </a:rPr>
              <a:t>，</a:t>
            </a:r>
            <a:r>
              <a:rPr lang="zh-TW" altLang="en-US" b="1" dirty="0" smtClean="0">
                <a:latin typeface="+mn-ea"/>
                <a:ea typeface="+mn-ea"/>
              </a:rPr>
              <a:t>回復到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檢視</a:t>
            </a:r>
            <a:r>
              <a:rPr lang="zh-TW" altLang="en-US" b="1" dirty="0" smtClean="0">
                <a:latin typeface="+mn-ea"/>
                <a:ea typeface="+mn-ea"/>
              </a:rPr>
              <a:t>狀態</a:t>
            </a:r>
            <a:r>
              <a:rPr lang="zh-TW" altLang="en-US" dirty="0" smtClean="0">
                <a:latin typeface="+mn-ea"/>
                <a:ea typeface="+mn-ea"/>
              </a:rPr>
              <a:t>，</a:t>
            </a:r>
            <a:r>
              <a:rPr lang="zh-TW" altLang="en-US" dirty="0">
                <a:latin typeface="+mn-ea"/>
                <a:ea typeface="+mn-ea"/>
              </a:rPr>
              <a:t>步驟同</a:t>
            </a:r>
            <a:r>
              <a:rPr lang="zh-TW" altLang="en-US" b="1" dirty="0" smtClean="0">
                <a:latin typeface="+mn-ea"/>
                <a:ea typeface="+mn-ea"/>
              </a:rPr>
              <a:t>第</a:t>
            </a:r>
            <a:r>
              <a:rPr lang="en-US" altLang="zh-TW" b="1" dirty="0">
                <a:latin typeface="+mn-ea"/>
                <a:ea typeface="+mn-ea"/>
              </a:rPr>
              <a:t>7</a:t>
            </a:r>
            <a:r>
              <a:rPr lang="zh-TW" altLang="en-US" b="1" dirty="0" smtClean="0">
                <a:latin typeface="+mn-ea"/>
                <a:ea typeface="+mn-ea"/>
              </a:rPr>
              <a:t>點</a:t>
            </a:r>
            <a:r>
              <a:rPr lang="zh-TW" altLang="en-US" dirty="0">
                <a:latin typeface="+mn-ea"/>
                <a:ea typeface="+mn-ea"/>
              </a:rPr>
              <a:t>說明</a:t>
            </a:r>
            <a:endParaRPr lang="en-US" altLang="zh-TW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687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-7017273" y="-369332"/>
            <a:ext cx="16161273" cy="7227332"/>
            <a:chOff x="-7017273" y="-369332"/>
            <a:chExt cx="16161273" cy="7227332"/>
          </a:xfrm>
        </p:grpSpPr>
        <p:grpSp>
          <p:nvGrpSpPr>
            <p:cNvPr id="16" name="群組 15"/>
            <p:cNvGrpSpPr/>
            <p:nvPr/>
          </p:nvGrpSpPr>
          <p:grpSpPr>
            <a:xfrm>
              <a:off x="-3143689" y="0"/>
              <a:ext cx="12287689" cy="6858000"/>
              <a:chOff x="-3143689" y="0"/>
              <a:chExt cx="12287689" cy="6858000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909897"/>
                <a:ext cx="9144000" cy="5709980"/>
              </a:xfrm>
              <a:prstGeom prst="rect">
                <a:avLst/>
              </a:prstGeom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 rotWithShape="1">
              <a:blip r:embed="rId4"/>
              <a:srcRect t="627"/>
              <a:stretch/>
            </p:blipFill>
            <p:spPr>
              <a:xfrm>
                <a:off x="-3143689" y="0"/>
                <a:ext cx="3143689" cy="6858000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</p:pic>
          <p:cxnSp>
            <p:nvCxnSpPr>
              <p:cNvPr id="11" name="直線單箭頭接點 10"/>
              <p:cNvCxnSpPr/>
              <p:nvPr/>
            </p:nvCxnSpPr>
            <p:spPr bwMode="auto">
              <a:xfrm flipH="1" flipV="1">
                <a:off x="-1790700" y="2565400"/>
                <a:ext cx="2286000" cy="6858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" name="直線單箭頭接點 12"/>
              <p:cNvCxnSpPr/>
              <p:nvPr/>
            </p:nvCxnSpPr>
            <p:spPr bwMode="auto">
              <a:xfrm flipH="1" flipV="1">
                <a:off x="-1473200" y="1028700"/>
                <a:ext cx="3987800" cy="22479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" name="直線單箭頭接點 14"/>
              <p:cNvCxnSpPr/>
              <p:nvPr/>
            </p:nvCxnSpPr>
            <p:spPr bwMode="auto">
              <a:xfrm flipH="1" flipV="1">
                <a:off x="-1562100" y="1854200"/>
                <a:ext cx="5613400" cy="1397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7017273" y="1161255"/>
              <a:ext cx="3743847" cy="5696745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</p:pic>
        <p:sp>
          <p:nvSpPr>
            <p:cNvPr id="18" name="文字方塊 17"/>
            <p:cNvSpPr txBox="1"/>
            <p:nvPr/>
          </p:nvSpPr>
          <p:spPr>
            <a:xfrm>
              <a:off x="-3143689" y="-369332"/>
              <a:ext cx="821403" cy="3693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+mn-ea"/>
                  <a:ea typeface="+mn-ea"/>
                </a:rPr>
                <a:t>截圖</a:t>
              </a:r>
              <a:r>
                <a:rPr lang="en-US" altLang="zh-TW" dirty="0" smtClean="0">
                  <a:latin typeface="+mn-ea"/>
                  <a:ea typeface="+mn-ea"/>
                </a:rPr>
                <a:t>1</a:t>
              </a:r>
              <a:endParaRPr lang="zh-TW" altLang="en-US" dirty="0">
                <a:latin typeface="+mn-ea"/>
                <a:ea typeface="+mn-ea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-7017273" y="791923"/>
              <a:ext cx="821403" cy="3693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+mn-ea"/>
                  <a:ea typeface="+mn-ea"/>
                </a:rPr>
                <a:t>截圖</a:t>
              </a:r>
              <a:r>
                <a:rPr lang="en-US" altLang="zh-TW" dirty="0" smtClean="0">
                  <a:latin typeface="+mn-ea"/>
                  <a:ea typeface="+mn-ea"/>
                </a:rPr>
                <a:t>2</a:t>
              </a:r>
              <a:endParaRPr lang="zh-TW" altLang="en-US" dirty="0">
                <a:latin typeface="+mn-ea"/>
                <a:ea typeface="+mn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點擊新增</a:t>
            </a:r>
            <a:r>
              <a:rPr lang="en-US" altLang="zh-TW" dirty="0" smtClean="0"/>
              <a:t>ERP</a:t>
            </a:r>
            <a:r>
              <a:rPr lang="zh-TW" altLang="en-US" dirty="0" smtClean="0"/>
              <a:t>對應管理按鈕，</a:t>
            </a:r>
            <a:r>
              <a:rPr lang="zh-TW" altLang="en-US" dirty="0" smtClean="0">
                <a:solidFill>
                  <a:srgbClr val="FF0000"/>
                </a:solidFill>
              </a:rPr>
              <a:t>新增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1451" y="1502688"/>
            <a:ext cx="6389914" cy="590931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+mn-ea"/>
                <a:ea typeface="+mn-ea"/>
              </a:rPr>
              <a:t>configuration</a:t>
            </a:r>
            <a:r>
              <a:rPr lang="zh-TW" altLang="en-US" dirty="0">
                <a:latin typeface="+mn-ea"/>
                <a:ea typeface="+mn-ea"/>
              </a:rPr>
              <a:t>改</a:t>
            </a:r>
            <a:r>
              <a:rPr lang="en-US" altLang="zh-TW" dirty="0">
                <a:latin typeface="+mn-ea"/>
                <a:ea typeface="+mn-ea"/>
              </a:rPr>
              <a:t>naming</a:t>
            </a:r>
            <a:r>
              <a:rPr lang="zh-TW" altLang="en-US" dirty="0">
                <a:latin typeface="+mn-ea"/>
                <a:ea typeface="+mn-ea"/>
              </a:rPr>
              <a:t>為 </a:t>
            </a:r>
            <a:r>
              <a:rPr lang="en-US" altLang="zh-TW" b="1" dirty="0">
                <a:latin typeface="+mn-ea"/>
                <a:ea typeface="+mn-ea"/>
              </a:rPr>
              <a:t>ERP</a:t>
            </a:r>
            <a:r>
              <a:rPr lang="zh-TW" altLang="en-US" b="1" dirty="0">
                <a:latin typeface="+mn-ea"/>
                <a:ea typeface="+mn-ea"/>
              </a:rPr>
              <a:t>對應</a:t>
            </a:r>
            <a:r>
              <a:rPr lang="zh-TW" altLang="en-US" b="1" dirty="0" smtClean="0">
                <a:latin typeface="+mn-ea"/>
                <a:ea typeface="+mn-ea"/>
              </a:rPr>
              <a:t>管理</a:t>
            </a:r>
            <a:endParaRPr lang="en-US" altLang="zh-TW" b="1" dirty="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n-ea"/>
                <a:ea typeface="+mn-ea"/>
              </a:rPr>
              <a:t>檔案類型下拉選單內容由 </a:t>
            </a:r>
            <a:r>
              <a:rPr lang="en-US" altLang="zh-TW" b="1" dirty="0" smtClean="0">
                <a:latin typeface="+mn-ea"/>
                <a:ea typeface="+mn-ea"/>
              </a:rPr>
              <a:t>/document/</a:t>
            </a:r>
            <a:r>
              <a:rPr lang="en-US" altLang="zh-TW" b="1" dirty="0" err="1" smtClean="0">
                <a:latin typeface="+mn-ea"/>
                <a:ea typeface="+mn-ea"/>
              </a:rPr>
              <a:t>upload_file_option</a:t>
            </a:r>
            <a:r>
              <a:rPr lang="zh-TW" altLang="en-US" b="1" dirty="0" smtClean="0">
                <a:latin typeface="+mn-ea"/>
                <a:ea typeface="+mn-ea"/>
              </a:rPr>
              <a:t> </a:t>
            </a:r>
            <a:r>
              <a:rPr lang="zh-TW" altLang="en-US" dirty="0" smtClean="0">
                <a:latin typeface="+mn-ea"/>
                <a:ea typeface="+mn-ea"/>
              </a:rPr>
              <a:t>拿</a:t>
            </a:r>
            <a:endParaRPr lang="en-US" altLang="zh-TW" dirty="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n-ea"/>
                <a:ea typeface="+mn-ea"/>
              </a:rPr>
              <a:t>表格模型、單元格模型、關聯模型下拉選單內容</a:t>
            </a:r>
            <a:r>
              <a:rPr lang="zh-TW" altLang="en-US" b="1" dirty="0" smtClean="0">
                <a:latin typeface="+mn-ea"/>
                <a:ea typeface="+mn-ea"/>
              </a:rPr>
              <a:t>由 </a:t>
            </a:r>
            <a:r>
              <a:rPr lang="en-US" altLang="zh-TW" b="1" dirty="0" smtClean="0">
                <a:latin typeface="+mn-ea"/>
                <a:ea typeface="+mn-ea"/>
              </a:rPr>
              <a:t>/configuration/</a:t>
            </a:r>
            <a:r>
              <a:rPr lang="en-US" altLang="zh-TW" b="1" dirty="0" err="1" smtClean="0">
                <a:latin typeface="+mn-ea"/>
                <a:ea typeface="+mn-ea"/>
              </a:rPr>
              <a:t>get_rpa_model_list</a:t>
            </a:r>
            <a:r>
              <a:rPr lang="zh-TW" altLang="en-US" b="1" dirty="0" smtClean="0">
                <a:latin typeface="+mn-ea"/>
                <a:ea typeface="+mn-ea"/>
              </a:rPr>
              <a:t> 拿</a:t>
            </a:r>
            <a:endParaRPr lang="en-US" altLang="zh-TW" dirty="0" smtClean="0">
              <a:latin typeface="+mn-ea"/>
              <a:ea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input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：無</a:t>
            </a:r>
            <a:endParaRPr lang="en-US" altLang="zh-TW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output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：參考左邊截圖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1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假設登入者的</a:t>
            </a:r>
            <a:r>
              <a:rPr lang="en-US" altLang="zh-TW" dirty="0" smtClean="0">
                <a:solidFill>
                  <a:srgbClr val="00863D"/>
                </a:solidFill>
                <a:latin typeface="+mn-ea"/>
                <a:ea typeface="+mn-ea"/>
              </a:rPr>
              <a:t>vendor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是</a:t>
            </a:r>
            <a:r>
              <a:rPr lang="en-US" altLang="zh-TW" dirty="0" smtClean="0">
                <a:solidFill>
                  <a:srgbClr val="00863D"/>
                </a:solidFill>
                <a:latin typeface="+mn-ea"/>
                <a:ea typeface="+mn-ea"/>
              </a:rPr>
              <a:t>PRL(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由</a:t>
            </a:r>
            <a:r>
              <a:rPr lang="en-US" altLang="zh-TW" dirty="0" smtClean="0">
                <a:solidFill>
                  <a:srgbClr val="00863D"/>
                </a:solidFill>
                <a:latin typeface="+mn-ea"/>
                <a:ea typeface="+mn-ea"/>
              </a:rPr>
              <a:t>session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拿</a:t>
            </a:r>
            <a:r>
              <a:rPr lang="en-US" altLang="zh-TW" dirty="0" smtClean="0">
                <a:solidFill>
                  <a:srgbClr val="00863D"/>
                </a:solidFill>
                <a:latin typeface="+mn-ea"/>
                <a:ea typeface="+mn-ea"/>
              </a:rPr>
              <a:t>)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，</a:t>
            </a:r>
            <a:r>
              <a:rPr lang="zh-TW" altLang="en-US" dirty="0">
                <a:solidFill>
                  <a:srgbClr val="00863D"/>
                </a:solidFill>
                <a:latin typeface="+mn-ea"/>
                <a:ea typeface="+mn-ea"/>
              </a:rPr>
              <a:t>且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在頁面上的檔案類型選擇了</a:t>
            </a:r>
            <a:r>
              <a:rPr lang="en-US" altLang="zh-TW" dirty="0" err="1" smtClean="0">
                <a:solidFill>
                  <a:srgbClr val="00863D"/>
                </a:solidFill>
                <a:latin typeface="+mn-ea"/>
                <a:ea typeface="+mn-ea"/>
              </a:rPr>
              <a:t>TechPack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，則要拿的</a:t>
            </a:r>
            <a:r>
              <a:rPr lang="en-US" altLang="zh-TW" dirty="0" smtClean="0">
                <a:solidFill>
                  <a:srgbClr val="00863D"/>
                </a:solidFill>
                <a:latin typeface="+mn-ea"/>
                <a:ea typeface="+mn-ea"/>
              </a:rPr>
              <a:t>models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欄位為</a:t>
            </a:r>
            <a:r>
              <a:rPr lang="en-US" altLang="zh-TW" b="1" dirty="0" err="1" smtClean="0">
                <a:solidFill>
                  <a:srgbClr val="00863D"/>
                </a:solidFill>
                <a:latin typeface="+mn-ea"/>
                <a:ea typeface="+mn-ea"/>
              </a:rPr>
              <a:t>PRL_TechPack</a:t>
            </a:r>
            <a:endParaRPr lang="en-US" altLang="zh-TW" b="1" dirty="0" smtClean="0">
              <a:solidFill>
                <a:srgbClr val="00863D"/>
              </a:solidFill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n-ea"/>
                <a:ea typeface="+mn-ea"/>
              </a:rPr>
              <a:t>將原本</a:t>
            </a:r>
            <a:r>
              <a:rPr lang="en-US" altLang="zh-TW" dirty="0" smtClean="0">
                <a:latin typeface="+mn-ea"/>
                <a:ea typeface="+mn-ea"/>
              </a:rPr>
              <a:t>ERP</a:t>
            </a:r>
            <a:r>
              <a:rPr lang="zh-TW" altLang="en-US" dirty="0" smtClean="0">
                <a:latin typeface="+mn-ea"/>
                <a:ea typeface="+mn-ea"/>
              </a:rPr>
              <a:t>對應管理下拉選單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改為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  <a:ea typeface="+mn-ea"/>
              </a:rPr>
              <a:t>textbox</a:t>
            </a:r>
            <a:r>
              <a:rPr lang="zh-TW" altLang="en-US" dirty="0" smtClean="0">
                <a:latin typeface="+mn-ea"/>
                <a:ea typeface="+mn-ea"/>
              </a:rPr>
              <a:t>，並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隱藏</a:t>
            </a:r>
            <a:r>
              <a:rPr lang="zh-TW" altLang="en-US" dirty="0">
                <a:latin typeface="+mn-ea"/>
                <a:ea typeface="+mn-ea"/>
              </a:rPr>
              <a:t>新增</a:t>
            </a:r>
            <a:r>
              <a:rPr lang="en-US" altLang="zh-TW" dirty="0">
                <a:latin typeface="+mn-ea"/>
                <a:ea typeface="+mn-ea"/>
              </a:rPr>
              <a:t>ERP</a:t>
            </a:r>
            <a:r>
              <a:rPr lang="zh-TW" altLang="en-US" dirty="0">
                <a:latin typeface="+mn-ea"/>
                <a:ea typeface="+mn-ea"/>
              </a:rPr>
              <a:t>對應管理</a:t>
            </a:r>
            <a:r>
              <a:rPr lang="en-US" altLang="zh-TW" dirty="0" err="1" smtClean="0">
                <a:latin typeface="+mn-ea"/>
                <a:ea typeface="+mn-ea"/>
              </a:rPr>
              <a:t>btn</a:t>
            </a:r>
            <a:endParaRPr lang="en-US" altLang="zh-TW" dirty="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n-ea"/>
                <a:ea typeface="+mn-ea"/>
              </a:rPr>
              <a:t>點擊儲存</a:t>
            </a:r>
            <a:r>
              <a:rPr lang="en-US" altLang="zh-TW" dirty="0" err="1" smtClean="0">
                <a:latin typeface="+mn-ea"/>
                <a:ea typeface="+mn-ea"/>
              </a:rPr>
              <a:t>btn</a:t>
            </a:r>
            <a:r>
              <a:rPr lang="zh-TW" altLang="en-US" dirty="0">
                <a:latin typeface="+mn-ea"/>
                <a:ea typeface="+mn-ea"/>
              </a:rPr>
              <a:t> ，將頁面上所有欄位</a:t>
            </a:r>
            <a:r>
              <a:rPr lang="zh-TW" altLang="en-US" dirty="0" smtClean="0">
                <a:latin typeface="+mn-ea"/>
                <a:ea typeface="+mn-ea"/>
              </a:rPr>
              <a:t>組成</a:t>
            </a:r>
            <a:r>
              <a:rPr lang="en-US" altLang="zh-TW" dirty="0" smtClean="0">
                <a:latin typeface="+mn-ea"/>
                <a:ea typeface="+mn-ea"/>
              </a:rPr>
              <a:t>input </a:t>
            </a:r>
            <a:r>
              <a:rPr lang="zh-TW" altLang="en-US" dirty="0" smtClean="0">
                <a:latin typeface="+mn-ea"/>
                <a:ea typeface="+mn-ea"/>
              </a:rPr>
              <a:t>，打</a:t>
            </a:r>
            <a:r>
              <a:rPr lang="en-US" altLang="zh-TW" b="1" dirty="0">
                <a:latin typeface="+mn-ea"/>
                <a:ea typeface="+mn-ea"/>
              </a:rPr>
              <a:t>/</a:t>
            </a:r>
            <a:r>
              <a:rPr lang="en-US" altLang="zh-TW" b="1" dirty="0" smtClean="0">
                <a:latin typeface="+mn-ea"/>
                <a:ea typeface="+mn-ea"/>
              </a:rPr>
              <a:t>document/</a:t>
            </a:r>
            <a:r>
              <a:rPr lang="en-US" altLang="zh-TW" b="1" dirty="0" err="1" smtClean="0">
                <a:latin typeface="+mn-ea"/>
                <a:ea typeface="+mn-ea"/>
              </a:rPr>
              <a:t>autosave_key_value_mapping</a:t>
            </a:r>
            <a:r>
              <a:rPr lang="zh-TW" altLang="en-US" dirty="0" smtClean="0">
                <a:latin typeface="+mn-ea"/>
                <a:ea typeface="+mn-ea"/>
              </a:rPr>
              <a:t>，回到投影片第</a:t>
            </a:r>
            <a:r>
              <a:rPr lang="en-US" altLang="zh-TW" dirty="0" smtClean="0">
                <a:latin typeface="+mn-ea"/>
                <a:ea typeface="+mn-ea"/>
              </a:rPr>
              <a:t>2</a:t>
            </a:r>
            <a:r>
              <a:rPr lang="zh-TW" altLang="en-US" dirty="0" smtClean="0">
                <a:latin typeface="+mn-ea"/>
                <a:ea typeface="+mn-ea"/>
              </a:rPr>
              <a:t>頁的長相</a:t>
            </a:r>
            <a:endParaRPr lang="en-US" altLang="zh-TW" dirty="0" smtClean="0"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input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：參考左邊截圖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2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TW" dirty="0" err="1" smtClean="0">
                <a:solidFill>
                  <a:srgbClr val="00863D"/>
                </a:solidFill>
                <a:latin typeface="+mn-ea"/>
                <a:ea typeface="+mn-ea"/>
              </a:rPr>
              <a:t>old_cfg_nm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、</a:t>
            </a:r>
            <a:r>
              <a:rPr lang="en-US" altLang="zh-TW" dirty="0" err="1" smtClean="0">
                <a:solidFill>
                  <a:srgbClr val="00863D"/>
                </a:solidFill>
                <a:latin typeface="+mn-ea"/>
                <a:ea typeface="+mn-ea"/>
              </a:rPr>
              <a:t>new_cfg_nm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 都放 </a:t>
            </a:r>
            <a:r>
              <a:rPr lang="en-US" altLang="zh-TW" u="sng" dirty="0" smtClean="0">
                <a:solidFill>
                  <a:srgbClr val="00863D"/>
                </a:solidFill>
                <a:latin typeface="+mn-ea"/>
                <a:ea typeface="+mn-ea"/>
              </a:rPr>
              <a:t>ERP</a:t>
            </a:r>
            <a:r>
              <a:rPr lang="zh-TW" altLang="en-US" u="sng" dirty="0" smtClean="0">
                <a:solidFill>
                  <a:srgbClr val="00863D"/>
                </a:solidFill>
                <a:latin typeface="+mn-ea"/>
                <a:ea typeface="+mn-ea"/>
              </a:rPr>
              <a:t>對應管理名稱</a:t>
            </a:r>
            <a:endParaRPr lang="en-US" altLang="zh-TW" u="sng" dirty="0" smtClean="0">
              <a:solidFill>
                <a:srgbClr val="00863D"/>
              </a:solidFill>
              <a:latin typeface="+mn-ea"/>
              <a:ea typeface="+mn-ea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TW" dirty="0" err="1" smtClean="0">
                <a:solidFill>
                  <a:srgbClr val="00863D"/>
                </a:solidFill>
                <a:latin typeface="+mn-ea"/>
                <a:ea typeface="+mn-ea"/>
              </a:rPr>
              <a:t>old_file_type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、</a:t>
            </a:r>
            <a:r>
              <a:rPr lang="en-US" altLang="zh-TW" dirty="0" err="1" smtClean="0">
                <a:solidFill>
                  <a:srgbClr val="00863D"/>
                </a:solidFill>
                <a:latin typeface="+mn-ea"/>
                <a:ea typeface="+mn-ea"/>
              </a:rPr>
              <a:t>new_file_type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 都放 </a:t>
            </a:r>
            <a:r>
              <a:rPr lang="zh-TW" altLang="en-US" u="sng" dirty="0" smtClean="0">
                <a:solidFill>
                  <a:srgbClr val="00863D"/>
                </a:solidFill>
                <a:latin typeface="+mn-ea"/>
                <a:ea typeface="+mn-ea"/>
              </a:rPr>
              <a:t>選擇的檔案類型</a:t>
            </a:r>
            <a:endParaRPr lang="en-US" altLang="zh-TW" u="sng" dirty="0" smtClean="0">
              <a:solidFill>
                <a:srgbClr val="00863D"/>
              </a:solidFill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n-ea"/>
                <a:ea typeface="+mn-ea"/>
              </a:rPr>
              <a:t>點擊取消</a:t>
            </a:r>
            <a:r>
              <a:rPr lang="en-US" altLang="zh-TW" dirty="0" err="1" smtClean="0">
                <a:latin typeface="+mn-ea"/>
                <a:ea typeface="+mn-ea"/>
              </a:rPr>
              <a:t>btn</a:t>
            </a:r>
            <a:r>
              <a:rPr lang="zh-TW" altLang="en-US" dirty="0">
                <a:latin typeface="+mn-ea"/>
                <a:ea typeface="+mn-ea"/>
              </a:rPr>
              <a:t> ，回到投影片第</a:t>
            </a:r>
            <a:r>
              <a:rPr lang="en-US" altLang="zh-TW" dirty="0">
                <a:latin typeface="+mn-ea"/>
                <a:ea typeface="+mn-ea"/>
              </a:rPr>
              <a:t>2</a:t>
            </a:r>
            <a:r>
              <a:rPr lang="zh-TW" altLang="en-US" dirty="0">
                <a:latin typeface="+mn-ea"/>
                <a:ea typeface="+mn-ea"/>
              </a:rPr>
              <a:t>頁的長相</a:t>
            </a:r>
            <a:endParaRPr lang="en-US" altLang="zh-TW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317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EBFD2-9DEF-4480-AD16-F87CD7C21A8D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表頭字典</a:t>
            </a:r>
            <a:r>
              <a:rPr lang="zh-TW" altLang="en-US" dirty="0"/>
              <a:t>維護</a:t>
            </a:r>
          </a:p>
        </p:txBody>
      </p:sp>
    </p:spTree>
    <p:extLst>
      <p:ext uri="{BB962C8B-B14F-4D97-AF65-F5344CB8AC3E}">
        <p14:creationId xmlns:p14="http://schemas.microsoft.com/office/powerpoint/2010/main" val="285393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/>
          <p:cNvGrpSpPr/>
          <p:nvPr/>
        </p:nvGrpSpPr>
        <p:grpSpPr>
          <a:xfrm>
            <a:off x="-4267570" y="-287834"/>
            <a:ext cx="17762371" cy="7181565"/>
            <a:chOff x="-4267570" y="-287834"/>
            <a:chExt cx="17762371" cy="7181565"/>
          </a:xfrm>
        </p:grpSpPr>
        <p:grpSp>
          <p:nvGrpSpPr>
            <p:cNvPr id="13" name="群組 12"/>
            <p:cNvGrpSpPr/>
            <p:nvPr/>
          </p:nvGrpSpPr>
          <p:grpSpPr>
            <a:xfrm>
              <a:off x="-4267570" y="-287834"/>
              <a:ext cx="16406041" cy="7181565"/>
              <a:chOff x="-4267570" y="-287834"/>
              <a:chExt cx="16406041" cy="7181565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-4267570" y="906220"/>
                <a:ext cx="13329021" cy="5807077"/>
                <a:chOff x="-4267570" y="906220"/>
                <a:chExt cx="13329021" cy="5807077"/>
              </a:xfrm>
            </p:grpSpPr>
            <p:pic>
              <p:nvPicPr>
                <p:cNvPr id="5" name="圖片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906220"/>
                  <a:ext cx="9061451" cy="5713657"/>
                </a:xfrm>
                <a:prstGeom prst="rect">
                  <a:avLst/>
                </a:prstGeom>
              </p:spPr>
            </p:pic>
            <p:pic>
              <p:nvPicPr>
                <p:cNvPr id="7" name="圖片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4267570" y="2468589"/>
                  <a:ext cx="4267570" cy="424470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pic>
              <p:nvPicPr>
                <p:cNvPr id="8" name="圖片 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2774050" y="1464776"/>
                  <a:ext cx="2774050" cy="76568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sp>
              <p:nvSpPr>
                <p:cNvPr id="9" name="文字方塊 8"/>
                <p:cNvSpPr txBox="1"/>
                <p:nvPr/>
              </p:nvSpPr>
              <p:spPr>
                <a:xfrm>
                  <a:off x="-4267570" y="2099257"/>
                  <a:ext cx="821403" cy="369332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latin typeface="+mn-ea"/>
                      <a:ea typeface="+mn-ea"/>
                    </a:rPr>
                    <a:t>截圖</a:t>
                  </a:r>
                  <a:r>
                    <a:rPr lang="en-US" altLang="zh-TW" dirty="0" smtClean="0">
                      <a:latin typeface="+mn-ea"/>
                      <a:ea typeface="+mn-ea"/>
                    </a:rPr>
                    <a:t>2</a:t>
                  </a:r>
                  <a:endParaRPr lang="zh-TW" altLang="en-US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0" name="文字方塊 9"/>
                <p:cNvSpPr txBox="1"/>
                <p:nvPr/>
              </p:nvSpPr>
              <p:spPr>
                <a:xfrm>
                  <a:off x="-2774050" y="1095444"/>
                  <a:ext cx="821403" cy="369332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latin typeface="+mn-ea"/>
                      <a:ea typeface="+mn-ea"/>
                    </a:rPr>
                    <a:t>截圖</a:t>
                  </a:r>
                  <a:r>
                    <a:rPr lang="en-US" altLang="zh-TW" dirty="0" smtClean="0">
                      <a:latin typeface="+mn-ea"/>
                      <a:ea typeface="+mn-ea"/>
                    </a:rPr>
                    <a:t>1</a:t>
                  </a:r>
                  <a:endParaRPr lang="zh-TW" altLang="en-US" dirty="0"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4" name="圖片 3"/>
              <p:cNvPicPr>
                <a:picLocks noChangeAspect="1"/>
              </p:cNvPicPr>
              <p:nvPr/>
            </p:nvPicPr>
            <p:blipFill rotWithShape="1">
              <a:blip r:embed="rId5"/>
              <a:srcRect t="722"/>
              <a:stretch/>
            </p:blipFill>
            <p:spPr>
              <a:xfrm>
                <a:off x="9144000" y="85255"/>
                <a:ext cx="2994471" cy="680847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2" name="文字方塊 11"/>
              <p:cNvSpPr txBox="1"/>
              <p:nvPr/>
            </p:nvSpPr>
            <p:spPr>
              <a:xfrm>
                <a:off x="9144000" y="-287834"/>
                <a:ext cx="821403" cy="369332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+mn-ea"/>
                    <a:ea typeface="+mn-ea"/>
                  </a:rPr>
                  <a:t>截圖</a:t>
                </a:r>
                <a:r>
                  <a:rPr lang="en-US" altLang="zh-TW" dirty="0" smtClean="0">
                    <a:latin typeface="+mn-ea"/>
                    <a:ea typeface="+mn-ea"/>
                  </a:rPr>
                  <a:t>3</a:t>
                </a:r>
                <a:endParaRPr lang="zh-TW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4" name="文字方塊 13"/>
            <p:cNvSpPr txBox="1"/>
            <p:nvPr/>
          </p:nvSpPr>
          <p:spPr>
            <a:xfrm>
              <a:off x="12386805" y="3008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客戶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6" name="直線單箭頭接點 15"/>
            <p:cNvCxnSpPr>
              <a:endCxn id="14" idx="1"/>
            </p:cNvCxnSpPr>
            <p:nvPr/>
          </p:nvCxnSpPr>
          <p:spPr bwMode="auto">
            <a:xfrm flipV="1">
              <a:off x="9965403" y="485498"/>
              <a:ext cx="2421402" cy="4207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文字方塊 16"/>
            <p:cNvSpPr txBox="1"/>
            <p:nvPr/>
          </p:nvSpPr>
          <p:spPr>
            <a:xfrm>
              <a:off x="12386805" y="112179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檔案類型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9" name="直線單箭頭接點 18"/>
            <p:cNvCxnSpPr>
              <a:endCxn id="17" idx="1"/>
            </p:cNvCxnSpPr>
            <p:nvPr/>
          </p:nvCxnSpPr>
          <p:spPr bwMode="auto">
            <a:xfrm>
              <a:off x="10641235" y="1090886"/>
              <a:ext cx="1745570" cy="2155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線單箭頭接點 20"/>
            <p:cNvCxnSpPr>
              <a:endCxn id="17" idx="1"/>
            </p:cNvCxnSpPr>
            <p:nvPr/>
          </p:nvCxnSpPr>
          <p:spPr bwMode="auto">
            <a:xfrm flipV="1">
              <a:off x="10502900" y="1306463"/>
              <a:ext cx="1883905" cy="6362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線單箭頭接點 22"/>
            <p:cNvCxnSpPr>
              <a:endCxn id="17" idx="1"/>
            </p:cNvCxnSpPr>
            <p:nvPr/>
          </p:nvCxnSpPr>
          <p:spPr bwMode="auto">
            <a:xfrm flipV="1">
              <a:off x="9965403" y="1306463"/>
              <a:ext cx="2421402" cy="14875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文字方塊 23"/>
            <p:cNvSpPr txBox="1"/>
            <p:nvPr/>
          </p:nvSpPr>
          <p:spPr>
            <a:xfrm>
              <a:off x="12386805" y="209925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模型名稱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6" name="直線單箭頭接點 25"/>
            <p:cNvCxnSpPr>
              <a:endCxn id="24" idx="1"/>
            </p:cNvCxnSpPr>
            <p:nvPr/>
          </p:nvCxnSpPr>
          <p:spPr bwMode="auto">
            <a:xfrm flipV="1">
              <a:off x="11444852" y="2283923"/>
              <a:ext cx="941953" cy="7256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8514" y="64776"/>
            <a:ext cx="6992937" cy="841444"/>
          </a:xfrm>
        </p:spPr>
        <p:txBody>
          <a:bodyPr/>
          <a:lstStyle/>
          <a:p>
            <a:r>
              <a:rPr lang="zh-TW" altLang="en-US" dirty="0" smtClean="0"/>
              <a:t>一進頁面先拿檔案類型下拉選單內容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下</a:t>
            </a:r>
            <a:r>
              <a:rPr lang="zh-TW" altLang="en-US" dirty="0" smtClean="0"/>
              <a:t>拉選單</a:t>
            </a:r>
            <a:r>
              <a:rPr lang="en-US" altLang="zh-TW" dirty="0" err="1" smtClean="0"/>
              <a:t>onchange</a:t>
            </a:r>
            <a:r>
              <a:rPr lang="zh-TW" altLang="en-US" dirty="0"/>
              <a:t>再</a:t>
            </a:r>
            <a:r>
              <a:rPr lang="zh-TW" altLang="en-US" dirty="0" smtClean="0"/>
              <a:t>拿字典列表內</a:t>
            </a:r>
            <a:r>
              <a:rPr lang="zh-TW" altLang="en-US" dirty="0"/>
              <a:t>容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180975" y="4522948"/>
            <a:ext cx="8699501" cy="20313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檔案類型下拉選單內容由 </a:t>
            </a:r>
            <a:r>
              <a:rPr lang="en-US" altLang="zh-TW" b="1" dirty="0" smtClean="0">
                <a:latin typeface="+mj-ea"/>
                <a:ea typeface="+mj-ea"/>
              </a:rPr>
              <a:t>/document/</a:t>
            </a:r>
            <a:r>
              <a:rPr lang="en-US" altLang="zh-TW" b="1" dirty="0" err="1" smtClean="0">
                <a:latin typeface="+mj-ea"/>
                <a:ea typeface="+mj-ea"/>
              </a:rPr>
              <a:t>upload_file_option</a:t>
            </a:r>
            <a:r>
              <a:rPr lang="zh-TW" altLang="en-US" b="1" dirty="0" smtClean="0">
                <a:latin typeface="+mj-ea"/>
                <a:ea typeface="+mj-ea"/>
              </a:rPr>
              <a:t> </a:t>
            </a:r>
            <a:r>
              <a:rPr lang="zh-TW" altLang="en-US" dirty="0" smtClean="0">
                <a:latin typeface="+mj-ea"/>
                <a:ea typeface="+mj-ea"/>
              </a:rPr>
              <a:t>取得</a:t>
            </a:r>
            <a:endParaRPr lang="en-US" altLang="zh-TW" dirty="0" smtClean="0">
              <a:latin typeface="+mj-ea"/>
              <a:ea typeface="+mj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input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：無</a:t>
            </a:r>
            <a:endParaRPr lang="en-US" altLang="zh-TW" dirty="0" smtClean="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output</a:t>
            </a: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：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參考</a:t>
            </a: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右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邊</a:t>
            </a: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截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圖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3</a:t>
            </a:r>
            <a:endParaRPr lang="en-US" altLang="zh-TW" dirty="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點</a:t>
            </a:r>
            <a:r>
              <a:rPr lang="zh-TW" altLang="en-US" dirty="0">
                <a:latin typeface="+mj-ea"/>
                <a:ea typeface="+mj-ea"/>
              </a:rPr>
              <a:t>選</a:t>
            </a:r>
            <a:r>
              <a:rPr lang="zh-TW" altLang="en-US" dirty="0" smtClean="0">
                <a:latin typeface="+mj-ea"/>
                <a:ea typeface="+mj-ea"/>
              </a:rPr>
              <a:t>檔案類型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觸發</a:t>
            </a:r>
            <a:r>
              <a:rPr lang="en-US" altLang="zh-TW" dirty="0" err="1" smtClean="0">
                <a:latin typeface="+mj-ea"/>
                <a:ea typeface="+mj-ea"/>
              </a:rPr>
              <a:t>onchange</a:t>
            </a:r>
            <a:r>
              <a:rPr lang="zh-TW" altLang="en-US" dirty="0" smtClean="0">
                <a:latin typeface="+mj-ea"/>
                <a:ea typeface="+mj-ea"/>
              </a:rPr>
              <a:t>事件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r>
              <a:rPr lang="zh-TW" altLang="en-US" b="1" dirty="0" smtClean="0">
                <a:latin typeface="+mj-ea"/>
                <a:ea typeface="+mj-ea"/>
              </a:rPr>
              <a:t>將 </a:t>
            </a:r>
            <a:r>
              <a:rPr lang="en-US" altLang="zh-TW" b="1" dirty="0" err="1">
                <a:latin typeface="+mj-ea"/>
                <a:ea typeface="+mj-ea"/>
              </a:rPr>
              <a:t>file_type</a:t>
            </a:r>
            <a:r>
              <a:rPr lang="en-US" altLang="zh-TW" b="1" dirty="0">
                <a:latin typeface="+mj-ea"/>
                <a:ea typeface="+mj-ea"/>
              </a:rPr>
              <a:t> </a:t>
            </a:r>
            <a:r>
              <a:rPr lang="zh-TW" altLang="en-US" b="1" dirty="0" smtClean="0">
                <a:latin typeface="+mj-ea"/>
                <a:ea typeface="+mj-ea"/>
              </a:rPr>
              <a:t>做為 </a:t>
            </a:r>
            <a:r>
              <a:rPr lang="en-US" altLang="zh-TW" b="1" dirty="0" smtClean="0">
                <a:latin typeface="+mj-ea"/>
                <a:ea typeface="+mj-ea"/>
              </a:rPr>
              <a:t>input </a:t>
            </a:r>
            <a:r>
              <a:rPr lang="zh-TW" altLang="en-US" dirty="0" smtClean="0">
                <a:latin typeface="+mj-ea"/>
                <a:ea typeface="+mj-ea"/>
              </a:rPr>
              <a:t>打 </a:t>
            </a:r>
            <a:r>
              <a:rPr lang="en-US" altLang="zh-TW" b="1" dirty="0">
                <a:latin typeface="+mj-ea"/>
                <a:ea typeface="+mj-ea"/>
              </a:rPr>
              <a:t>/</a:t>
            </a:r>
            <a:r>
              <a:rPr lang="en-US" altLang="zh-TW" b="1" dirty="0" smtClean="0">
                <a:latin typeface="+mj-ea"/>
                <a:ea typeface="+mj-ea"/>
              </a:rPr>
              <a:t>configuration/</a:t>
            </a:r>
            <a:r>
              <a:rPr lang="en-US" altLang="zh-TW" b="1" dirty="0" err="1" smtClean="0">
                <a:latin typeface="+mj-ea"/>
                <a:ea typeface="+mj-ea"/>
              </a:rPr>
              <a:t>get_key_header</a:t>
            </a:r>
            <a:r>
              <a:rPr lang="en-US" altLang="zh-TW" b="1" dirty="0" smtClean="0">
                <a:latin typeface="+mj-ea"/>
                <a:ea typeface="+mj-ea"/>
              </a:rPr>
              <a:t> </a:t>
            </a:r>
            <a:r>
              <a:rPr lang="zh-TW" altLang="en-US" b="1" dirty="0" smtClean="0">
                <a:latin typeface="+mj-ea"/>
                <a:ea typeface="+mj-ea"/>
              </a:rPr>
              <a:t>拿到表頭字典列表</a:t>
            </a:r>
            <a:endParaRPr lang="en-US" altLang="zh-TW" b="1" dirty="0" smtClean="0">
              <a:latin typeface="+mj-ea"/>
              <a:ea typeface="+mj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input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：下拉選單中選擇的檔案類型 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zh-TW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file_type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)</a:t>
            </a: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，參考左邊截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圖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output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：參考左邊截圖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2452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4040" y="254000"/>
            <a:ext cx="7217411" cy="558800"/>
          </a:xfrm>
        </p:spPr>
        <p:txBody>
          <a:bodyPr/>
          <a:lstStyle/>
          <a:p>
            <a:r>
              <a:rPr lang="en-US" altLang="zh-TW" dirty="0"/>
              <a:t>/configuration/</a:t>
            </a:r>
            <a:r>
              <a:rPr lang="en-US" altLang="zh-TW" dirty="0" err="1"/>
              <a:t>get_key_header</a:t>
            </a:r>
            <a:r>
              <a:rPr lang="en-US" altLang="zh-TW" dirty="0"/>
              <a:t> </a:t>
            </a:r>
            <a:r>
              <a:rPr lang="zh-TW" altLang="en-US" dirty="0"/>
              <a:t>拿到表頭字典</a:t>
            </a:r>
            <a:r>
              <a:rPr lang="zh-TW" altLang="en-US" dirty="0" smtClean="0"/>
              <a:t>列表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EEDB15F-6E80-4F85-BAB7-5DD3F6A86773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144000" y="1291853"/>
            <a:ext cx="8699501" cy="28623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n-ea"/>
                <a:ea typeface="+mn-ea"/>
              </a:rPr>
              <a:t>刪除</a:t>
            </a:r>
            <a:r>
              <a:rPr lang="en-US" altLang="zh-TW" dirty="0" smtClean="0">
                <a:latin typeface="+mn-ea"/>
                <a:ea typeface="+mn-ea"/>
              </a:rPr>
              <a:t>API</a:t>
            </a:r>
            <a:r>
              <a:rPr lang="zh-TW" altLang="en-US" dirty="0" smtClean="0">
                <a:latin typeface="+mn-ea"/>
                <a:ea typeface="+mn-ea"/>
              </a:rPr>
              <a:t>：</a:t>
            </a:r>
            <a:r>
              <a:rPr lang="en-US" altLang="zh-TW" b="1" dirty="0">
                <a:latin typeface="+mn-ea"/>
                <a:ea typeface="+mn-ea"/>
              </a:rPr>
              <a:t>/</a:t>
            </a:r>
            <a:r>
              <a:rPr lang="en-US" altLang="zh-TW" b="1" dirty="0" smtClean="0">
                <a:latin typeface="+mn-ea"/>
                <a:ea typeface="+mn-ea"/>
              </a:rPr>
              <a:t>configuration/</a:t>
            </a:r>
            <a:r>
              <a:rPr lang="en-US" altLang="zh-TW" b="1" dirty="0" err="1" smtClean="0">
                <a:latin typeface="+mn-ea"/>
                <a:ea typeface="+mn-ea"/>
              </a:rPr>
              <a:t>delete_key_header</a:t>
            </a:r>
            <a:endParaRPr lang="en-US" altLang="zh-TW" b="1" dirty="0" smtClean="0"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input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：參考下方截圖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1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rgbClr val="00863D"/>
                </a:solidFill>
                <a:latin typeface="+mn-ea"/>
                <a:ea typeface="+mn-ea"/>
              </a:rPr>
              <a:t>下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拉選單選擇的檔案類型</a:t>
            </a:r>
            <a:endParaRPr lang="en-US" altLang="zh-TW" dirty="0" smtClean="0">
              <a:solidFill>
                <a:srgbClr val="00863D"/>
              </a:solidFill>
              <a:latin typeface="+mn-ea"/>
              <a:ea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要刪除</a:t>
            </a:r>
            <a:r>
              <a:rPr lang="zh-TW" altLang="en-US" dirty="0">
                <a:solidFill>
                  <a:srgbClr val="00863D"/>
                </a:solidFill>
                <a:latin typeface="+mn-ea"/>
                <a:ea typeface="+mn-ea"/>
              </a:rPr>
              <a:t>的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表</a:t>
            </a:r>
            <a:r>
              <a:rPr lang="zh-TW" altLang="en-US" dirty="0">
                <a:solidFill>
                  <a:srgbClr val="00863D"/>
                </a:solidFill>
                <a:latin typeface="+mn-ea"/>
                <a:ea typeface="+mn-ea"/>
              </a:rPr>
              <a:t>頭</a:t>
            </a:r>
            <a:r>
              <a:rPr lang="zh-TW" altLang="en-US" dirty="0" smtClean="0">
                <a:solidFill>
                  <a:srgbClr val="00863D"/>
                </a:solidFill>
                <a:latin typeface="+mn-ea"/>
                <a:ea typeface="+mn-ea"/>
              </a:rPr>
              <a:t>字典名稱 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所以建議將表頭字典名稱加到垃圾桶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  <a:ea typeface="+mn-ea"/>
              </a:rPr>
              <a:t>icon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  <a:ea typeface="+mn-ea"/>
              </a:rPr>
              <a:t>data-value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中，方便判斷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output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：參考下</a:t>
            </a: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方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截圖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2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n-ea"/>
                <a:ea typeface="+mn-ea"/>
              </a:rPr>
              <a:t>頁面需有之功能</a:t>
            </a:r>
            <a:endParaRPr lang="en-US" altLang="zh-TW" dirty="0" smtClean="0"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每頁顯示幾筆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”</a:t>
            </a: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下拉選單</a:t>
            </a:r>
            <a:endParaRPr lang="en-US" altLang="zh-TW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搜尋框搜尋表頭字典名稱</a:t>
            </a:r>
            <a:endParaRPr lang="en-US" altLang="zh-TW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分頁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功能</a:t>
            </a:r>
            <a:endParaRPr lang="en-US" altLang="zh-TW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-1508760" y="974284"/>
            <a:ext cx="17064313" cy="5645593"/>
            <a:chOff x="-1508760" y="974284"/>
            <a:chExt cx="17064313" cy="5645593"/>
          </a:xfrm>
        </p:grpSpPr>
        <p:grpSp>
          <p:nvGrpSpPr>
            <p:cNvPr id="21" name="群組 20"/>
            <p:cNvGrpSpPr/>
            <p:nvPr/>
          </p:nvGrpSpPr>
          <p:grpSpPr>
            <a:xfrm>
              <a:off x="-1508760" y="974284"/>
              <a:ext cx="10570212" cy="5645593"/>
              <a:chOff x="-1508760" y="974284"/>
              <a:chExt cx="10570212" cy="5645593"/>
            </a:xfrm>
          </p:grpSpPr>
          <p:pic>
            <p:nvPicPr>
              <p:cNvPr id="20" name="圖片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0968" y="974284"/>
                <a:ext cx="8940484" cy="5645593"/>
              </a:xfrm>
              <a:prstGeom prst="rect">
                <a:avLst/>
              </a:prstGeom>
            </p:spPr>
          </p:pic>
          <p:grpSp>
            <p:nvGrpSpPr>
              <p:cNvPr id="15" name="群組 14"/>
              <p:cNvGrpSpPr/>
              <p:nvPr/>
            </p:nvGrpSpPr>
            <p:grpSpPr>
              <a:xfrm>
                <a:off x="-1508760" y="3877176"/>
                <a:ext cx="6248400" cy="1558052"/>
                <a:chOff x="-1508760" y="3877176"/>
                <a:chExt cx="6248400" cy="1558052"/>
              </a:xfrm>
            </p:grpSpPr>
            <p:sp>
              <p:nvSpPr>
                <p:cNvPr id="6" name="文字方塊 5"/>
                <p:cNvSpPr txBox="1"/>
                <p:nvPr/>
              </p:nvSpPr>
              <p:spPr>
                <a:xfrm>
                  <a:off x="-951040" y="3877176"/>
                  <a:ext cx="951040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header</a:t>
                  </a:r>
                  <a:endParaRPr lang="zh-TW" altLang="en-US" dirty="0"/>
                </a:p>
              </p:txBody>
            </p:sp>
            <p:sp>
              <p:nvSpPr>
                <p:cNvPr id="7" name="文字方塊 6"/>
                <p:cNvSpPr txBox="1"/>
                <p:nvPr/>
              </p:nvSpPr>
              <p:spPr>
                <a:xfrm>
                  <a:off x="-951040" y="4471536"/>
                  <a:ext cx="951040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initiator</a:t>
                  </a:r>
                  <a:endParaRPr lang="zh-TW" altLang="en-US" dirty="0"/>
                </a:p>
              </p:txBody>
            </p:sp>
            <p:sp>
              <p:nvSpPr>
                <p:cNvPr id="8" name="文字方塊 7"/>
                <p:cNvSpPr txBox="1"/>
                <p:nvPr/>
              </p:nvSpPr>
              <p:spPr>
                <a:xfrm>
                  <a:off x="-1508760" y="5065896"/>
                  <a:ext cx="1508760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err="1" smtClean="0"/>
                    <a:t>update_time</a:t>
                  </a:r>
                  <a:endParaRPr lang="zh-TW" altLang="en-US" dirty="0"/>
                </a:p>
              </p:txBody>
            </p:sp>
            <p:cxnSp>
              <p:nvCxnSpPr>
                <p:cNvPr id="10" name="直線單箭頭接點 9"/>
                <p:cNvCxnSpPr>
                  <a:endCxn id="6" idx="3"/>
                </p:cNvCxnSpPr>
                <p:nvPr/>
              </p:nvCxnSpPr>
              <p:spPr bwMode="auto">
                <a:xfrm flipH="1" flipV="1">
                  <a:off x="0" y="4061842"/>
                  <a:ext cx="868680" cy="18466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2" name="直線單箭頭接點 11"/>
                <p:cNvCxnSpPr>
                  <a:endCxn id="7" idx="3"/>
                </p:cNvCxnSpPr>
                <p:nvPr/>
              </p:nvCxnSpPr>
              <p:spPr bwMode="auto">
                <a:xfrm flipH="1" flipV="1">
                  <a:off x="0" y="4656202"/>
                  <a:ext cx="2910840" cy="18466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4" name="直線單箭頭接點 13"/>
                <p:cNvCxnSpPr>
                  <a:endCxn id="8" idx="3"/>
                </p:cNvCxnSpPr>
                <p:nvPr/>
              </p:nvCxnSpPr>
              <p:spPr bwMode="auto">
                <a:xfrm flipH="1" flipV="1">
                  <a:off x="0" y="5250562"/>
                  <a:ext cx="4739640" cy="40362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p:sp>
            <p:nvSpPr>
              <p:cNvPr id="18" name="矩形 17"/>
              <p:cNvSpPr/>
              <p:nvPr/>
            </p:nvSpPr>
            <p:spPr bwMode="auto">
              <a:xfrm>
                <a:off x="7193280" y="4061842"/>
                <a:ext cx="381000" cy="409694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28" name="群組 27"/>
            <p:cNvGrpSpPr/>
            <p:nvPr/>
          </p:nvGrpSpPr>
          <p:grpSpPr>
            <a:xfrm>
              <a:off x="9182420" y="4471536"/>
              <a:ext cx="6373133" cy="1650609"/>
              <a:chOff x="9182420" y="4471536"/>
              <a:chExt cx="6373133" cy="1650609"/>
            </a:xfrm>
          </p:grpSpPr>
          <p:grpSp>
            <p:nvGrpSpPr>
              <p:cNvPr id="25" name="群組 24"/>
              <p:cNvGrpSpPr/>
              <p:nvPr/>
            </p:nvGrpSpPr>
            <p:grpSpPr>
              <a:xfrm>
                <a:off x="9182420" y="4502017"/>
                <a:ext cx="3694735" cy="1580965"/>
                <a:chOff x="9934649" y="3259903"/>
                <a:chExt cx="3694735" cy="1580965"/>
              </a:xfrm>
            </p:grpSpPr>
            <p:pic>
              <p:nvPicPr>
                <p:cNvPr id="23" name="圖片 2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34649" y="3629235"/>
                  <a:ext cx="3694735" cy="1211633"/>
                </a:xfrm>
                <a:prstGeom prst="rect">
                  <a:avLst/>
                </a:prstGeom>
              </p:spPr>
            </p:pic>
            <p:sp>
              <p:nvSpPr>
                <p:cNvPr id="24" name="文字方塊 23"/>
                <p:cNvSpPr txBox="1"/>
                <p:nvPr/>
              </p:nvSpPr>
              <p:spPr>
                <a:xfrm>
                  <a:off x="9934649" y="3259903"/>
                  <a:ext cx="821403" cy="369332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latin typeface="+mn-ea"/>
                      <a:ea typeface="+mn-ea"/>
                    </a:rPr>
                    <a:t>截圖</a:t>
                  </a:r>
                  <a:r>
                    <a:rPr lang="en-US" altLang="zh-TW" dirty="0" smtClean="0">
                      <a:latin typeface="+mn-ea"/>
                      <a:ea typeface="+mn-ea"/>
                    </a:rPr>
                    <a:t>1</a:t>
                  </a:r>
                  <a:endParaRPr lang="zh-TW" altLang="en-US" dirty="0"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26" name="圖片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72088" y="4840868"/>
                <a:ext cx="2483465" cy="1281277"/>
              </a:xfrm>
              <a:prstGeom prst="rect">
                <a:avLst/>
              </a:prstGeom>
            </p:spPr>
          </p:pic>
          <p:sp>
            <p:nvSpPr>
              <p:cNvPr id="27" name="文字方塊 26"/>
              <p:cNvSpPr txBox="1"/>
              <p:nvPr/>
            </p:nvSpPr>
            <p:spPr>
              <a:xfrm>
                <a:off x="13072088" y="4471536"/>
                <a:ext cx="821403" cy="369332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+mn-ea"/>
                    <a:ea typeface="+mn-ea"/>
                  </a:rPr>
                  <a:t>截圖</a:t>
                </a:r>
                <a:r>
                  <a:rPr lang="en-US" altLang="zh-TW" dirty="0" smtClean="0">
                    <a:latin typeface="+mn-ea"/>
                    <a:ea typeface="+mn-ea"/>
                  </a:rPr>
                  <a:t>2</a:t>
                </a:r>
                <a:endParaRPr lang="zh-TW" altLang="en-US" dirty="0">
                  <a:latin typeface="+mn-ea"/>
                  <a:ea typeface="+mn-ea"/>
                </a:endParaRPr>
              </a:p>
            </p:txBody>
          </p:sp>
        </p:grpSp>
        <p:cxnSp>
          <p:nvCxnSpPr>
            <p:cNvPr id="30" name="直線單箭頭接點 29"/>
            <p:cNvCxnSpPr>
              <a:stCxn id="18" idx="3"/>
              <a:endCxn id="19" idx="1"/>
            </p:cNvCxnSpPr>
            <p:nvPr/>
          </p:nvCxnSpPr>
          <p:spPr bwMode="auto">
            <a:xfrm flipV="1">
              <a:off x="7574280" y="2723014"/>
              <a:ext cx="1569720" cy="154367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61212089"/>
      </p:ext>
    </p:extLst>
  </p:cSld>
  <p:clrMapOvr>
    <a:masterClrMapping/>
  </p:clrMapOvr>
</p:sld>
</file>

<file path=ppt/theme/theme1.xml><?xml version="1.0" encoding="utf-8"?>
<a:theme xmlns:a="http://schemas.openxmlformats.org/drawingml/2006/main" name="ITRI_pptB_中英文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CITC Template_4比3_20190322_機密版" id="{FFE06DD6-7C05-A04C-8196-148D880967A3}" vid="{3F36A35E-1C97-8047-94B0-28D3E4AE902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57A5B9B6693D0846931EA2D7A071330C" ma:contentTypeVersion="6" ma:contentTypeDescription="建立新的文件。" ma:contentTypeScope="" ma:versionID="5ba584ae26eacb074ba05da2152840c7">
  <xsd:schema xmlns:xsd="http://www.w3.org/2001/XMLSchema" xmlns:xs="http://www.w3.org/2001/XMLSchema" xmlns:p="http://schemas.microsoft.com/office/2006/metadata/properties" xmlns:ns2="6f3e9a53-f1f5-46fb-9e4a-a208cc202d08" targetNamespace="http://schemas.microsoft.com/office/2006/metadata/properties" ma:root="true" ma:fieldsID="bda443be6b57c8459f66db61ee03e94e" ns2:_="">
    <xsd:import namespace="6f3e9a53-f1f5-46fb-9e4a-a208cc202d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3e9a53-f1f5-46fb-9e4a-a208cc202d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5ED963-8A75-4A8D-A05A-7997127333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9BAB51-3454-4144-B351-5BBE8304E173}">
  <ds:schemaRefs>
    <ds:schemaRef ds:uri="6f3e9a53-f1f5-46fb-9e4a-a208cc202d08"/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D93E55D-3924-48CA-AD9C-0CE097A4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3e9a53-f1f5-46fb-9e4a-a208cc202d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CITC Template_4比3_20190322_機密版</Template>
  <TotalTime>17434</TotalTime>
  <Words>1005</Words>
  <Application>Microsoft Office PowerPoint</Application>
  <PresentationFormat>如螢幕大小 (4:3)</PresentationFormat>
  <Paragraphs>133</Paragraphs>
  <Slides>11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ITRI_pptB_中英文</vt:lpstr>
      <vt:lpstr>ERP對應管理</vt:lpstr>
      <vt:lpstr>流程</vt:lpstr>
      <vt:lpstr>configuration 改成 ERP對應管理</vt:lpstr>
      <vt:lpstr>選完下拉選單後，出現下列畫面(檢視)</vt:lpstr>
      <vt:lpstr>點擊編輯按鈕，所有欄位的disable拿掉(編輯)</vt:lpstr>
      <vt:lpstr>點擊新增ERP對應管理按鈕，新增</vt:lpstr>
      <vt:lpstr>表頭字典維護</vt:lpstr>
      <vt:lpstr>一進頁面先拿檔案類型下拉選單內容 下拉選單onchange再拿字典列表內容</vt:lpstr>
      <vt:lpstr>/configuration/get_key_header 拿到表頭字典列表</vt:lpstr>
      <vt:lpstr>PowerPoint 簡報</vt:lpstr>
      <vt:lpstr>新增成功必須重新打一次/configuration/get_key_header  拿到表頭字典列表，且須有PNotify提示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李宜靜</dc:creator>
  <cp:keywords>2008NewCIS</cp:keywords>
  <cp:lastModifiedBy>黃郁珊</cp:lastModifiedBy>
  <cp:revision>571</cp:revision>
  <dcterms:created xsi:type="dcterms:W3CDTF">2019-04-09T06:34:38Z</dcterms:created>
  <dcterms:modified xsi:type="dcterms:W3CDTF">2021-10-15T17:56:30Z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0x01010057A5B9B6693D0846931EA2D7A071330C</vt:lpwstr>
  </property>
</Properties>
</file>