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54183B6-91F5-4C78-94CD-9939F30F35A8}">
  <a:tblStyle styleId="{E54183B6-91F5-4C78-94CD-9939F30F35A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academia.edu/4576117/Parking_Management_Market_worth_7.43_Billion_by_2018" TargetMode="External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ParPark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Y Team</a:t>
            </a:r>
          </a:p>
        </p:txBody>
      </p:sp>
      <p:pic>
        <p:nvPicPr>
          <p:cNvPr descr="Screen Shot 2017-02-26 at 12.10.58 AM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675" y="146637"/>
            <a:ext cx="15716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423950" y="1143900"/>
            <a:ext cx="82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creen Shot 2017-02-26 at 12.10.58 AM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654" y="146643"/>
            <a:ext cx="768595" cy="87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618600" y="1182725"/>
            <a:ext cx="119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</a:rPr>
              <a:t>We</a:t>
            </a:r>
            <a:r>
              <a:rPr lang="en" sz="1600">
                <a:solidFill>
                  <a:srgbClr val="B7B7B7"/>
                </a:solidFill>
              </a:rPr>
              <a:t> are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618600" y="1541425"/>
            <a:ext cx="464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003275" y="1589925"/>
            <a:ext cx="11496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Electrical and Computer Engineers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489837" y="1480525"/>
            <a:ext cx="464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822500" y="1643087"/>
            <a:ext cx="1332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Computer Scientists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081812" y="154450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chemeClr val="accent4"/>
                </a:solidFill>
              </a:rPr>
              <a:t>+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630000" y="1480525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accent4"/>
                </a:solidFill>
              </a:rPr>
              <a:t>=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071575" y="1480525"/>
            <a:ext cx="464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434125" y="1646212"/>
            <a:ext cx="14808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Enthusiastic Cornell Freshmen and Sophomores</a:t>
            </a:r>
          </a:p>
        </p:txBody>
      </p:sp>
      <p:sp>
        <p:nvSpPr>
          <p:cNvPr id="155" name="Shape 155"/>
          <p:cNvSpPr/>
          <p:nvPr/>
        </p:nvSpPr>
        <p:spPr>
          <a:xfrm>
            <a:off x="2543600" y="2536800"/>
            <a:ext cx="3296700" cy="23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Photo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544950" y="2285400"/>
            <a:ext cx="2054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389600"/>
            <a:ext cx="4032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B7B7B7"/>
                </a:solidFill>
              </a:rPr>
              <a:t>You enter a crowded parking lot...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B7B7B7"/>
                </a:solidFill>
              </a:rPr>
              <a:t>There are a few spots available, somewhere, you’re sure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B7B7B7"/>
                </a:solidFill>
              </a:rPr>
              <a:t>Five minutes later, you just want to leave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B7B7B7"/>
                </a:solidFill>
              </a:rPr>
              <a:t>All you ever wanted was milk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B7B7B7"/>
              </a:solidFill>
            </a:endParaRPr>
          </a:p>
        </p:txBody>
      </p:sp>
      <p:pic>
        <p:nvPicPr>
          <p:cNvPr descr="08PARKING-jumbo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199" y="835575"/>
            <a:ext cx="4345149" cy="28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361012" y="3740825"/>
            <a:ext cx="258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Disney World in Orlando, Fla.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Yann Arthus-Bertrand/Altitude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x="423950" y="1143900"/>
            <a:ext cx="3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3367800" cy="57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Trouble in Big Cities...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ParPark: Make Parking Easier!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intelligent </a:t>
            </a:r>
            <a:r>
              <a:rPr lang="en"/>
              <a:t>real-time </a:t>
            </a:r>
            <a:r>
              <a:rPr lang="en"/>
              <a:t>system with...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Sensors - Detecting availability of each slot;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Arrows/Lights </a:t>
            </a:r>
            <a:r>
              <a:rPr lang="en"/>
              <a:t>- G</a:t>
            </a:r>
            <a:r>
              <a:rPr lang="en"/>
              <a:t>uiding drivers to empty </a:t>
            </a:r>
            <a:r>
              <a:rPr lang="en"/>
              <a:t>ones at each turning point;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Screens - Showing number of spots available in each section.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2" name="Shape 72"/>
          <p:cNvCxnSpPr/>
          <p:nvPr/>
        </p:nvCxnSpPr>
        <p:spPr>
          <a:xfrm>
            <a:off x="423950" y="1143900"/>
            <a:ext cx="82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creen Shot 2017-02-26 at 12.10.58 AM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654" y="146643"/>
            <a:ext cx="768595" cy="8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</a:rPr>
              <a:t>Live Demo</a:t>
            </a:r>
          </a:p>
        </p:txBody>
      </p:sp>
      <p:pic>
        <p:nvPicPr>
          <p:cNvPr descr="Screen Shot 2017-02-26 at 12.10.58 AM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654" y="146643"/>
            <a:ext cx="768595" cy="8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&amp; Target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hopping malls, a</a:t>
            </a:r>
            <a:r>
              <a:rPr lang="en"/>
              <a:t>irports, hospitals, universities…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$7 billion</a:t>
            </a:r>
            <a:r>
              <a:rPr b="1" lang="en">
                <a:solidFill>
                  <a:srgbClr val="999999"/>
                </a:solidFill>
              </a:rPr>
              <a:t> parking infrastructures</a:t>
            </a:r>
            <a:r>
              <a:rPr b="1" lang="en">
                <a:solidFill>
                  <a:srgbClr val="CCCCCC"/>
                </a:solidFill>
              </a:rPr>
              <a:t>,</a:t>
            </a:r>
            <a:r>
              <a:rPr b="1" lang="en">
                <a:solidFill>
                  <a:srgbClr val="FFFFFF"/>
                </a:solidFill>
              </a:rPr>
              <a:t> $80 million</a:t>
            </a:r>
            <a:r>
              <a:rPr lang="en"/>
              <a:t> smart parking industry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Price: Starting from $2000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Ref: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http://www.academia.edu/4576117/Parking_Management_Market_worth_7.43_Billion_by_2018</a:t>
            </a:r>
          </a:p>
          <a:p>
            <a:pPr indent="-6985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http://www.grandviewresearch.com/industry-analysis/smart-parking-system-marke</a:t>
            </a:r>
            <a:r>
              <a:rPr lang="en"/>
              <a:t>t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423950" y="1143900"/>
            <a:ext cx="82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creen Shot 2017-02-26 at 12.10.58 AM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2654" y="146643"/>
            <a:ext cx="768595" cy="87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Business Model Canvas 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273700" y="147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{E54183B6-91F5-4C78-94CD-9939F30F35A8}</a:tableStyleId>
              </a:tblPr>
              <a:tblGrid>
                <a:gridCol w="2651075"/>
                <a:gridCol w="3171500"/>
                <a:gridCol w="2659225"/>
              </a:tblGrid>
              <a:tr h="1025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B7B7B7"/>
                          </a:solidFill>
                        </a:rPr>
                        <a:t>Key Partners:</a:t>
                      </a:r>
                      <a:r>
                        <a:rPr i="1" lang="en">
                          <a:solidFill>
                            <a:srgbClr val="B7B7B7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rgbClr val="B7B7B7"/>
                          </a:solidFill>
                        </a:rPr>
                        <a:t>Component Manufactures, Factories, Local Infrastructure Providers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B7B7B7"/>
                          </a:solidFill>
                        </a:rPr>
                        <a:t>Key Activities: </a:t>
                      </a:r>
                      <a:r>
                        <a:rPr lang="en">
                          <a:solidFill>
                            <a:srgbClr val="B7B7B7"/>
                          </a:solidFill>
                        </a:rPr>
                        <a:t>Component Selection, R&amp;D, Develop Sales Networks, Training, Brand Marketing, Customization, Maintenance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B7B7B7"/>
                          </a:solidFill>
                        </a:rPr>
                        <a:t>Key resources: </a:t>
                      </a:r>
                      <a:r>
                        <a:rPr lang="en">
                          <a:solidFill>
                            <a:srgbClr val="B7B7B7"/>
                          </a:solidFill>
                        </a:rPr>
                        <a:t>great team cooperation, 6 professional ECE/CS engineers</a:t>
                      </a:r>
                    </a:p>
                  </a:txBody>
                  <a:tcPr marT="91425" marB="91425" marR="91425" marL="91425"/>
                </a:tc>
              </a:tr>
              <a:tr h="915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B7B7B7"/>
                          </a:solidFill>
                        </a:rPr>
                        <a:t>Value Proposition:</a:t>
                      </a:r>
                      <a:r>
                        <a:rPr lang="en">
                          <a:solidFill>
                            <a:srgbClr val="B7B7B7"/>
                          </a:solidFill>
                        </a:rPr>
                        <a:t> bring more profits for malls by reducing time customers spend on parking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B7B7B7"/>
                          </a:solidFill>
                        </a:rPr>
                        <a:t>Customer Relationships: </a:t>
                      </a:r>
                      <a:r>
                        <a:rPr lang="en">
                          <a:solidFill>
                            <a:srgbClr val="B7B7B7"/>
                          </a:solidFill>
                        </a:rPr>
                        <a:t>bring more profits for customers, help maintenance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B7B7B7"/>
                          </a:solidFill>
                        </a:rPr>
                        <a:t>Channels: </a:t>
                      </a:r>
                      <a:r>
                        <a:rPr lang="en">
                          <a:solidFill>
                            <a:srgbClr val="B7B7B7"/>
                          </a:solidFill>
                        </a:rPr>
                        <a:t>Website, Social Media</a:t>
                      </a:r>
                    </a:p>
                  </a:txBody>
                  <a:tcPr marT="91425" marB="91425" marR="91425" marL="91425"/>
                </a:tc>
              </a:tr>
              <a:tr h="1103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B7B7B7"/>
                          </a:solidFill>
                        </a:rPr>
                        <a:t>Customer Segments:</a:t>
                      </a:r>
                      <a:r>
                        <a:rPr lang="en">
                          <a:solidFill>
                            <a:srgbClr val="B7B7B7"/>
                          </a:solidFill>
                        </a:rPr>
                        <a:t> Malls want to optimize customer experience and gain more profits by enhancing parking efficiency.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B7B7B7"/>
                          </a:solidFill>
                        </a:rPr>
                        <a:t>Cost Structure: </a:t>
                      </a:r>
                      <a:r>
                        <a:rPr lang="en">
                          <a:solidFill>
                            <a:srgbClr val="B7B7B7"/>
                          </a:solidFill>
                        </a:rPr>
                        <a:t>Product Development, Marketing, Distributor Network Development, Training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i="1" lang="en">
                          <a:solidFill>
                            <a:srgbClr val="B7B7B7"/>
                          </a:solidFill>
                        </a:rPr>
                        <a:t>Revenue Streams:</a:t>
                      </a:r>
                      <a:r>
                        <a:rPr lang="en">
                          <a:solidFill>
                            <a:srgbClr val="B7B7B7"/>
                          </a:solidFill>
                        </a:rPr>
                        <a:t> Sales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4" name="Shape 94"/>
          <p:cNvCxnSpPr/>
          <p:nvPr/>
        </p:nvCxnSpPr>
        <p:spPr>
          <a:xfrm>
            <a:off x="423950" y="1143900"/>
            <a:ext cx="82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446025" y="1336850"/>
            <a:ext cx="956400" cy="3975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Supplier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655375" y="1322275"/>
            <a:ext cx="956400" cy="3975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Supplier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864750" y="1336850"/>
            <a:ext cx="956400" cy="3975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Supplier</a:t>
            </a:r>
          </a:p>
        </p:txBody>
      </p:sp>
      <p:cxnSp>
        <p:nvCxnSpPr>
          <p:cNvPr id="102" name="Shape 102"/>
          <p:cNvCxnSpPr>
            <a:stCxn id="99" idx="2"/>
            <a:endCxn id="103" idx="0"/>
          </p:cNvCxnSpPr>
          <p:nvPr/>
        </p:nvCxnSpPr>
        <p:spPr>
          <a:xfrm>
            <a:off x="2924225" y="1734350"/>
            <a:ext cx="1196100" cy="54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>
            <a:stCxn id="101" idx="2"/>
            <a:endCxn id="103" idx="0"/>
          </p:cNvCxnSpPr>
          <p:nvPr/>
        </p:nvCxnSpPr>
        <p:spPr>
          <a:xfrm flipH="1">
            <a:off x="4120450" y="1734350"/>
            <a:ext cx="1222500" cy="54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3485202" y="2283793"/>
            <a:ext cx="1270500" cy="3618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Manufacturer</a:t>
            </a:r>
          </a:p>
        </p:txBody>
      </p:sp>
      <p:cxnSp>
        <p:nvCxnSpPr>
          <p:cNvPr id="105" name="Shape 105"/>
          <p:cNvCxnSpPr>
            <a:endCxn id="103" idx="0"/>
          </p:cNvCxnSpPr>
          <p:nvPr/>
        </p:nvCxnSpPr>
        <p:spPr>
          <a:xfrm>
            <a:off x="4112352" y="1734493"/>
            <a:ext cx="8100" cy="54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>
            <a:off x="4112352" y="2645802"/>
            <a:ext cx="8100" cy="54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3481151" y="3195293"/>
            <a:ext cx="1270500" cy="3618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Distributor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4112352" y="3599480"/>
            <a:ext cx="8100" cy="54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3485202" y="4191069"/>
            <a:ext cx="1270500" cy="361800"/>
          </a:xfrm>
          <a:prstGeom prst="rect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Clients</a:t>
            </a:r>
          </a:p>
        </p:txBody>
      </p:sp>
      <p:sp>
        <p:nvSpPr>
          <p:cNvPr id="110" name="Shape 110"/>
          <p:cNvSpPr txBox="1"/>
          <p:nvPr/>
        </p:nvSpPr>
        <p:spPr>
          <a:xfrm flipH="1">
            <a:off x="6085274" y="2283793"/>
            <a:ext cx="2534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Research &amp; Development</a:t>
            </a:r>
          </a:p>
        </p:txBody>
      </p:sp>
      <p:sp>
        <p:nvSpPr>
          <p:cNvPr id="111" name="Shape 111"/>
          <p:cNvSpPr txBox="1"/>
          <p:nvPr/>
        </p:nvSpPr>
        <p:spPr>
          <a:xfrm flipH="1">
            <a:off x="6255224" y="3092303"/>
            <a:ext cx="2194200" cy="56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Develop Sales Networks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Training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507000" y="2713901"/>
            <a:ext cx="1775700" cy="115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Local Infrastructure Providers with Established Clients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28450" y="4126875"/>
            <a:ext cx="233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Parking Lot Owners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59575" y="1045975"/>
            <a:ext cx="16227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Component Manufactures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24750" y="2190080"/>
            <a:ext cx="1540199" cy="5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Factories</a:t>
            </a:r>
          </a:p>
        </p:txBody>
      </p:sp>
      <p:sp>
        <p:nvSpPr>
          <p:cNvPr id="116" name="Shape 116"/>
          <p:cNvSpPr txBox="1"/>
          <p:nvPr/>
        </p:nvSpPr>
        <p:spPr>
          <a:xfrm flipH="1">
            <a:off x="5833875" y="4027835"/>
            <a:ext cx="30369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Brand Marketing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Customize &amp; Upgrade Solutions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Support for Maintenance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 flipH="1">
            <a:off x="6126243" y="1336850"/>
            <a:ext cx="2534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Components Selection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561525" y="962250"/>
            <a:ext cx="1668600" cy="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600825" y="406125"/>
            <a:ext cx="1540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Partners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3286300" y="962250"/>
            <a:ext cx="1660200" cy="1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 txBox="1"/>
          <p:nvPr/>
        </p:nvSpPr>
        <p:spPr>
          <a:xfrm>
            <a:off x="3325600" y="406125"/>
            <a:ext cx="1540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Product Line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6631750" y="979950"/>
            <a:ext cx="1674300" cy="1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 txBox="1"/>
          <p:nvPr/>
        </p:nvSpPr>
        <p:spPr>
          <a:xfrm>
            <a:off x="6664200" y="406125"/>
            <a:ext cx="1540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ParPark’s Role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Competitive Landscape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arking Guidance Systems, LLC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Smart Parking Technology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Lots of similar </a:t>
            </a:r>
            <a:r>
              <a:rPr lang="en"/>
              <a:t>companies..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423950" y="1143900"/>
            <a:ext cx="82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creen Shot 2017-02-26 at 12.10.58 AM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654" y="146643"/>
            <a:ext cx="768595" cy="871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193" y="1913468"/>
            <a:ext cx="4272999" cy="19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Are We Different?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Easy installation, affordable price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Relaxing parking =&gt; positive impression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Customized style; individualized service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❏"/>
            </a:pPr>
            <a:r>
              <a:rPr lang="en"/>
              <a:t>Zero effort for customers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