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8" r:id="rId10"/>
    <p:sldId id="269" r:id="rId11"/>
    <p:sldId id="263" r:id="rId12"/>
    <p:sldId id="264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1D5D-BDAC-453A-BD67-55D23BDABB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A70B-1C17-4C6D-A879-52EE0A52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87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1D5D-BDAC-453A-BD67-55D23BDABB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A70B-1C17-4C6D-A879-52EE0A52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72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1D5D-BDAC-453A-BD67-55D23BDABB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A70B-1C17-4C6D-A879-52EE0A52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83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1D5D-BDAC-453A-BD67-55D23BDABB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A70B-1C17-4C6D-A879-52EE0A52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1D5D-BDAC-453A-BD67-55D23BDABB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A70B-1C17-4C6D-A879-52EE0A52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7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1D5D-BDAC-453A-BD67-55D23BDABB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A70B-1C17-4C6D-A879-52EE0A52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1D5D-BDAC-453A-BD67-55D23BDABB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A70B-1C17-4C6D-A879-52EE0A52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36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1D5D-BDAC-453A-BD67-55D23BDABB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A70B-1C17-4C6D-A879-52EE0A52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38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1D5D-BDAC-453A-BD67-55D23BDABB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A70B-1C17-4C6D-A879-52EE0A52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9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1D5D-BDAC-453A-BD67-55D23BDABB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A70B-1C17-4C6D-A879-52EE0A52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33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1D5D-BDAC-453A-BD67-55D23BDABB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A70B-1C17-4C6D-A879-52EE0A52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97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1D5D-BDAC-453A-BD67-55D23BDABB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A70B-1C17-4C6D-A879-52EE0A52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44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7AD5A-3888-41D5-B71A-CE3D6667D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ВИЗУАЛИЗАЦИЯ ФОНА ГАММА-ИЗЛУЧЕНИЙ В ДОПОЛНЕННОЙ РЕАЛЬНОСТИ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AB243E-5999-4D37-B5D4-D9F70EB78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5770"/>
            <a:ext cx="9144000" cy="1655762"/>
          </a:xfrm>
        </p:spPr>
        <p:txBody>
          <a:bodyPr/>
          <a:lstStyle/>
          <a:p>
            <a:r>
              <a:rPr lang="ru-RU" dirty="0"/>
              <a:t>Юшин Илья С16-101</a:t>
            </a:r>
          </a:p>
        </p:txBody>
      </p:sp>
    </p:spTree>
    <p:extLst>
      <p:ext uri="{BB962C8B-B14F-4D97-AF65-F5344CB8AC3E}">
        <p14:creationId xmlns:p14="http://schemas.microsoft.com/office/powerpoint/2010/main" val="23715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6854E-0ED3-4002-B3F3-658F5166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3</a:t>
            </a:r>
            <a:r>
              <a:rPr lang="en-US" dirty="0"/>
              <a:t>d-</a:t>
            </a:r>
            <a:r>
              <a:rPr lang="ru-RU" dirty="0"/>
              <a:t>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38AC1-3A49-4FE8-B386-C4630474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39142" cy="4351338"/>
          </a:xfrm>
        </p:spPr>
        <p:txBody>
          <a:bodyPr/>
          <a:lstStyle/>
          <a:p>
            <a:r>
              <a:rPr lang="ru-RU" dirty="0"/>
              <a:t>Для построения облака точек использована стереокамера </a:t>
            </a:r>
            <a:r>
              <a:rPr lang="en-US" dirty="0"/>
              <a:t>ZED 2</a:t>
            </a:r>
            <a:r>
              <a:rPr lang="ru-RU" dirty="0"/>
              <a:t>, подключенная к переносному компьютеру, на котором производилась генерация точек в реальном времени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942BF4-926E-46A7-8A8D-68FB0965F6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25" y="1825624"/>
            <a:ext cx="6008174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35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4A029-9B88-4333-91F8-91BA7269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интерполяционной сетки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D49FE-2308-4644-A2D3-EBA6504A2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Значения мощности гамма-излучения получили из акта замеров</a:t>
            </a:r>
          </a:p>
          <a:p>
            <a:r>
              <a:rPr lang="ru-RU" dirty="0"/>
              <a:t>Координаты точек, в которых проводили замеры получили из модели</a:t>
            </a:r>
          </a:p>
          <a:p>
            <a:r>
              <a:rPr lang="ru-RU" dirty="0"/>
              <a:t>На основе этих данных составили регулярную интерполяционную сетку, для чего написана отдельная программа на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Также в этой программе получен </a:t>
            </a:r>
            <a:r>
              <a:rPr lang="en-US" dirty="0"/>
              <a:t>C++-</a:t>
            </a:r>
            <a:r>
              <a:rPr lang="ru-RU" dirty="0"/>
              <a:t>код и </a:t>
            </a:r>
            <a:r>
              <a:rPr lang="en-US" dirty="0"/>
              <a:t>HLSL-</a:t>
            </a:r>
            <a:r>
              <a:rPr lang="ru-RU" dirty="0"/>
              <a:t>код, описывающие сетку, что нужно при разработке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44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955BC-2726-4FA4-BFDE-A011B393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4E9C7-853E-4218-B41A-CA54C978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60" y="1825625"/>
            <a:ext cx="6602835" cy="4281560"/>
          </a:xfrm>
        </p:spPr>
        <p:txBody>
          <a:bodyPr>
            <a:noAutofit/>
          </a:bodyPr>
          <a:lstStyle/>
          <a:p>
            <a:r>
              <a:rPr lang="ru-RU" sz="2400" dirty="0"/>
              <a:t>Приложение написано в </a:t>
            </a:r>
            <a:r>
              <a:rPr lang="en-US" sz="2400" dirty="0"/>
              <a:t>Unreal Editor 4.26</a:t>
            </a:r>
          </a:p>
          <a:p>
            <a:r>
              <a:rPr lang="ru-RU" sz="2400" i="1" dirty="0">
                <a:solidFill>
                  <a:srgbClr val="FF0000"/>
                </a:solidFill>
              </a:rPr>
              <a:t>Основной объект </a:t>
            </a:r>
            <a:r>
              <a:rPr lang="en-US" sz="2400" i="1" dirty="0">
                <a:solidFill>
                  <a:srgbClr val="FF0000"/>
                </a:solidFill>
              </a:rPr>
              <a:t>“</a:t>
            </a:r>
            <a:r>
              <a:rPr lang="en-US" sz="2400" i="1" dirty="0" err="1">
                <a:solidFill>
                  <a:srgbClr val="FF0000"/>
                </a:solidFill>
              </a:rPr>
              <a:t>BP_CPP_Pawn</a:t>
            </a:r>
            <a:r>
              <a:rPr lang="en-US" sz="2400" i="1" dirty="0">
                <a:solidFill>
                  <a:srgbClr val="FF0000"/>
                </a:solidFill>
              </a:rPr>
              <a:t>” </a:t>
            </a:r>
            <a:r>
              <a:rPr lang="en-US" sz="2400" dirty="0"/>
              <a:t>– </a:t>
            </a:r>
            <a:r>
              <a:rPr lang="ru-RU" sz="2400" dirty="0"/>
              <a:t>это камера и окружающий его туман. В ней же считается фон и доза в месте нахождения камеры </a:t>
            </a:r>
            <a:endParaRPr lang="en-US" sz="2400" dirty="0"/>
          </a:p>
          <a:p>
            <a:r>
              <a:rPr lang="ru-RU" sz="2400" dirty="0"/>
              <a:t>Туман раскрашивается </a:t>
            </a:r>
            <a:r>
              <a:rPr lang="ru-RU" sz="2400" i="1" dirty="0">
                <a:solidFill>
                  <a:srgbClr val="FF0000"/>
                </a:solidFill>
              </a:rPr>
              <a:t>объектом материала</a:t>
            </a:r>
            <a:r>
              <a:rPr lang="ru-RU" sz="2400" dirty="0"/>
              <a:t>, содержащего шейдер с </a:t>
            </a:r>
            <a:r>
              <a:rPr lang="en-US" sz="2400" dirty="0"/>
              <a:t>HLSL-</a:t>
            </a:r>
            <a:r>
              <a:rPr lang="ru-RU" sz="2400" dirty="0"/>
              <a:t>кодом</a:t>
            </a:r>
          </a:p>
          <a:p>
            <a:r>
              <a:rPr lang="ru-RU" sz="2400" dirty="0"/>
              <a:t>Пользователь управляет настройками отображения благодаря </a:t>
            </a:r>
            <a:r>
              <a:rPr lang="ru-RU" sz="2400" i="1" dirty="0">
                <a:solidFill>
                  <a:srgbClr val="FF0000"/>
                </a:solidFill>
              </a:rPr>
              <a:t>виджету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sz="2400" i="1" dirty="0">
                <a:solidFill>
                  <a:srgbClr val="FF0000"/>
                </a:solidFill>
              </a:rPr>
              <a:t>AR-</a:t>
            </a:r>
            <a:r>
              <a:rPr lang="ru-RU" sz="2400" i="1" dirty="0">
                <a:solidFill>
                  <a:srgbClr val="FF0000"/>
                </a:solidFill>
              </a:rPr>
              <a:t>модуль </a:t>
            </a:r>
            <a:r>
              <a:rPr lang="ru-RU" sz="2400" dirty="0"/>
              <a:t>включен в движок </a:t>
            </a:r>
            <a:r>
              <a:rPr lang="en-US" sz="2400" dirty="0"/>
              <a:t>UE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C3E78D-DC09-4254-ACE5-000BB33D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74" y="1825625"/>
            <a:ext cx="4156526" cy="38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9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30ED1-963A-42FF-8DF2-F2F92084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53AE8-3A02-4F2E-8882-4A23097C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6081"/>
          </a:xfrm>
        </p:spPr>
        <p:txBody>
          <a:bodyPr/>
          <a:lstStyle/>
          <a:p>
            <a:r>
              <a:rPr lang="ru-RU" dirty="0"/>
              <a:t>Приложение запущено на телефоне </a:t>
            </a:r>
            <a:r>
              <a:rPr lang="en-US" dirty="0"/>
              <a:t>Sony Xperia xz1 (</a:t>
            </a:r>
            <a:r>
              <a:rPr lang="ru-RU" dirty="0"/>
              <a:t>модель </a:t>
            </a:r>
            <a:r>
              <a:rPr lang="en-US" dirty="0"/>
              <a:t>G8342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Раскраска тумана, вывод фона и накопленной дозы работают успешно.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C74EF1-E3E8-4AF5-8DEE-7E647062CE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4" y="3586295"/>
            <a:ext cx="3784134" cy="22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C98662-BDBC-4B04-BB64-EDE93D0CF5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431" y="3586295"/>
            <a:ext cx="3784134" cy="22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3B9588-4073-4708-A870-9AF839F26B3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58" y="3586295"/>
            <a:ext cx="3784135" cy="2255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93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54007-E5C0-41F1-9236-F79A7C47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9F598-151C-4CD4-A866-48C88CDE8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ru-RU" dirty="0"/>
              <a:t>Радиация является неблагоприятным фактором</a:t>
            </a:r>
          </a:p>
          <a:p>
            <a:r>
              <a:rPr lang="ru-RU" dirty="0"/>
              <a:t>Приложение </a:t>
            </a:r>
            <a:r>
              <a:rPr lang="en-US" dirty="0"/>
              <a:t>AR</a:t>
            </a:r>
            <a:r>
              <a:rPr lang="ru-RU" dirty="0"/>
              <a:t> поможет уменьшить воздействие радиации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C6D24F4-9855-49A2-A0D8-3F3EC512E642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Возможные доработки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D8CA162-48F8-44B2-AA2A-FAC75DA37553}"/>
              </a:ext>
            </a:extLst>
          </p:cNvPr>
          <p:cNvSpPr txBox="1">
            <a:spLocks/>
          </p:cNvSpPr>
          <p:nvPr/>
        </p:nvSpPr>
        <p:spPr>
          <a:xfrm>
            <a:off x="838200" y="4889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Установка измерительных приборов, соединенных с сервером</a:t>
            </a:r>
          </a:p>
          <a:p>
            <a:r>
              <a:rPr lang="ru-RU" dirty="0"/>
              <a:t>Сбор данных с приборов в приложении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60656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7DF43-AAED-43B3-9741-88AB80CC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излучений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AF60E-F5BA-43D4-96A1-6792838E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026" cy="4351338"/>
          </a:xfrm>
        </p:spPr>
        <p:txBody>
          <a:bodyPr/>
          <a:lstStyle/>
          <a:p>
            <a:r>
              <a:rPr lang="ru-RU" i="1" dirty="0"/>
              <a:t>Альфа-излучение:</a:t>
            </a:r>
          </a:p>
          <a:p>
            <a:pPr>
              <a:lnSpc>
                <a:spcPct val="250000"/>
              </a:lnSpc>
            </a:pPr>
            <a:r>
              <a:rPr lang="ru-RU" i="1" dirty="0"/>
              <a:t>Бета-излучение:</a:t>
            </a:r>
          </a:p>
          <a:p>
            <a:pPr>
              <a:lnSpc>
                <a:spcPct val="250000"/>
              </a:lnSpc>
            </a:pPr>
            <a:r>
              <a:rPr lang="ru-RU" i="1" dirty="0">
                <a:solidFill>
                  <a:srgbClr val="FF0000"/>
                </a:solidFill>
              </a:rPr>
              <a:t>Гамма-излучение:</a:t>
            </a:r>
          </a:p>
          <a:p>
            <a:pPr>
              <a:lnSpc>
                <a:spcPct val="250000"/>
              </a:lnSpc>
            </a:pPr>
            <a:r>
              <a:rPr lang="ru-RU" i="1" dirty="0">
                <a:solidFill>
                  <a:srgbClr val="FF0000"/>
                </a:solidFill>
              </a:rPr>
              <a:t>Поток нейтронов: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7860A13-21CF-4440-B96C-AFAC2DB10BBD}"/>
                  </a:ext>
                </a:extLst>
              </p:cNvPr>
              <p:cNvSpPr/>
              <p:nvPr/>
            </p:nvSpPr>
            <p:spPr>
              <a:xfrm>
                <a:off x="4704463" y="1606798"/>
                <a:ext cx="3469204" cy="713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ru-RU" sz="2800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94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239</m:t>
                          </m:r>
                        </m:sup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𝑃𝑢</m:t>
                          </m:r>
                        </m:e>
                      </m:sPre>
                      <m:groupChr>
                        <m:groupChrPr>
                          <m:chr m:val="→"/>
                          <m:vertJc m:val="bot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Pre>
                        <m:sPre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92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235</m:t>
                          </m:r>
                        </m:sup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sPre>
                      <m:r>
                        <a:rPr lang="ru-RU" sz="2800" i="0">
                          <a:latin typeface="Cambria Math" panose="02040503050406030204" pitchFamily="18" charset="0"/>
                        </a:rPr>
                        <m:t>+ </m:t>
                      </m:r>
                      <m:sPre>
                        <m:sPre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𝐻𝑒</m:t>
                          </m:r>
                        </m:e>
                      </m:sPre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7860A13-21CF-4440-B96C-AFAC2DB10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463" y="1606798"/>
                <a:ext cx="3469204" cy="713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7F7A31E6-D7E0-43ED-9F30-A66DB129E4D8}"/>
                  </a:ext>
                </a:extLst>
              </p:cNvPr>
              <p:cNvSpPr/>
              <p:nvPr/>
            </p:nvSpPr>
            <p:spPr>
              <a:xfrm>
                <a:off x="4781880" y="2576494"/>
                <a:ext cx="3615798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ru-RU" sz="2800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sPre>
                      <m:groupChr>
                        <m:groupChrPr>
                          <m:chr m:val="→"/>
                          <m:vertJc m:val="bot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Pre>
                        <m:sPre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sPre>
                      <m:r>
                        <a:rPr lang="ru-RU" sz="28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ru-RU" sz="2800" i="0">
                          <a:latin typeface="Cambria Math" panose="02040503050406030204" pitchFamily="18" charset="0"/>
                        </a:rPr>
                        <m:t> + </m:t>
                      </m:r>
                      <m:acc>
                        <m:accPr>
                          <m:chr m:val="̅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7F7A31E6-D7E0-43ED-9F30-A66DB129E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80" y="2576494"/>
                <a:ext cx="3615798" cy="711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73A8898-C2AC-415E-A07C-8B4F14851F64}"/>
                  </a:ext>
                </a:extLst>
              </p:cNvPr>
              <p:cNvSpPr/>
              <p:nvPr/>
            </p:nvSpPr>
            <p:spPr>
              <a:xfrm>
                <a:off x="4781880" y="3809253"/>
                <a:ext cx="3246402" cy="729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PrePr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56</m:t>
                          </m:r>
                        </m:sub>
                        <m:sup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137</m:t>
                          </m:r>
                        </m:sup>
                        <m:e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sPre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box>
                        <m:boxPr>
                          <m:ctrlP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/>
                          </m:groupChr>
                        </m:e>
                      </m:box>
                      <m:sPre>
                        <m:sPre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Pre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56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137</m:t>
                          </m:r>
                        </m:sup>
                        <m:e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sPre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ru-RU" sz="28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73A8898-C2AC-415E-A07C-8B4F14851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80" y="3809253"/>
                <a:ext cx="3246402" cy="729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21F78C4-2CE1-46FA-87E7-CB5BAFF587DD}"/>
                  </a:ext>
                </a:extLst>
              </p:cNvPr>
              <p:cNvSpPr/>
              <p:nvPr/>
            </p:nvSpPr>
            <p:spPr>
              <a:xfrm>
                <a:off x="4781880" y="5001283"/>
                <a:ext cx="4938724" cy="713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ru-RU" sz="2800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𝐻𝑒</m:t>
                          </m:r>
                        </m:e>
                      </m:sPre>
                      <m:r>
                        <a:rPr lang="ru-RU" sz="2800" i="0">
                          <a:latin typeface="Cambria Math" panose="02040503050406030204" pitchFamily="18" charset="0"/>
                        </a:rPr>
                        <m:t>+ </m:t>
                      </m:r>
                      <m:sPre>
                        <m:sPre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𝐵𝑒</m:t>
                          </m:r>
                        </m:e>
                      </m:sPre>
                      <m:groupChr>
                        <m:groupChrPr>
                          <m:chr m:val="→"/>
                          <m:vertJc m:val="bot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Pre>
                        <m:sPre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  <m:e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sPre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  <m:sPre>
                        <m:sPre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sPre>
                      <m:r>
                        <a:rPr lang="ru-RU" sz="2800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21F78C4-2CE1-46FA-87E7-CB5BAFF58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80" y="5001283"/>
                <a:ext cx="4938724" cy="7132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D507740-0706-4463-B8D3-61F6BBA8FD16}"/>
              </a:ext>
            </a:extLst>
          </p:cNvPr>
          <p:cNvSpPr/>
          <p:nvPr/>
        </p:nvSpPr>
        <p:spPr>
          <a:xfrm>
            <a:off x="7334776" y="1761672"/>
            <a:ext cx="768990" cy="620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794C87D-DC93-4619-9473-225339468B42}"/>
              </a:ext>
            </a:extLst>
          </p:cNvPr>
          <p:cNvSpPr/>
          <p:nvPr/>
        </p:nvSpPr>
        <p:spPr>
          <a:xfrm>
            <a:off x="6866747" y="2725981"/>
            <a:ext cx="532343" cy="620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890CC2A-1CDF-4DA0-8FB0-134B0F129FD2}"/>
              </a:ext>
            </a:extLst>
          </p:cNvPr>
          <p:cNvSpPr/>
          <p:nvPr/>
        </p:nvSpPr>
        <p:spPr>
          <a:xfrm>
            <a:off x="7628688" y="4095529"/>
            <a:ext cx="315686" cy="443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1ECC7F-CD67-4A15-B227-C9A4665B2162}"/>
              </a:ext>
            </a:extLst>
          </p:cNvPr>
          <p:cNvSpPr/>
          <p:nvPr/>
        </p:nvSpPr>
        <p:spPr>
          <a:xfrm>
            <a:off x="9265642" y="5226341"/>
            <a:ext cx="381697" cy="48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0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7F92E-8363-4D1C-A14D-A4A1FDB2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15"/>
            <a:ext cx="10515600" cy="1325563"/>
          </a:xfrm>
        </p:spPr>
        <p:txBody>
          <a:bodyPr/>
          <a:lstStyle/>
          <a:p>
            <a:r>
              <a:rPr lang="ru-RU" dirty="0"/>
              <a:t>Ущерб от облучения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EBBB7-18B7-4C2F-B548-83E2161D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907"/>
            <a:ext cx="10515600" cy="5012115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Выход оборудования из строя</a:t>
            </a:r>
          </a:p>
          <a:p>
            <a:r>
              <a:rPr lang="ru-RU" i="1" dirty="0"/>
              <a:t>Нанесение вреда здоровью человека, лучевая болезнь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i="1" dirty="0"/>
              <a:t>Неспособность выполнять им работу, потеря работника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i="1" dirty="0"/>
              <a:t>Потеря прибыли, которая мог принести работник, продолживший работу (10 000 – 3 000 000 </a:t>
            </a:r>
            <a:r>
              <a:rPr lang="en-US" i="1" dirty="0"/>
              <a:t>$</a:t>
            </a:r>
            <a:r>
              <a:rPr lang="ru-RU" i="1" dirty="0"/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Чтобы уменьшить ущерб, нужно уменьшить фон излучений</a:t>
            </a:r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85B74792-E65B-49FE-82EC-D4F0B7EDE874}"/>
              </a:ext>
            </a:extLst>
          </p:cNvPr>
          <p:cNvSpPr/>
          <p:nvPr/>
        </p:nvSpPr>
        <p:spPr>
          <a:xfrm>
            <a:off x="5150840" y="2525086"/>
            <a:ext cx="755010" cy="8053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BF6FFF13-9878-401C-B289-9CBF90D6E7D0}"/>
              </a:ext>
            </a:extLst>
          </p:cNvPr>
          <p:cNvSpPr/>
          <p:nvPr/>
        </p:nvSpPr>
        <p:spPr>
          <a:xfrm>
            <a:off x="5150840" y="4051882"/>
            <a:ext cx="755010" cy="8053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06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9EFD4-710E-4338-9E05-2EFD883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от излучений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415C9E-5202-43E8-AEBC-59B869BE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Организация проведения работ</a:t>
            </a:r>
          </a:p>
          <a:p>
            <a:r>
              <a:rPr lang="ru-RU" i="1" dirty="0"/>
              <a:t>Обучение персонала</a:t>
            </a:r>
            <a:endParaRPr lang="ru-RU" dirty="0"/>
          </a:p>
          <a:p>
            <a:r>
              <a:rPr lang="ru-RU" i="1" dirty="0"/>
              <a:t>Использование средств защиты</a:t>
            </a:r>
            <a:endParaRPr lang="ru-RU" dirty="0"/>
          </a:p>
          <a:p>
            <a:r>
              <a:rPr lang="ru-RU" i="1" dirty="0"/>
              <a:t>Устройство </a:t>
            </a:r>
            <a:r>
              <a:rPr lang="ru-RU" i="1" dirty="0" err="1"/>
              <a:t>биозащит</a:t>
            </a:r>
            <a:endParaRPr lang="ru-RU" dirty="0"/>
          </a:p>
          <a:p>
            <a:r>
              <a:rPr lang="ru-RU" i="1" dirty="0"/>
              <a:t>Проектирование установок и оборудования</a:t>
            </a:r>
            <a:endParaRPr lang="ru-RU" dirty="0"/>
          </a:p>
          <a:p>
            <a:r>
              <a:rPr lang="ru-RU" i="1" dirty="0"/>
              <a:t>Использование медицинских средств защиты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14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A9A82-BA90-47D3-8EE5-0988673C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Дополненная реальность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902C2C-36FE-4F64-A2CE-831250A6A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190"/>
          </a:xfrm>
        </p:spPr>
        <p:txBody>
          <a:bodyPr/>
          <a:lstStyle/>
          <a:p>
            <a:r>
              <a:rPr lang="ru-RU" dirty="0"/>
              <a:t>Дополненная реальность – реальное окружение, в котором присутствуют виртуальные объекты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9A077D-2ADA-46CA-8657-8400AA36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1752"/>
            <a:ext cx="4801239" cy="2406927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8470D818-7481-4E8C-9C74-42875C87BA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6557" y="3349510"/>
            <a:ext cx="132796" cy="1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8BE692-182E-4BAC-8D4F-E23A4A20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63" y="3171753"/>
            <a:ext cx="4149873" cy="240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9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45A-5759-41BD-8ECE-B25CFCC0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Устройства </a:t>
            </a:r>
            <a:r>
              <a:rPr lang="en-US" dirty="0"/>
              <a:t>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75844-EDCF-44CB-BA90-7A976E98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426" cy="6491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Очки дополненной реальности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4" descr="123">
            <a:extLst>
              <a:ext uri="{FF2B5EF4-FFF2-40B4-BE49-F238E27FC236}">
                <a16:creationId xmlns:a16="http://schemas.microsoft.com/office/drawing/2014/main" id="{79EC26C0-AFE1-4159-B6CB-E46D1A7BE5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68" y="2609689"/>
            <a:ext cx="4732090" cy="26113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6688EC5-E77F-46F9-8FA0-AFDA46DA4A39}"/>
              </a:ext>
            </a:extLst>
          </p:cNvPr>
          <p:cNvSpPr txBox="1">
            <a:spLocks/>
          </p:cNvSpPr>
          <p:nvPr/>
        </p:nvSpPr>
        <p:spPr>
          <a:xfrm>
            <a:off x="8172723" y="1822449"/>
            <a:ext cx="1601598" cy="649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Телефон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Picture 2" descr="ios14arnewapp">
            <a:extLst>
              <a:ext uri="{FF2B5EF4-FFF2-40B4-BE49-F238E27FC236}">
                <a16:creationId xmlns:a16="http://schemas.microsoft.com/office/drawing/2014/main" id="{C8D24A62-48E9-48A6-958D-557CECF031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044" y="2609688"/>
            <a:ext cx="4904956" cy="2611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485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CDA36-3A8E-4A05-A9A6-A154D79B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</a:t>
            </a:r>
            <a:r>
              <a:rPr lang="ru-RU" dirty="0"/>
              <a:t>и </a:t>
            </a:r>
            <a:r>
              <a:rPr lang="en-US" dirty="0"/>
              <a:t>VR </a:t>
            </a:r>
            <a:r>
              <a:rPr lang="ru-RU" dirty="0"/>
              <a:t>в атомной отрасли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8A9340-9446-49B8-8937-31A19449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персонала</a:t>
            </a:r>
          </a:p>
          <a:p>
            <a:r>
              <a:rPr lang="ru-RU" dirty="0"/>
              <a:t>Визуализация физических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58226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93634-0573-41C8-8564-44E4030C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визуализации гамма-распределения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B19822-CCC7-40F6-950F-EDA90EEB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Накопленная доза наносит ущерб здоровью</a:t>
            </a:r>
          </a:p>
          <a:p>
            <a:r>
              <a:rPr lang="ru-RU" dirty="0"/>
              <a:t>Человек не видит радиацию и может пойти в место с повышенным фоном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Можно сделать фон видимый, а при превышении доз предельных значений уведомлять об этом пользователя.</a:t>
            </a:r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DC9C32A4-0313-4FBB-A9EC-150958734745}"/>
              </a:ext>
            </a:extLst>
          </p:cNvPr>
          <p:cNvSpPr/>
          <p:nvPr/>
        </p:nvSpPr>
        <p:spPr>
          <a:xfrm>
            <a:off x="5318621" y="3429000"/>
            <a:ext cx="1166069" cy="16798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6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7049E-F183-4B62-832B-F2AD03E2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Замеры дозы гамма-излучений в зале стендов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3BA04-C2EC-4A09-A19D-AAAC2FB8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107884" cy="993076"/>
          </a:xfrm>
        </p:spPr>
        <p:txBody>
          <a:bodyPr/>
          <a:lstStyle/>
          <a:p>
            <a:r>
              <a:rPr lang="ru-RU" dirty="0"/>
              <a:t>В качестве данных взяты результаты Акта №5-2-2021 г. от 21.06.2021 г.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7E9D2F7-D001-48B7-B800-49417800FD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73" y="1476461"/>
            <a:ext cx="4018327" cy="4781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91CB9E6-FEB7-486E-A3F4-1B9E8FDD7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65137"/>
              </p:ext>
            </p:extLst>
          </p:nvPr>
        </p:nvGraphicFramePr>
        <p:xfrm>
          <a:off x="838200" y="2776553"/>
          <a:ext cx="6077585" cy="376352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38475">
                  <a:extLst>
                    <a:ext uri="{9D8B030D-6E8A-4147-A177-3AD203B41FA5}">
                      <a16:colId xmlns:a16="http://schemas.microsoft.com/office/drawing/2014/main" val="1928289161"/>
                    </a:ext>
                  </a:extLst>
                </a:gridCol>
                <a:gridCol w="3039110">
                  <a:extLst>
                    <a:ext uri="{9D8B030D-6E8A-4147-A177-3AD203B41FA5}">
                      <a16:colId xmlns:a16="http://schemas.microsoft.com/office/drawing/2014/main" val="402923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 контрольной точки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Мощность дозы гамма-излучения мкЗв/час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623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78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,20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252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1,31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752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370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0,43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183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1,71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349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6,42</a:t>
                      </a:r>
                      <a:endParaRPr lang="ru-RU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630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0,52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627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0,24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460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0,22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3655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2,68</a:t>
                      </a:r>
                      <a:endParaRPr lang="ru-RU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949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88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428</Words>
  <Application>Microsoft Office PowerPoint</Application>
  <PresentationFormat>Широкоэкранный</PresentationFormat>
  <Paragraphs>91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ВИЗУАЛИЗАЦИЯ ФОНА ГАММА-ИЗЛУЧЕНИЙ В ДОПОЛНЕННОЙ РЕАЛЬНОСТИ</vt:lpstr>
      <vt:lpstr>Виды излучений</vt:lpstr>
      <vt:lpstr>Ущерб от облучения</vt:lpstr>
      <vt:lpstr>Защита от излучений</vt:lpstr>
      <vt:lpstr>Дополненная реальность</vt:lpstr>
      <vt:lpstr>Устройства AR</vt:lpstr>
      <vt:lpstr>AR и VR в атомной отрасли</vt:lpstr>
      <vt:lpstr>Идея визуализации гамма-распределения</vt:lpstr>
      <vt:lpstr>Замеры дозы гамма-излучений в зале стендов</vt:lpstr>
      <vt:lpstr>Создание 3d-модели</vt:lpstr>
      <vt:lpstr>Построение интерполяционной сетки</vt:lpstr>
      <vt:lpstr>Написание приложения</vt:lpstr>
      <vt:lpstr>Тестирование приложения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ФОНА ГАММА-ИЗЛУЧЕНИЙ В ДОПОЛНЕННОЙ РЕАЛЬНОСТИ</dc:title>
  <dc:creator>илья</dc:creator>
  <cp:lastModifiedBy>илья</cp:lastModifiedBy>
  <cp:revision>16</cp:revision>
  <dcterms:created xsi:type="dcterms:W3CDTF">2022-01-20T08:01:27Z</dcterms:created>
  <dcterms:modified xsi:type="dcterms:W3CDTF">2022-01-20T13:09:27Z</dcterms:modified>
</cp:coreProperties>
</file>