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09198" y="879078"/>
            <a:ext cx="7845192" cy="7573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400">
                <a:latin typeface="한컴 윤고딕 250"/>
                <a:ea typeface="한컴 윤고딕 250"/>
              </a:rPr>
              <a:t>공공기관 전화번호 전달 프로젝트</a:t>
            </a:r>
            <a:endParaRPr lang="ko-KR" altLang="en-US" sz="4400">
              <a:latin typeface="한컴 윤고딕 250"/>
              <a:ea typeface="한컴 윤고딕 250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550033" y="1782804"/>
            <a:ext cx="5228724" cy="3350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600">
                <a:solidFill>
                  <a:srgbClr val="808080"/>
                </a:solidFill>
                <a:latin typeface="한컴 윤고딕 230"/>
                <a:ea typeface="한컴 윤고딕 230"/>
              </a:rPr>
              <a:t>퍼스트조 </a:t>
            </a:r>
            <a:r>
              <a:rPr lang="en-US" altLang="ko-KR" sz="1600">
                <a:solidFill>
                  <a:srgbClr val="808080"/>
                </a:solidFill>
                <a:latin typeface="한컴 윤고딕 230"/>
                <a:ea typeface="한컴 윤고딕 230"/>
              </a:rPr>
              <a:t>-</a:t>
            </a:r>
            <a:r>
              <a:rPr lang="ko-KR" altLang="en-US" sz="1600">
                <a:solidFill>
                  <a:srgbClr val="808080"/>
                </a:solidFill>
                <a:latin typeface="한컴 윤고딕 230"/>
                <a:ea typeface="한컴 윤고딕 230"/>
              </a:rPr>
              <a:t> 박나예, 박주원, 최유신, 박예림, 이채린, 심유나</a:t>
            </a:r>
            <a:endParaRPr lang="ko-KR" altLang="en-US" sz="1600">
              <a:solidFill>
                <a:srgbClr val="808080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048232"/>
            <a:ext cx="6720415" cy="380976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778757" y="0"/>
            <a:ext cx="2413243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lum contrast="50000"/>
          </a:blip>
          <a:srcRect l="24590" r="58830" b="46330"/>
          <a:stretch>
            <a:fillRect/>
          </a:stretch>
        </p:blipFill>
        <p:spPr>
          <a:xfrm>
            <a:off x="491806" y="444257"/>
            <a:ext cx="824045" cy="1999814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82839" y="444256"/>
            <a:ext cx="1866001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05.</a:t>
            </a:r>
            <a:r>
              <a:rPr lang="ko-KR" altLang="en-US" sz="2400">
                <a:latin typeface="한컴 윤고딕 250"/>
                <a:ea typeface="한컴 윤고딕 250"/>
              </a:rPr>
              <a:t> 느낀 점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>
            <a:lum contrast="50000"/>
          </a:blip>
          <a:srcRect l="40390" r="42290" b="46330"/>
          <a:stretch>
            <a:fillRect/>
          </a:stretch>
        </p:blipFill>
        <p:spPr>
          <a:xfrm>
            <a:off x="406953" y="3798148"/>
            <a:ext cx="860400" cy="199981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>
            <a:lum contrast="50000"/>
          </a:blip>
          <a:srcRect l="24590" t="52100" r="58830" b="16590"/>
          <a:stretch>
            <a:fillRect/>
          </a:stretch>
        </p:blipFill>
        <p:spPr>
          <a:xfrm>
            <a:off x="491806" y="2949260"/>
            <a:ext cx="824045" cy="116699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392049" y="1353131"/>
            <a:ext cx="5443088" cy="9226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파이썬과 코딩에 대해서 막연하게 두려움이 있었는데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공공장소 전화번호를 알려준다는 좋은 아이디어를 주제로 해서 코딩한 것도,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배우지 않은 내용을 구글링을 통해 배운 것도 기억에 남을 것 같다.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버튼을 온라인 강의로 들을 때는 막연하고, 실습하는데 실행이 안 돼서 힘들었었는데,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팀원들과 새로 배운 코드를 사용해서 실질적으로 의미 있을 만한 결과물이 나와서 신기했다.</a:t>
            </a:r>
            <a:endParaRPr lang="ko-KR" altLang="en-US" sz="1100">
              <a:latin typeface="한컴 윤고딕 230"/>
              <a:ea typeface="한컴 윤고딕 230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92049" y="2965939"/>
            <a:ext cx="6147939" cy="926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코딩 실력이 부족해서 프로그램 개발 부분 담당을 맡기로 했을 때 걱정이 컸는데,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코딩하면서 막히거나 오류가 났을 때 같이 코딩하는 조원들이 도움을 준 덕분에 무사히 마칠 수 있었다.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지금까지 강의를 들으며 배운 내용을 응용해서 팀원들과 함께 프로그램 개발하는 과정은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나 자신의 성장에도 큰 도움을 주었고, 새로운 경험과 흥미를 불러와주었다.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프로젝트를 진행하면서 코딩 실력이 예전보다는 조금 더 향상된 것 같아 뜻깊고 의미있는 활동이었다.</a:t>
            </a:r>
            <a:endParaRPr lang="ko-KR" altLang="en-US" sz="1100"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392049" y="4798055"/>
            <a:ext cx="6071740" cy="92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사실 전공임에도 불구하고 코딩을 제대로 배우는 게 처음이라 프로젝트를 한다는 것 자체가 두려웠다.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하지만 팀프로젝트를 통해 모르는 부분은 팀원들에게 도움을 받아 수정함으로써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코딩 실력이 점점 성장하는 듯한 느낌이 들었다. 또한 서로 코딩한 것을 봐주며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바로 피드백을 하니 부족한 부분을 채울 수 있었고, 팀코딩 경험을 쌓을 수 있어서 유익한 시간이었다.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특히 프로그램 주제가 실생활에 이용될 수 있다는 점에서 의미가 있었다. </a:t>
            </a:r>
            <a:endParaRPr lang="ko-KR" altLang="en-US" sz="1100">
              <a:latin typeface="한컴 윤고딕 230"/>
              <a:ea typeface="한컴 윤고딕 23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39431" y="2156576"/>
            <a:ext cx="733110" cy="3131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박나예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39431" y="3892060"/>
            <a:ext cx="733109" cy="3160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박주원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39431" y="5641381"/>
            <a:ext cx="733109" cy="3193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심유나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18" name=""/>
          <p:cNvSpPr/>
          <p:nvPr/>
        </p:nvSpPr>
        <p:spPr>
          <a:xfrm>
            <a:off x="9778757" y="0"/>
            <a:ext cx="2413243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lum contrast="50000"/>
          </a:blip>
          <a:srcRect l="24590" r="58830" b="46330"/>
          <a:stretch>
            <a:fillRect/>
          </a:stretch>
        </p:blipFill>
        <p:spPr>
          <a:xfrm>
            <a:off x="491806" y="444257"/>
            <a:ext cx="824045" cy="1999814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82839" y="444256"/>
            <a:ext cx="1866001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05.</a:t>
            </a:r>
            <a:r>
              <a:rPr lang="ko-KR" altLang="en-US" sz="2400">
                <a:latin typeface="한컴 윤고딕 250"/>
                <a:ea typeface="한컴 윤고딕 250"/>
              </a:rPr>
              <a:t> 느낀 점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>
            <a:lum contrast="50000"/>
          </a:blip>
          <a:srcRect l="40390" r="42290" b="46330"/>
          <a:stretch>
            <a:fillRect/>
          </a:stretch>
        </p:blipFill>
        <p:spPr>
          <a:xfrm>
            <a:off x="406953" y="3798148"/>
            <a:ext cx="860400" cy="199981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>
            <a:lum contrast="50000"/>
          </a:blip>
          <a:srcRect l="24590" t="52100" r="58830" b="16590"/>
          <a:stretch>
            <a:fillRect/>
          </a:stretch>
        </p:blipFill>
        <p:spPr>
          <a:xfrm>
            <a:off x="491806" y="2949260"/>
            <a:ext cx="824045" cy="116699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392049" y="1353131"/>
            <a:ext cx="7167116" cy="7499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적극적이고 협조적인 조원들 덕분에 제법 괜찮은 결과가 나왔다고 생각한다.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코드에 큰 오류는 없었지만 긴 시간을 필요로 했고 조원과 함께 작업했기 때문에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실제로 구현되었을 때 성취감을 느낄 수 있었다. 실생활에 활용될 수 있는 좋은 주제로 진행하여 더 뜻깊었다고 생각한다.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더 다양한 주제와 향상된 실력으로 많은 프로젝트를 진행해보고 싶다.</a:t>
            </a:r>
            <a:endParaRPr lang="ko-KR" altLang="en-US" sz="1100">
              <a:latin typeface="한컴 윤고딕 230"/>
              <a:ea typeface="한컴 윤고딕 230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92046" y="2965939"/>
            <a:ext cx="8443469" cy="1594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코딩 관련 팀프로젝트를 처음 시도해 보았는데 우선 아이디어를 내는 것이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가장 힘든 순간 중 하나였다. 파이썬에 대해 한 학기 정도만 배워서 자유자재로 다룰 수 있는 실력을 가지고 있지도 않았고,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심화해서 배운 것도 아니기 때문에 우리가 아이디어를 낸다고 이것을 파이썬으로 구현할 수 있을지에 대해 걱정이 많았다.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하지만 팀원들끼리 구글링도 해보고 생각을 공유하면서 방법을 찾아나갈 수 있었다. 팀원들이 작성해준 코드를 취합하는 역할도 맡았는데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직접 작성한 코드도 아니고 코드의 길이가 길어서 바로 이해하기에 힘들었다. 하지만 받은 코드를 이해하고 수정하며 주석을 다는 과정을 통해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나의 코딩 실력을 발전시킬 수 있었다. 배우지 않은 것을 구현하기 위해 구글링을 했었는데 정확하게 알지 못하고 코딩을 하다보니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여기저기서 오류가 생겨 힘이 들었다. 이를 통해 어떤 프로그래밍 언어를 배우더라도 프로그램이 어떻게 실행되는지를 정확하게 이해하려고 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노력하며 배워야겠다는 생각이 들었다. 아이디어를 낸 후 너무 간단하고 재미없는 프로젝트가 되진 않을까 걱정을 했었지만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팀원들과 피드백을 나누며 개선해 나갈 수 있었다. 결과적으로 정보 전달에 많은 도움이 될 수 있는 프로그램을 만든 것 같아 뿌듯함이 느껴졌다.</a:t>
            </a:r>
            <a:endParaRPr lang="ko-KR" altLang="en-US" sz="1100"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392047" y="4798055"/>
            <a:ext cx="6071741" cy="753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팀이 구성된 후 모든 조원이 빠르게 파일을 주고받으면서 수정하고</a:t>
            </a:r>
            <a:r>
              <a:rPr lang="en-US" altLang="ko-KR" sz="1100">
                <a:latin typeface="한컴 윤고딕 230"/>
                <a:ea typeface="한컴 윤고딕 230"/>
              </a:rPr>
              <a:t>,</a:t>
            </a:r>
            <a:r>
              <a:rPr lang="ko-KR" altLang="en-US" sz="1100">
                <a:latin typeface="한컴 윤고딕 230"/>
                <a:ea typeface="한컴 윤고딕 230"/>
              </a:rPr>
              <a:t> 이 과정을 반복하면서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점점 더 완성도 있는 결과물이 나오는 것이 신기하면서도 좋았다</a:t>
            </a:r>
            <a:r>
              <a:rPr lang="en-US" altLang="ko-KR" sz="1100">
                <a:latin typeface="한컴 윤고딕 230"/>
                <a:ea typeface="한컴 윤고딕 230"/>
              </a:rPr>
              <a:t>.</a:t>
            </a:r>
            <a:r>
              <a:rPr lang="ko-KR" altLang="en-US" sz="1100">
                <a:latin typeface="한컴 윤고딕 230"/>
                <a:ea typeface="한컴 윤고딕 230"/>
              </a:rPr>
              <a:t> 다음 팀 프로젝트를 하게 된다면</a:t>
            </a:r>
            <a:endParaRPr lang="ko-KR" altLang="en-US" sz="1100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100">
                <a:latin typeface="한컴 윤고딕 230"/>
                <a:ea typeface="한컴 윤고딕 230"/>
              </a:rPr>
              <a:t>코드를 더 많이 짜보고 싶다</a:t>
            </a:r>
            <a:r>
              <a:rPr lang="en-US" altLang="ko-KR" sz="1100">
                <a:latin typeface="한컴 윤고딕 230"/>
                <a:ea typeface="한컴 윤고딕 230"/>
              </a:rPr>
              <a:t>.</a:t>
            </a:r>
            <a:r>
              <a:rPr lang="ko-KR" altLang="en-US" sz="1100">
                <a:latin typeface="한컴 윤고딕 230"/>
                <a:ea typeface="한컴 윤고딕 230"/>
              </a:rPr>
              <a:t> 또 서로 피드백하고 같이 의견을 나누는 과정이 혼자 실습할 때와는 다르게 대면 수업하는 것처럼 느껴져 좋았다</a:t>
            </a:r>
            <a:r>
              <a:rPr lang="en-US" altLang="ko-KR" sz="1100">
                <a:latin typeface="한컴 윤고딕 230"/>
                <a:ea typeface="한컴 윤고딕 230"/>
              </a:rPr>
              <a:t>.</a:t>
            </a:r>
            <a:endParaRPr lang="en-US" altLang="ko-KR" sz="1100">
              <a:latin typeface="한컴 윤고딕 230"/>
              <a:ea typeface="한컴 윤고딕 23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39431" y="2156576"/>
            <a:ext cx="733109" cy="31801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박예림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39431" y="3892060"/>
            <a:ext cx="733109" cy="3160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최유신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39431" y="5641381"/>
            <a:ext cx="733109" cy="3193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>
                <a:latin typeface="한컴 윤고딕 230"/>
                <a:ea typeface="한컴 윤고딕 230"/>
              </a:rPr>
              <a:t>이채린</a:t>
            </a:r>
            <a:endParaRPr lang="ko-KR" altLang="en-US" sz="1500">
              <a:latin typeface="한컴 윤고딕 230"/>
              <a:ea typeface="한컴 윤고딕 230"/>
            </a:endParaRPr>
          </a:p>
        </p:txBody>
      </p:sp>
      <p:sp>
        <p:nvSpPr>
          <p:cNvPr id="21" name=""/>
          <p:cNvSpPr/>
          <p:nvPr/>
        </p:nvSpPr>
        <p:spPr>
          <a:xfrm>
            <a:off x="9778757" y="0"/>
            <a:ext cx="2413243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09198" y="879078"/>
            <a:ext cx="2730267" cy="7573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400">
                <a:latin typeface="한컴 윤고딕 250"/>
                <a:ea typeface="한컴 윤고딕 250"/>
              </a:rPr>
              <a:t>감사합니다</a:t>
            </a:r>
            <a:endParaRPr lang="ko-KR" altLang="en-US" sz="4400">
              <a:latin typeface="한컴 윤고딕 250"/>
              <a:ea typeface="한컴 윤고딕 250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048232"/>
            <a:ext cx="6720415" cy="380976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778757" y="0"/>
            <a:ext cx="2413243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46929" y="1418166"/>
            <a:ext cx="9465469" cy="201083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1900">
                <a:solidFill>
                  <a:schemeClr val="dk1"/>
                </a:solidFill>
                <a:latin typeface="한컴 윤고딕 230"/>
                <a:ea typeface="한컴 윤고딕 230"/>
              </a:rPr>
              <a:t>학대피해아동 발견율 0.2%…10명 중 6명 '신고번호도 몰라'</a:t>
            </a:r>
            <a:endParaRPr lang="ko-KR" altLang="en-US" sz="190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endParaRPr lang="ko-KR" altLang="en-US" sz="190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한컴 윤고딕 230"/>
                <a:ea typeface="한컴 윤고딕 230"/>
              </a:rPr>
              <a:t>굿네이버스와 이봉주 서울대 사회복지학과 교수가 공동연구한 실태조사에 따르면</a:t>
            </a:r>
            <a:endParaRPr lang="ko-KR" altLang="en-US" sz="15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한컴 윤고딕 230"/>
                <a:ea typeface="한컴 윤고딕 230"/>
              </a:rPr>
              <a:t>아동인구 1000명 중 신체학대·정서학대·방임 등 아동학대를 월 1회 이상 지속해서 겪고 있는 아동은 </a:t>
            </a:r>
            <a:endParaRPr lang="ko-KR" altLang="en-US" sz="15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한컴 윤고딕 230"/>
                <a:ea typeface="한컴 윤고딕 230"/>
              </a:rPr>
              <a:t>27.5%에 해당하는 275명으로 집계됐다.특히 이 가운데 한국의 학대피해아동 발견율은 </a:t>
            </a:r>
            <a:endParaRPr lang="ko-KR" altLang="en-US" sz="15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한컴 윤고딕 230"/>
                <a:ea typeface="한컴 윤고딕 230"/>
              </a:rPr>
              <a:t>아동인구 1000명당 2명꼴인 0.21%에 불과한 데다 </a:t>
            </a:r>
            <a:r>
              <a:rPr lang="ko-KR" altLang="en-US" sz="1500">
                <a:solidFill>
                  <a:schemeClr val="dk1"/>
                </a:solidFill>
                <a:highlight>
                  <a:srgbClr val="ffff00"/>
                </a:highlight>
                <a:latin typeface="한컴 윤고딕 230"/>
                <a:ea typeface="한컴 윤고딕 230"/>
              </a:rPr>
              <a:t>한국 성인 10명 중 6명은 아동학대 신고 전화번호를 </a:t>
            </a:r>
            <a:endParaRPr lang="ko-KR" altLang="en-US" sz="1500">
              <a:solidFill>
                <a:schemeClr val="dk1"/>
              </a:solidFill>
              <a:highlight>
                <a:srgbClr val="ffff00"/>
              </a:highlight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highlight>
                  <a:srgbClr val="ffff00"/>
                </a:highlight>
                <a:latin typeface="한컴 윤고딕 230"/>
                <a:ea typeface="한컴 윤고딕 230"/>
              </a:rPr>
              <a:t>알지 못하고 있다</a:t>
            </a:r>
            <a:r>
              <a:rPr lang="ko-KR" altLang="en-US" sz="1500">
                <a:solidFill>
                  <a:srgbClr val="808080"/>
                </a:solidFill>
                <a:latin typeface="한컴 윤고딕 230"/>
                <a:ea typeface="한컴 윤고딕 230"/>
              </a:rPr>
              <a:t>는 결과도 함께 발표돼 충격을 주고 있다. </a:t>
            </a:r>
            <a:r>
              <a:rPr lang="ko-KR" altLang="en-US" sz="1300">
                <a:solidFill>
                  <a:srgbClr val="808080"/>
                </a:solidFill>
                <a:latin typeface="한컴 윤고딕 230"/>
                <a:ea typeface="한컴 윤고딕 230"/>
              </a:rPr>
              <a:t>(서울=뉴스1) 최동현 기자</a:t>
            </a:r>
            <a:endParaRPr lang="ko-KR" altLang="en-US" sz="13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endParaRPr lang="ko-KR" altLang="en-US" sz="1300">
              <a:solidFill>
                <a:srgbClr val="808080"/>
              </a:solidFill>
              <a:latin typeface="한컴 윤고딕 230"/>
              <a:ea typeface="한컴 윤고딕 230"/>
            </a:endParaRPr>
          </a:p>
        </p:txBody>
      </p:sp>
      <p:sp>
        <p:nvSpPr>
          <p:cNvPr id="3" name=""/>
          <p:cNvSpPr/>
          <p:nvPr/>
        </p:nvSpPr>
        <p:spPr>
          <a:xfrm>
            <a:off x="0" y="4399677"/>
            <a:ext cx="12192000" cy="2458322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82840" y="444256"/>
            <a:ext cx="2647049" cy="4491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01.</a:t>
            </a:r>
            <a:r>
              <a:rPr lang="ko-KR" altLang="en-US" sz="2400">
                <a:latin typeface="한컴 윤고딕 250"/>
                <a:ea typeface="한컴 윤고딕 250"/>
              </a:rPr>
              <a:t> 프로젝트 배경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82840" y="4469348"/>
            <a:ext cx="35127304" cy="22914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우리나라는 </a:t>
            </a:r>
            <a:r>
              <a:rPr xmlns:mc="http://schemas.openxmlformats.org/markup-compatibility/2006" xmlns:hp="http://schemas.haansoft.com/office/presentation/8.0" b="1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상황에 따른 긴급신고번호가 다양하게 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존재하지만</a:t>
            </a:r>
            <a:endParaRPr xmlns:mc="http://schemas.openxmlformats.org/markup-compatibility/2006" xmlns:hp="http://schemas.haansoft.com/office/presentation/8.0" lang="ko-KR" altLang="en-US" b="1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                                  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    그 종류가 많아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때마다 인터넷 검색으로 찾기 번거롭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고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,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    정작 어느 기관으로 신고해야 할지 모르는 경우 有 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→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수많은 긴급신고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전화번호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 효율적으로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전달할 수 있는 통합 프로그램을 만들자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chemeClr val="lt1"/>
                </a:solidFill>
                <a:latin typeface="한컴 윤고딕 230"/>
                <a:ea typeface="한컴 윤고딕 230"/>
              </a:rPr>
              <a:t>!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  <p:sp>
        <p:nvSpPr>
          <p:cNvPr id="6" name=""/>
          <p:cNvSpPr/>
          <p:nvPr/>
        </p:nvSpPr>
        <p:spPr>
          <a:xfrm rot="5400000">
            <a:off x="393308" y="5124014"/>
            <a:ext cx="144018" cy="144018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 rot="5400000">
            <a:off x="393308" y="5575880"/>
            <a:ext cx="144018" cy="144018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2838" y="444256"/>
            <a:ext cx="2142227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02.</a:t>
            </a:r>
            <a:r>
              <a:rPr lang="ko-KR" altLang="en-US" sz="2400">
                <a:latin typeface="한컴 윤고딕 250"/>
                <a:ea typeface="한컴 윤고딕 250"/>
              </a:rPr>
              <a:t> 개발 목표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80970" y="4679998"/>
          <a:ext cx="7447600" cy="17818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46220"/>
                <a:gridCol w="5201380"/>
              </a:tblGrid>
              <a:tr h="4454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박나예</a:t>
                      </a:r>
                      <a:endParaRPr lang="ko-KR" altLang="en-US" sz="1400" b="0">
                        <a:solidFill>
                          <a:schemeClr val="lt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자료조사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 첫 화면 제작</a:t>
                      </a:r>
                      <a:endParaRPr lang="ko-KR" altLang="en-US" sz="1400" b="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454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최유신</a:t>
                      </a:r>
                      <a:endParaRPr lang="ko-KR" altLang="en-US" sz="1400">
                        <a:solidFill>
                          <a:schemeClr val="lt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자료조사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 첫 화면 제작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 첫 화면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프로그램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/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각 분야 프로그램 병합</a:t>
                      </a:r>
                      <a:endParaRPr lang="ko-KR" altLang="en-US" sz="140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454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박주원</a:t>
                      </a:r>
                      <a:r>
                        <a:rPr lang="en-US" altLang="ko-KR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 박예림</a:t>
                      </a:r>
                      <a:r>
                        <a:rPr lang="en-US" altLang="ko-KR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 심유나</a:t>
                      </a:r>
                      <a:endParaRPr lang="ko-KR" altLang="en-US" sz="1400">
                        <a:solidFill>
                          <a:schemeClr val="lt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각 분야 프로그램 개발</a:t>
                      </a:r>
                      <a:endParaRPr lang="ko-KR" altLang="en-US" sz="140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454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lt1"/>
                          </a:solidFill>
                          <a:latin typeface="한컴 윤고딕 230"/>
                          <a:ea typeface="한컴 윤고딕 230"/>
                        </a:rPr>
                        <a:t>이채린</a:t>
                      </a:r>
                      <a:endParaRPr lang="ko-KR" altLang="en-US" sz="1400" b="0">
                        <a:solidFill>
                          <a:schemeClr val="lt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발표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 PPT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제작</a:t>
                      </a:r>
                      <a:endParaRPr lang="ko-KR" altLang="en-US" sz="1400" b="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680971" y="1491280"/>
            <a:ext cx="10369322" cy="243111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112, 119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같은 공공기관의 번호는 잘 알려져있으나 여러 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분야의 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사건들을 모두 처리하기 때문에</a:t>
            </a:r>
            <a:endParaRPr xmlns:mc="http://schemas.openxmlformats.org/markup-compatibility/2006" xmlns:hp="http://schemas.haansoft.com/office/presentation/8.0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각 분야의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사건들을 바로 처리해주기에 시간이 걸린다는 단점이 있다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 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특정 사건을 담당하는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공공기관의 번호로 바로 연락한다면 빠른 시간 내에 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문제를 해결할 수 있을 것인데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,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대부분의 사람들이 각 상황에 맞는 기관과 번호를 몰라 그러지 못하는 경우가 많다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우리 조는 이 프로젝트를 통해 많은 사람들로 하여금 공공기관 전화번호를 알 수 있도록 하고자 한다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나아가 사용자는 신고 번호를 쉽고 빠르게 얻고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기관에서는 손쉽게 문제를 해결할 수 있게 하는 것이 개발 목표이다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80971" y="4246986"/>
            <a:ext cx="1201169" cy="29453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>
                <a:latin typeface="한컴 윤고딕 230"/>
                <a:ea typeface="한컴 윤고딕 230"/>
              </a:rPr>
              <a:t>&lt;</a:t>
            </a:r>
            <a:r>
              <a:rPr lang="ko-KR" altLang="en-US" sz="1400">
                <a:latin typeface="한컴 윤고딕 230"/>
                <a:ea typeface="한컴 윤고딕 230"/>
              </a:rPr>
              <a:t>역할체계표</a:t>
            </a:r>
            <a:r>
              <a:rPr lang="en-US" altLang="ko-KR" sz="1400">
                <a:latin typeface="한컴 윤고딕 230"/>
                <a:ea typeface="한컴 윤고딕 230"/>
              </a:rPr>
              <a:t>&gt;</a:t>
            </a:r>
            <a:endParaRPr lang="en-US" altLang="ko-KR" sz="1400"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4268799"/>
            <a:ext cx="12192000" cy="25892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282837" y="444256"/>
            <a:ext cx="2142227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03.</a:t>
            </a:r>
            <a:r>
              <a:rPr lang="ko-KR" altLang="en-US" sz="2400">
                <a:latin typeface="한컴 윤고딕 250"/>
                <a:ea typeface="한컴 윤고딕 250"/>
              </a:rPr>
              <a:t> 개발 내용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50047" y="4631461"/>
          <a:ext cx="3845385" cy="16505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2692"/>
                <a:gridCol w="1922692"/>
              </a:tblGrid>
              <a:tr h="825276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상담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가정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/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생활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825276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한컴 윤고딕 230"/>
                          <a:ea typeface="한컴 윤고딕 230"/>
                        </a:rPr>
                        <a:t>긴급</a:t>
                      </a:r>
                      <a:endParaRPr lang="ko-KR" altLang="en-US"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한컴 윤고딕 230"/>
                          <a:ea typeface="한컴 윤고딕 230"/>
                        </a:rPr>
                        <a:t>안전</a:t>
                      </a:r>
                      <a:r>
                        <a:rPr lang="en-US" altLang="ko-KR">
                          <a:latin typeface="한컴 윤고딕 230"/>
                          <a:ea typeface="한컴 윤고딕 230"/>
                        </a:rPr>
                        <a:t>/</a:t>
                      </a:r>
                      <a:r>
                        <a:rPr lang="ko-KR" altLang="en-US">
                          <a:latin typeface="한컴 윤고딕 230"/>
                          <a:ea typeface="한컴 윤고딕 230"/>
                        </a:rPr>
                        <a:t>재난</a:t>
                      </a:r>
                      <a:endParaRPr lang="ko-KR" altLang="en-US"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5032487" y="5055827"/>
            <a:ext cx="865248" cy="708921"/>
          </a:xfrm>
          <a:prstGeom prst="swooshArrow">
            <a:avLst>
              <a:gd name="adj1" fmla="val 25000"/>
              <a:gd name="adj2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한컴 윤고딕 230"/>
              <a:ea typeface="한컴 윤고딕 23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185557" y="4631461"/>
          <a:ext cx="1954530" cy="1557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54530"/>
              </a:tblGrid>
              <a:tr h="490220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범죄</a:t>
                      </a:r>
                      <a:endParaRPr lang="ko-KR" altLang="en-US" sz="1600" b="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90220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화재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 구조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구급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,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 </a:t>
                      </a:r>
                      <a:endParaRPr lang="ko-KR" altLang="en-US" sz="160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응급의료</a:t>
                      </a:r>
                      <a:endParaRPr lang="ko-KR" altLang="en-US" sz="160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90220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한컴 윤고딕 230"/>
                          <a:ea typeface="한컴 윤고딕 230"/>
                        </a:rPr>
                        <a:t>해양긴급신고</a:t>
                      </a:r>
                      <a:endParaRPr lang="ko-KR" altLang="en-US" sz="1600">
                        <a:solidFill>
                          <a:schemeClr val="dk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9455707" y="4631461"/>
            <a:ext cx="1199713" cy="120246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  <a:latin typeface="한컴 윤고딕 230"/>
                <a:ea typeface="한컴 윤고딕 230"/>
              </a:rPr>
              <a:t>해양경찰청</a:t>
            </a:r>
            <a:endParaRPr lang="ko-KR" altLang="en-US" sz="160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한컴 윤고딕 230"/>
                <a:ea typeface="한컴 윤고딕 230"/>
              </a:rPr>
              <a:t>119</a:t>
            </a:r>
            <a:endParaRPr lang="en-US" altLang="ko-KR" sz="1600">
              <a:solidFill>
                <a:schemeClr val="dk1"/>
              </a:solidFill>
              <a:latin typeface="한컴 윤고딕 230"/>
              <a:ea typeface="한컴 윤고딕 230"/>
            </a:endParaRPr>
          </a:p>
        </p:txBody>
      </p:sp>
      <p:sp>
        <p:nvSpPr>
          <p:cNvPr id="10" name=""/>
          <p:cNvSpPr/>
          <p:nvPr/>
        </p:nvSpPr>
        <p:spPr>
          <a:xfrm>
            <a:off x="8463647" y="5008526"/>
            <a:ext cx="647119" cy="401762"/>
          </a:xfrm>
          <a:prstGeom prst="swooshArrow">
            <a:avLst>
              <a:gd name="adj1" fmla="val 25000"/>
              <a:gd name="adj2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1600">
              <a:solidFill>
                <a:schemeClr val="dk1"/>
              </a:solidFill>
              <a:latin typeface="한컴 윤고딕 230"/>
              <a:ea typeface="한컴 윤고딕 230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157511" y="6401855"/>
            <a:ext cx="1563329" cy="3673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한컴 윤고딕 230"/>
                <a:ea typeface="한컴 윤고딕 230"/>
              </a:rPr>
              <a:t>&lt;</a:t>
            </a: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개발 구상도</a:t>
            </a:r>
            <a:r>
              <a:rPr lang="en-US" altLang="ko-KR">
                <a:solidFill>
                  <a:schemeClr val="lt1"/>
                </a:solidFill>
                <a:latin typeface="한컴 윤고딕 230"/>
                <a:ea typeface="한컴 윤고딕 230"/>
              </a:rPr>
              <a:t>&gt;</a:t>
            </a:r>
            <a:endParaRPr lang="en-US" altLang="ko-KR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  <p:sp>
        <p:nvSpPr>
          <p:cNvPr id="13" name=""/>
          <p:cNvSpPr/>
          <p:nvPr/>
        </p:nvSpPr>
        <p:spPr>
          <a:xfrm>
            <a:off x="777268" y="1883914"/>
            <a:ext cx="3388282" cy="1545086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처음 </a:t>
            </a:r>
            <a:r>
              <a:rPr lang="en-US" altLang="ko-KR">
                <a:solidFill>
                  <a:schemeClr val="lt1"/>
                </a:solidFill>
                <a:latin typeface="한컴 윤고딕 230"/>
                <a:ea typeface="한컴 윤고딕 230"/>
              </a:rPr>
              <a:t>GUI</a:t>
            </a: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 화면에 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큰 분야의 버튼 배치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/>
          <p:nvPr/>
        </p:nvSpPr>
        <p:spPr>
          <a:xfrm>
            <a:off x="3744264" y="1883914"/>
            <a:ext cx="3948148" cy="1545086"/>
          </a:xfrm>
          <a:prstGeom prst="chevron">
            <a:avLst>
              <a:gd name="adj" fmla="val 50000"/>
            </a:avLst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버튼을 누르면 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세부 카테고리로 이동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  <p:sp>
        <p:nvSpPr>
          <p:cNvPr id="15" name=""/>
          <p:cNvSpPr/>
          <p:nvPr/>
        </p:nvSpPr>
        <p:spPr>
          <a:xfrm>
            <a:off x="7230274" y="1883913"/>
            <a:ext cx="3948148" cy="1545086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이 과정을 반복하여 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사용자 상황에 맞는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한컴 윤고딕 230"/>
                <a:ea typeface="한컴 윤고딕 230"/>
              </a:rPr>
              <a:t>전화번호를 제공</a:t>
            </a:r>
            <a:endParaRPr lang="ko-KR" altLang="en-US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"/>
          <p:cNvCxnSpPr/>
          <p:nvPr/>
        </p:nvCxnSpPr>
        <p:spPr>
          <a:xfrm rot="10800000">
            <a:off x="4441849" y="5144954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 rot="10800000">
            <a:off x="4441849" y="5822976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 rot="10800000">
            <a:off x="4441849" y="1420388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"/>
          <p:cNvGrpSpPr/>
          <p:nvPr/>
        </p:nvGrpSpPr>
        <p:grpSpPr>
          <a:xfrm rot="0">
            <a:off x="2158756" y="1420388"/>
            <a:ext cx="639848" cy="2592109"/>
            <a:chOff x="2158756" y="1420388"/>
            <a:chExt cx="639848" cy="2592109"/>
          </a:xfrm>
        </p:grpSpPr>
        <p:grpSp>
          <p:nvGrpSpPr>
            <p:cNvPr id="38" name=""/>
            <p:cNvGrpSpPr/>
            <p:nvPr/>
          </p:nvGrpSpPr>
          <p:grpSpPr>
            <a:xfrm rot="0">
              <a:off x="2158757" y="1420388"/>
              <a:ext cx="639847" cy="2592108"/>
              <a:chOff x="2158757" y="1420388"/>
              <a:chExt cx="639847" cy="728916"/>
            </a:xfrm>
          </p:grpSpPr>
          <p:cxnSp>
            <p:nvCxnSpPr>
              <p:cNvPr id="36" name=""/>
              <p:cNvCxnSpPr>
                <a:stCxn id="10" idx="1"/>
              </p:cNvCxnSpPr>
              <p:nvPr/>
            </p:nvCxnSpPr>
            <p:spPr>
              <a:xfrm rot="10800000">
                <a:off x="2158757" y="1420388"/>
                <a:ext cx="639847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"/>
              <p:cNvCxnSpPr/>
              <p:nvPr/>
            </p:nvCxnSpPr>
            <p:spPr>
              <a:xfrm rot="16200000" flipH="1">
                <a:off x="1794298" y="1784846"/>
                <a:ext cx="728916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"/>
            <p:cNvCxnSpPr>
              <a:stCxn id="11" idx="1"/>
            </p:cNvCxnSpPr>
            <p:nvPr/>
          </p:nvCxnSpPr>
          <p:spPr>
            <a:xfrm rot="10800000">
              <a:off x="2158756" y="2078414"/>
              <a:ext cx="639847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"/>
            <p:cNvCxnSpPr>
              <a:stCxn id="12" idx="1"/>
            </p:cNvCxnSpPr>
            <p:nvPr/>
          </p:nvCxnSpPr>
          <p:spPr>
            <a:xfrm rot="10800000">
              <a:off x="2158757" y="2736438"/>
              <a:ext cx="639847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 rot="10800000">
              <a:off x="2158757" y="3358107"/>
              <a:ext cx="639847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"/>
          <p:cNvCxnSpPr/>
          <p:nvPr/>
        </p:nvCxnSpPr>
        <p:spPr>
          <a:xfrm rot="10800000">
            <a:off x="2158757" y="4012496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10800000">
            <a:off x="4441849" y="209841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10800000">
            <a:off x="4441849" y="2756433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 rot="10800000">
            <a:off x="4441849" y="3378103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 rot="10800000">
            <a:off x="4441849" y="4012496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"/>
          <p:cNvSpPr txBox="1"/>
          <p:nvPr/>
        </p:nvSpPr>
        <p:spPr>
          <a:xfrm>
            <a:off x="282839" y="444256"/>
            <a:ext cx="2142226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03.</a:t>
            </a:r>
            <a:r>
              <a:rPr lang="ko-KR" altLang="en-US" sz="2400">
                <a:latin typeface="한컴 윤고딕 250"/>
                <a:ea typeface="한컴 윤고딕 250"/>
              </a:rPr>
              <a:t> 개발 내용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sp>
        <p:nvSpPr>
          <p:cNvPr id="5" name=""/>
          <p:cNvSpPr/>
          <p:nvPr/>
        </p:nvSpPr>
        <p:spPr>
          <a:xfrm>
            <a:off x="1109015" y="1491280"/>
            <a:ext cx="1316049" cy="131604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latin typeface="한컴 윤고딕 230"/>
                <a:ea typeface="한컴 윤고딕 230"/>
              </a:rPr>
              <a:t>상담</a:t>
            </a:r>
            <a:endParaRPr lang="ko-KR" altLang="en-US" sz="1400">
              <a:latin typeface="한컴 윤고딕 230"/>
              <a:ea typeface="한컴 윤고딕 230"/>
            </a:endParaRPr>
          </a:p>
        </p:txBody>
      </p:sp>
      <p:sp>
        <p:nvSpPr>
          <p:cNvPr id="6" name=""/>
          <p:cNvSpPr/>
          <p:nvPr/>
        </p:nvSpPr>
        <p:spPr>
          <a:xfrm>
            <a:off x="1162631" y="4815941"/>
            <a:ext cx="1316049" cy="131604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latin typeface="한컴 윤고딕 230"/>
                <a:ea typeface="한컴 윤고딕 230"/>
              </a:rPr>
              <a:t>가정</a:t>
            </a:r>
            <a:r>
              <a:rPr lang="en-US" altLang="ko-KR" sz="1400">
                <a:latin typeface="한컴 윤고딕 230"/>
                <a:ea typeface="한컴 윤고딕 230"/>
              </a:rPr>
              <a:t>/</a:t>
            </a:r>
            <a:r>
              <a:rPr lang="ko-KR" altLang="en-US" sz="1400">
                <a:latin typeface="한컴 윤고딕 230"/>
                <a:ea typeface="한컴 윤고딕 230"/>
              </a:rPr>
              <a:t>생활</a:t>
            </a:r>
            <a:endParaRPr lang="ko-KR" altLang="en-US" sz="1400">
              <a:latin typeface="한컴 윤고딕 230"/>
              <a:ea typeface="한컴 윤고딕 230"/>
            </a:endParaRPr>
          </a:p>
        </p:txBody>
      </p:sp>
      <p:sp>
        <p:nvSpPr>
          <p:cNvPr id="10" name=""/>
          <p:cNvSpPr/>
          <p:nvPr/>
        </p:nvSpPr>
        <p:spPr>
          <a:xfrm>
            <a:off x="2798604" y="123316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아동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1" name=""/>
          <p:cNvSpPr/>
          <p:nvPr/>
        </p:nvSpPr>
        <p:spPr>
          <a:xfrm>
            <a:off x="2798604" y="1891184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청소년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2" name=""/>
          <p:cNvSpPr/>
          <p:nvPr/>
        </p:nvSpPr>
        <p:spPr>
          <a:xfrm>
            <a:off x="2798604" y="254921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여성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3" name=""/>
          <p:cNvSpPr/>
          <p:nvPr/>
        </p:nvSpPr>
        <p:spPr>
          <a:xfrm>
            <a:off x="2798604" y="3170879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노인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/>
          <p:nvPr/>
        </p:nvSpPr>
        <p:spPr>
          <a:xfrm>
            <a:off x="2798604" y="3825269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장애인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5" name=""/>
          <p:cNvSpPr/>
          <p:nvPr/>
        </p:nvSpPr>
        <p:spPr>
          <a:xfrm>
            <a:off x="2798604" y="4957726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가정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6" name=""/>
          <p:cNvSpPr/>
          <p:nvPr/>
        </p:nvSpPr>
        <p:spPr>
          <a:xfrm>
            <a:off x="2798604" y="561575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생활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27" name=""/>
          <p:cNvSpPr/>
          <p:nvPr/>
        </p:nvSpPr>
        <p:spPr>
          <a:xfrm>
            <a:off x="4863565" y="123316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실종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보호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상담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치료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심리검사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29" name=""/>
          <p:cNvSpPr/>
          <p:nvPr/>
        </p:nvSpPr>
        <p:spPr>
          <a:xfrm>
            <a:off x="4863565" y="1891184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학교폭력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가출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중독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고민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특수교육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성범죄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30" name=""/>
          <p:cNvSpPr/>
          <p:nvPr/>
        </p:nvSpPr>
        <p:spPr>
          <a:xfrm>
            <a:off x="4863565" y="254921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보호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부부갈등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여성인권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성상담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일자리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31" name=""/>
          <p:cNvSpPr/>
          <p:nvPr/>
        </p:nvSpPr>
        <p:spPr>
          <a:xfrm>
            <a:off x="4863565" y="3241772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보호</a:t>
            </a:r>
            <a:r>
              <a:rPr lang="en-US" altLang="ko-KR">
                <a:latin typeface="한컴 윤고딕 230"/>
                <a:ea typeface="한컴 윤고딕 230"/>
              </a:rPr>
              <a:t>(</a:t>
            </a:r>
            <a:r>
              <a:rPr lang="ko-KR" altLang="en-US">
                <a:latin typeface="한컴 윤고딕 230"/>
                <a:ea typeface="한컴 윤고딕 230"/>
              </a:rPr>
              <a:t>학대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복지</a:t>
            </a:r>
            <a:r>
              <a:rPr lang="en-US" altLang="ko-KR">
                <a:latin typeface="한컴 윤고딕 230"/>
                <a:ea typeface="한컴 윤고딕 230"/>
              </a:rPr>
              <a:t>),</a:t>
            </a:r>
            <a:r>
              <a:rPr lang="ko-KR" altLang="en-US">
                <a:latin typeface="한컴 윤고딕 230"/>
                <a:ea typeface="한컴 윤고딕 230"/>
              </a:rPr>
              <a:t> 취업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법률상담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32" name=""/>
          <p:cNvSpPr/>
          <p:nvPr/>
        </p:nvSpPr>
        <p:spPr>
          <a:xfrm>
            <a:off x="4863565" y="3825269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학대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지원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여성장애인 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33" name=""/>
          <p:cNvSpPr/>
          <p:nvPr/>
        </p:nvSpPr>
        <p:spPr>
          <a:xfrm>
            <a:off x="4863565" y="4957726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건강</a:t>
            </a:r>
            <a:r>
              <a:rPr lang="en-US" altLang="ko-KR">
                <a:latin typeface="한컴 윤고딕 230"/>
                <a:ea typeface="한컴 윤고딕 230"/>
              </a:rPr>
              <a:t>(</a:t>
            </a:r>
            <a:r>
              <a:rPr lang="ko-KR" altLang="en-US">
                <a:latin typeface="한컴 윤고딕 230"/>
                <a:ea typeface="한컴 윤고딕 230"/>
              </a:rPr>
              <a:t>금연 암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에이즈</a:t>
            </a:r>
            <a:r>
              <a:rPr lang="en-US" altLang="ko-KR">
                <a:latin typeface="한컴 윤고딕 230"/>
                <a:ea typeface="한컴 윤고딕 230"/>
              </a:rPr>
              <a:t>),</a:t>
            </a:r>
            <a:r>
              <a:rPr lang="ko-KR" altLang="en-US">
                <a:latin typeface="한컴 윤고딕 230"/>
                <a:ea typeface="한컴 윤고딕 230"/>
              </a:rPr>
              <a:t>가족</a:t>
            </a:r>
            <a:r>
              <a:rPr lang="en-US" altLang="ko-KR">
                <a:latin typeface="한컴 윤고딕 230"/>
                <a:ea typeface="한컴 윤고딕 230"/>
              </a:rPr>
              <a:t>(</a:t>
            </a:r>
            <a:r>
              <a:rPr lang="ko-KR" altLang="en-US">
                <a:latin typeface="한컴 윤고딕 230"/>
                <a:ea typeface="한컴 윤고딕 230"/>
              </a:rPr>
              <a:t>자녀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한부모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취약</a:t>
            </a:r>
            <a:r>
              <a:rPr lang="en-US" altLang="ko-KR">
                <a:latin typeface="한컴 윤고딕 230"/>
                <a:ea typeface="한컴 윤고딕 230"/>
              </a:rPr>
              <a:t>)</a:t>
            </a:r>
            <a:r>
              <a:rPr lang="ko-KR" altLang="en-US">
                <a:latin typeface="한컴 윤고딕 230"/>
                <a:ea typeface="한컴 윤고딕 230"/>
              </a:rPr>
              <a:t> 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34" name=""/>
          <p:cNvSpPr/>
          <p:nvPr/>
        </p:nvSpPr>
        <p:spPr>
          <a:xfrm>
            <a:off x="4863565" y="561575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민원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수도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전기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가스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cxnSp>
        <p:nvCxnSpPr>
          <p:cNvPr id="55" name=""/>
          <p:cNvCxnSpPr>
            <a:stCxn id="15" idx="1"/>
          </p:cNvCxnSpPr>
          <p:nvPr/>
        </p:nvCxnSpPr>
        <p:spPr>
          <a:xfrm rot="10800000">
            <a:off x="2158756" y="5144953"/>
            <a:ext cx="639848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16" idx="1"/>
          </p:cNvCxnSpPr>
          <p:nvPr/>
        </p:nvCxnSpPr>
        <p:spPr>
          <a:xfrm rot="10800000">
            <a:off x="2158756" y="5802978"/>
            <a:ext cx="6398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/>
          <p:nvPr/>
        </p:nvCxnSpPr>
        <p:spPr>
          <a:xfrm rot="16200000">
            <a:off x="1829743" y="5473966"/>
            <a:ext cx="65802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"/>
          <p:cNvCxnSpPr/>
          <p:nvPr/>
        </p:nvCxnSpPr>
        <p:spPr>
          <a:xfrm rot="10800000">
            <a:off x="2304176" y="1420388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0800000">
            <a:off x="2304176" y="209841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304176" y="2756433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0800000">
            <a:off x="2290966" y="3710751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0800000">
            <a:off x="2290966" y="434151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2290966" y="4978449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>
            <a:off x="2290966" y="5636473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0800000">
            <a:off x="2304176" y="629617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0800000">
            <a:off x="4428638" y="371075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0800000">
            <a:off x="4428638" y="4341509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0800000">
            <a:off x="4428638" y="4978448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0800000">
            <a:off x="4428638" y="5636472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0800000">
            <a:off x="4441848" y="6296169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4441849" y="1420388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rot="10800000">
            <a:off x="4441849" y="2098410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0800000">
            <a:off x="4441849" y="2756433"/>
            <a:ext cx="639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"/>
          <p:cNvSpPr/>
          <p:nvPr/>
        </p:nvSpPr>
        <p:spPr>
          <a:xfrm>
            <a:off x="1089921" y="1491280"/>
            <a:ext cx="1316049" cy="131604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한컴 윤고딕 230"/>
                <a:ea typeface="한컴 윤고딕 230"/>
              </a:rPr>
              <a:t>긴급</a:t>
            </a:r>
            <a:endParaRPr lang="ko-KR" altLang="en-US" sz="1400">
              <a:latin typeface="한컴 윤고딕 230"/>
              <a:ea typeface="한컴 윤고딕 230"/>
            </a:endParaRPr>
          </a:p>
        </p:txBody>
      </p:sp>
      <p:sp>
        <p:nvSpPr>
          <p:cNvPr id="3" name=""/>
          <p:cNvSpPr/>
          <p:nvPr/>
        </p:nvSpPr>
        <p:spPr>
          <a:xfrm>
            <a:off x="1089921" y="4696697"/>
            <a:ext cx="1316049" cy="131604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한컴 윤고딕 230"/>
                <a:ea typeface="한컴 윤고딕 230"/>
              </a:rPr>
              <a:t>재난</a:t>
            </a:r>
            <a:r>
              <a:rPr lang="en-US" altLang="ko-KR" sz="1400">
                <a:latin typeface="한컴 윤고딕 230"/>
                <a:ea typeface="한컴 윤고딕 230"/>
              </a:rPr>
              <a:t>/</a:t>
            </a:r>
            <a:r>
              <a:rPr lang="ko-KR" altLang="en-US" sz="1400">
                <a:latin typeface="한컴 윤고딕 230"/>
                <a:ea typeface="한컴 윤고딕 230"/>
              </a:rPr>
              <a:t>안전</a:t>
            </a:r>
            <a:endParaRPr lang="ko-KR" altLang="en-US" sz="1400">
              <a:latin typeface="한컴 윤고딕 230"/>
              <a:ea typeface="한컴 윤고딕 230"/>
            </a:endParaRPr>
          </a:p>
        </p:txBody>
      </p:sp>
      <p:sp>
        <p:nvSpPr>
          <p:cNvPr id="4" name=""/>
          <p:cNvSpPr/>
          <p:nvPr/>
        </p:nvSpPr>
        <p:spPr>
          <a:xfrm>
            <a:off x="2785394" y="123316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범죄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5" name=""/>
          <p:cNvSpPr/>
          <p:nvPr/>
        </p:nvSpPr>
        <p:spPr>
          <a:xfrm>
            <a:off x="2785394" y="1891185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화재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구조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6" name=""/>
          <p:cNvSpPr/>
          <p:nvPr/>
        </p:nvSpPr>
        <p:spPr>
          <a:xfrm>
            <a:off x="2785394" y="254921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해양긴급신고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7" name=""/>
          <p:cNvSpPr/>
          <p:nvPr/>
        </p:nvSpPr>
        <p:spPr>
          <a:xfrm>
            <a:off x="2785394" y="610894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환경오염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8" name=""/>
          <p:cNvSpPr/>
          <p:nvPr/>
        </p:nvSpPr>
        <p:spPr>
          <a:xfrm>
            <a:off x="2785394" y="415428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불법 행위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9" name=""/>
          <p:cNvSpPr/>
          <p:nvPr/>
        </p:nvSpPr>
        <p:spPr>
          <a:xfrm>
            <a:off x="2785394" y="4791220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건강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0" name=""/>
          <p:cNvSpPr/>
          <p:nvPr/>
        </p:nvSpPr>
        <p:spPr>
          <a:xfrm>
            <a:off x="2785394" y="5449244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사이버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1" name=""/>
          <p:cNvSpPr/>
          <p:nvPr/>
        </p:nvSpPr>
        <p:spPr>
          <a:xfrm>
            <a:off x="2785394" y="3523522"/>
            <a:ext cx="1643244" cy="374456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국가 관련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2839" y="444256"/>
            <a:ext cx="2142226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03.</a:t>
            </a:r>
            <a:r>
              <a:rPr lang="ko-KR" altLang="en-US" sz="2400">
                <a:latin typeface="한컴 윤고딕 250"/>
                <a:ea typeface="한컴 윤고딕 250"/>
              </a:rPr>
              <a:t> 개발 내용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sp>
        <p:nvSpPr>
          <p:cNvPr id="13" name=""/>
          <p:cNvSpPr/>
          <p:nvPr/>
        </p:nvSpPr>
        <p:spPr>
          <a:xfrm>
            <a:off x="4863565" y="123316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경찰청</a:t>
            </a:r>
            <a:r>
              <a:rPr lang="en-US" altLang="ko-KR">
                <a:latin typeface="한컴 윤고딕 230"/>
                <a:ea typeface="한컴 윤고딕 230"/>
              </a:rPr>
              <a:t>(112),</a:t>
            </a:r>
            <a:r>
              <a:rPr lang="ko-KR" altLang="en-US">
                <a:latin typeface="한컴 윤고딕 230"/>
                <a:ea typeface="한컴 윤고딕 230"/>
              </a:rPr>
              <a:t> 철도범죄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/>
          <p:nvPr/>
        </p:nvSpPr>
        <p:spPr>
          <a:xfrm>
            <a:off x="4863565" y="1891184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한컴 윤고딕 230"/>
                <a:ea typeface="한컴 윤고딕 230"/>
              </a:rPr>
              <a:t>119</a:t>
            </a:r>
            <a:r>
              <a:rPr lang="ko-KR" altLang="en-US">
                <a:latin typeface="한컴 윤고딕 230"/>
                <a:ea typeface="한컴 윤고딕 230"/>
              </a:rPr>
              <a:t>안전신고센터</a:t>
            </a:r>
            <a:r>
              <a:rPr lang="en-US" altLang="ko-KR">
                <a:latin typeface="한컴 윤고딕 230"/>
                <a:ea typeface="한컴 윤고딕 230"/>
              </a:rPr>
              <a:t>(119)</a:t>
            </a:r>
            <a:endParaRPr lang="en-US" altLang="ko-KR">
              <a:latin typeface="한컴 윤고딕 230"/>
              <a:ea typeface="한컴 윤고딕 230"/>
            </a:endParaRPr>
          </a:p>
        </p:txBody>
      </p:sp>
      <p:sp>
        <p:nvSpPr>
          <p:cNvPr id="15" name=""/>
          <p:cNvSpPr/>
          <p:nvPr/>
        </p:nvSpPr>
        <p:spPr>
          <a:xfrm>
            <a:off x="4863565" y="254921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해양경찰청</a:t>
            </a:r>
            <a:r>
              <a:rPr lang="en-US" altLang="ko-KR">
                <a:latin typeface="한컴 윤고딕 230"/>
                <a:ea typeface="한컴 윤고딕 230"/>
              </a:rPr>
              <a:t>(119)</a:t>
            </a:r>
            <a:endParaRPr lang="en-US" altLang="ko-KR">
              <a:latin typeface="한컴 윤고딕 230"/>
              <a:ea typeface="한컴 윤고딕 230"/>
            </a:endParaRPr>
          </a:p>
        </p:txBody>
      </p:sp>
      <p:sp>
        <p:nvSpPr>
          <p:cNvPr id="16" name=""/>
          <p:cNvSpPr/>
          <p:nvPr/>
        </p:nvSpPr>
        <p:spPr>
          <a:xfrm>
            <a:off x="4863565" y="3523522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간첩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군범죄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군사기밀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7" name=""/>
          <p:cNvSpPr/>
          <p:nvPr/>
        </p:nvSpPr>
        <p:spPr>
          <a:xfrm>
            <a:off x="4863565" y="415428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마약</a:t>
            </a:r>
            <a:r>
              <a:rPr lang="en-US" altLang="ko-KR">
                <a:latin typeface="한컴 윤고딕 230"/>
                <a:ea typeface="한컴 윤고딕 230"/>
              </a:rPr>
              <a:t>(</a:t>
            </a:r>
            <a:r>
              <a:rPr lang="ko-KR" altLang="en-US">
                <a:latin typeface="한컴 윤고딕 230"/>
                <a:ea typeface="한컴 윤고딕 230"/>
              </a:rPr>
              <a:t>범죄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상담</a:t>
            </a:r>
            <a:r>
              <a:rPr lang="en-US" altLang="ko-KR">
                <a:latin typeface="한컴 윤고딕 230"/>
                <a:ea typeface="한컴 윤고딕 230"/>
              </a:rPr>
              <a:t>),</a:t>
            </a:r>
            <a:r>
              <a:rPr lang="ko-KR" altLang="en-US">
                <a:latin typeface="한컴 윤고딕 230"/>
                <a:ea typeface="한컴 윤고딕 230"/>
              </a:rPr>
              <a:t> 밀수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도박</a:t>
            </a:r>
            <a:r>
              <a:rPr lang="en-US" altLang="ko-KR">
                <a:latin typeface="한컴 윤고딕 230"/>
                <a:ea typeface="한컴 윤고딕 230"/>
              </a:rPr>
              <a:t>(</a:t>
            </a:r>
            <a:r>
              <a:rPr lang="ko-KR" altLang="en-US">
                <a:latin typeface="한컴 윤고딕 230"/>
                <a:ea typeface="한컴 윤고딕 230"/>
              </a:rPr>
              <a:t>범죄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예방</a:t>
            </a:r>
            <a:r>
              <a:rPr lang="en-US" altLang="ko-KR">
                <a:latin typeface="한컴 윤고딕 230"/>
                <a:ea typeface="한컴 윤고딕 230"/>
              </a:rPr>
              <a:t>)</a:t>
            </a:r>
            <a:endParaRPr lang="en-US" altLang="ko-KR">
              <a:latin typeface="한컴 윤고딕 230"/>
              <a:ea typeface="한컴 윤고딕 230"/>
            </a:endParaRPr>
          </a:p>
        </p:txBody>
      </p:sp>
      <p:sp>
        <p:nvSpPr>
          <p:cNvPr id="18" name=""/>
          <p:cNvSpPr/>
          <p:nvPr/>
        </p:nvSpPr>
        <p:spPr>
          <a:xfrm>
            <a:off x="4863565" y="479122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감염병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질병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부정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불량식품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9" name=""/>
          <p:cNvSpPr/>
          <p:nvPr/>
        </p:nvSpPr>
        <p:spPr>
          <a:xfrm>
            <a:off x="4863565" y="5449244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개인정보침해</a:t>
            </a:r>
            <a:r>
              <a:rPr lang="en-US" altLang="ko-KR">
                <a:latin typeface="한컴 윤고딕 230"/>
                <a:ea typeface="한컴 윤고딕 230"/>
              </a:rPr>
              <a:t>/</a:t>
            </a:r>
            <a:r>
              <a:rPr lang="ko-KR" altLang="en-US">
                <a:latin typeface="한컴 윤고딕 230"/>
                <a:ea typeface="한컴 윤고딕 230"/>
              </a:rPr>
              <a:t>사이버테러</a:t>
            </a:r>
            <a:r>
              <a:rPr lang="en-US" altLang="ko-KR">
                <a:latin typeface="한컴 윤고딕 230"/>
                <a:ea typeface="한컴 윤고딕 230"/>
              </a:rPr>
              <a:t>,</a:t>
            </a:r>
            <a:r>
              <a:rPr lang="ko-KR" altLang="en-US">
                <a:latin typeface="한컴 윤고딕 230"/>
                <a:ea typeface="한컴 윤고딕 230"/>
              </a:rPr>
              <a:t> 중독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20" name=""/>
          <p:cNvSpPr/>
          <p:nvPr/>
        </p:nvSpPr>
        <p:spPr>
          <a:xfrm>
            <a:off x="4863565" y="6108940"/>
            <a:ext cx="5387804" cy="37445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환경부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cxnSp>
        <p:nvCxnSpPr>
          <p:cNvPr id="37" name=""/>
          <p:cNvCxnSpPr/>
          <p:nvPr/>
        </p:nvCxnSpPr>
        <p:spPr>
          <a:xfrm rot="16200000" flipH="1" flipV="1">
            <a:off x="1636154" y="2088411"/>
            <a:ext cx="13360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1011468" y="5003460"/>
            <a:ext cx="258541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rcRect l="5120" r="16550" b="56550"/>
          <a:stretch>
            <a:fillRect/>
          </a:stretch>
        </p:blipFill>
        <p:spPr>
          <a:xfrm>
            <a:off x="359798" y="668850"/>
            <a:ext cx="4979971" cy="4198737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82839" y="444256"/>
            <a:ext cx="2142225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04.</a:t>
            </a:r>
            <a:r>
              <a:rPr lang="ko-KR" altLang="en-US" sz="2400">
                <a:latin typeface="한컴 윤고딕 250"/>
                <a:ea typeface="한컴 윤고딕 250"/>
              </a:rPr>
              <a:t> 개발 과정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/>
          <p:nvPr/>
        </p:nvSpPr>
        <p:spPr>
          <a:xfrm>
            <a:off x="6096000" y="200211"/>
            <a:ext cx="0" cy="6457577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l="5120" t="43690" r="16550" b="-40"/>
          <a:stretch>
            <a:fillRect/>
          </a:stretch>
        </p:blipFill>
        <p:spPr>
          <a:xfrm>
            <a:off x="6507498" y="893444"/>
            <a:ext cx="4997708" cy="5465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l="5520" r="20780" b="31170"/>
          <a:stretch>
            <a:fillRect/>
          </a:stretch>
        </p:blipFill>
        <p:spPr>
          <a:xfrm>
            <a:off x="246614" y="668849"/>
            <a:ext cx="4757439" cy="61891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82839" y="444256"/>
            <a:ext cx="2142225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04.</a:t>
            </a:r>
            <a:r>
              <a:rPr lang="ko-KR" altLang="en-US" sz="2400">
                <a:latin typeface="한컴 윤고딕 250"/>
                <a:ea typeface="한컴 윤고딕 250"/>
              </a:rPr>
              <a:t> 개발 과정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l="4990" r="22800" b="36460"/>
          <a:stretch>
            <a:fillRect/>
          </a:stretch>
        </p:blipFill>
        <p:spPr>
          <a:xfrm>
            <a:off x="6973098" y="559878"/>
            <a:ext cx="4567088" cy="621755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096000" y="200211"/>
            <a:ext cx="0" cy="6457577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2839" y="444256"/>
            <a:ext cx="2142225" cy="44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latin typeface="한컴 윤고딕 250"/>
                <a:ea typeface="한컴 윤고딕 250"/>
              </a:rPr>
              <a:t>04.</a:t>
            </a:r>
            <a:r>
              <a:rPr lang="ko-KR" altLang="en-US" sz="2400">
                <a:latin typeface="한컴 윤고딕 250"/>
                <a:ea typeface="한컴 윤고딕 250"/>
              </a:rPr>
              <a:t> 개발 과정</a:t>
            </a:r>
            <a:endParaRPr lang="ko-KR" altLang="en-US" sz="2400">
              <a:latin typeface="한컴 윤고딕 250"/>
              <a:ea typeface="한컴 윤고딕 250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4130" r="55100" b="2010"/>
          <a:stretch>
            <a:fillRect/>
          </a:stretch>
        </p:blipFill>
        <p:spPr>
          <a:xfrm>
            <a:off x="6397327" y="1148817"/>
            <a:ext cx="4020245" cy="505479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rcRect t="4130" r="52550" b="2230"/>
          <a:stretch>
            <a:fillRect/>
          </a:stretch>
        </p:blipFill>
        <p:spPr>
          <a:xfrm>
            <a:off x="601263" y="1148817"/>
            <a:ext cx="4073909" cy="505479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5299825" y="3249013"/>
            <a:ext cx="385407" cy="3599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...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b="5230"/>
          <a:stretch>
            <a:fillRect/>
          </a:stretch>
        </p:blipFill>
        <p:spPr>
          <a:xfrm>
            <a:off x="3078026" y="1686860"/>
            <a:ext cx="3801901" cy="2540106"/>
          </a:xfrm>
          <a:prstGeom prst="rect">
            <a:avLst/>
          </a:prstGeom>
          <a:ln w="2857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750</ep:Words>
  <ep:PresentationFormat>화면 슬라이드 쇼(4:3)</ep:PresentationFormat>
  <ep:Paragraphs>113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2021-06-07T14:40:27.922</dcterms:created>
  <dc:creator>artli</dc:creator>
  <cp:lastModifiedBy>artli</cp:lastModifiedBy>
  <dcterms:modified xsi:type="dcterms:W3CDTF">2021-06-09T12:22:07.580</dcterms:modified>
  <cp:revision>99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