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57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/>
    <p:restoredTop sz="82535"/>
  </p:normalViewPr>
  <p:slideViewPr>
    <p:cSldViewPr snapToGrid="0" snapToObjects="1">
      <p:cViewPr varScale="1">
        <p:scale>
          <a:sx n="91" d="100"/>
          <a:sy n="91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BDC5-81B1-3C47-BEC7-036AEA0E612F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41E9-AE1A-C148-AB4D-059D84C65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77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1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situations:</a:t>
            </a:r>
          </a:p>
          <a:p>
            <a:pPr lvl="2"/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and B both cooperate, each of them will get 3 points</a:t>
            </a:r>
          </a:p>
          <a:p>
            <a:pPr lvl="2"/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cooperates but B defects, A will get 0 point and B will get 5 points</a:t>
            </a:r>
          </a:p>
          <a:p>
            <a:pPr lvl="2"/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defects but B cooperates, A will get 5 points and B will get 0 point.</a:t>
            </a:r>
          </a:p>
          <a:p>
            <a:pPr lvl="2"/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and B both defect, each of them will get 1 point.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B41E9-AE1A-C148-AB4D-059D84C652B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92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 FOR TAT:</a:t>
            </a:r>
          </a:p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other words, if the opponent chooses to cooperate, TIT FOR TAT will continue cooperating until the opponent defects. Once the opponent defects, TIT FOR TAT will punish that defection with a defection of its own on the next turn, but will forgive the opponent by cooperating once the opponent starts to cooperate again.</a:t>
            </a:r>
          </a:p>
          <a:p>
            <a:endParaRPr kumimoji="1" lang="en-CA" altLang="zh-C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10101… or not?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B41E9-AE1A-C148-AB4D-059D84C652B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altLang="zh-CN" dirty="0"/>
              <a:t>Not</a:t>
            </a:r>
            <a:r>
              <a:rPr kumimoji="1" lang="en-US" altLang="zh-CN" dirty="0"/>
              <a:t> </a:t>
            </a:r>
            <a:r>
              <a:rPr kumimoji="1" lang="en-CA" altLang="zh-CN" dirty="0"/>
              <a:t>sure</a:t>
            </a:r>
            <a:r>
              <a:rPr kumimoji="1" lang="en-US" altLang="zh-CN" dirty="0"/>
              <a:t> </a:t>
            </a:r>
            <a:r>
              <a:rPr kumimoji="1" lang="en-CA" altLang="zh-CN" dirty="0"/>
              <a:t>about the citation for </a:t>
            </a:r>
            <a:r>
              <a:rPr kumimoji="1" lang="en-CA" altLang="zh-CN" dirty="0" err="1"/>
              <a:t>Errity</a:t>
            </a:r>
            <a:r>
              <a:rPr kumimoji="1" lang="en-CA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kumimoji="1"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paper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B41E9-AE1A-C148-AB4D-059D84C652B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26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88D8-E188-834D-9964-9B6FB351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02049-EB38-3547-8055-2E02C4B0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992C4-2EC4-E74C-A3B3-802FAA89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A14BA-6960-8349-A908-A355ACB6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3159D-74E0-964B-83C9-BE49FA13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19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972B3-E056-4245-AFE0-C6EA6CA2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F12A1-0A4A-9A41-9B16-1FAA0C05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AD223-013B-3E45-BD51-7E78E727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6B031-1AA9-DE4C-A78A-EE3E4E62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3DEDE-EFDA-2C4C-A0D0-0CF32C30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05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8FC1A5-D7AB-1D49-8247-B6DE7576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19195-7153-454D-AB42-BF2B429E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70D3C-2852-3349-9BCD-C4B15233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08025-CEEE-6A4D-986B-1644D441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759D2-90D2-1445-A5DB-FDAA3ED6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38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D037-3CF5-C743-BF47-85F2C9AB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40094-CCB5-E244-9FA6-218D2486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E7596-38AA-194E-8ADB-C9994B75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E7B65-46B4-C448-8396-7370975D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69F63-9172-8A45-B518-C80A6EA9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9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44ED-CDDA-A64D-8776-B36B2357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7E076-4C9F-254D-A61E-5575FB20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52DA4-6E35-DF42-9D9F-2994B54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6456F-1653-964A-850F-54A74521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3AEC4-561E-0540-8E6B-182909B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1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91EA7-FD17-0746-8C80-DC5C415E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7B8FE-DDA5-B747-A38F-92C930530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70264-5360-9A4D-A326-1706AAAB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29FE6-7DFB-054E-83D5-4A8F9693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A7258-F1C7-284B-8A88-C7B2CE62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9C94B-21F0-714E-ACD1-2E83FF47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6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7708-9EF4-FC40-8BC3-90D49A14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64EE4-6D4C-3046-B3CA-5E571C17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BD6AC-537F-6F4E-8CBE-D949B584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1F895-50E3-4849-9FCC-552E37B18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7C795-47BE-B74A-A39F-DAB8CC1E5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70C56-EDC7-644C-88B5-AFA28EE3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086C1-1848-0748-96DA-7D68F503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9B326-BB07-8F41-AC88-552D3607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43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9DC3E-F8A1-DC4F-8D68-69FF23E9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737B2-8FB8-A746-8565-330C1D74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5B67E-0293-6948-A3DD-572F5175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098EE-E296-6647-8662-A03B6B1C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87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B2898-B493-0946-9FD8-69AFE22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59527-2ACA-2B46-8657-9E881F40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1E40F-C954-FE4E-9D9A-D70BB0DC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A668-8DBD-2B47-BBFA-B0695408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EA564-C3C8-864E-9B7C-01D5C54C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8A2C8-FC57-4347-860B-C0C558AFB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3E45F-8D01-1148-9352-BE60C7C9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15675-1885-6549-B7C3-5C68C823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74890-40B7-984E-9C4E-155D4DE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9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89E5A-3376-A547-B397-4095D2CE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E4C6E-E727-EC46-82AA-247ACDF36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FB4163-060C-AA49-9BE5-14630730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6B50F-E85D-4D46-A488-E86A8526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0FDEA-EED7-F744-A1E7-0D0242E3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11DCA-DC6B-374A-874B-E582FCED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4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5863D-B461-A545-A1E1-9EB3A253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7944E-BEE6-0348-AE50-605676FF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F912-B505-5D4E-BF95-ABE38ABFB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A8EC-B194-D149-ACCA-223FE61E0AA5}" type="datetimeFigureOut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84E8A-A0E1-0246-A96E-00129B17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4DE49-13A6-E64E-95DC-F9F07B940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EA34-9BDF-7F4C-9761-5D5F3DCFF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0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79BC-E91A-464A-AA8A-0F1C4B816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CA" altLang="zh-CN" sz="7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Prisoner’s Dilemma</a:t>
            </a:r>
            <a:endParaRPr kumimoji="1" lang="zh-CN" altLang="en-US" sz="7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CB293-0CE1-CD4E-9860-BC9332075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en-CA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Yu Shi Wang, Yu Qi Zhou, Zhao Ying Lei</a:t>
            </a:r>
            <a:endParaRPr kumimoji="1"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132" y="720575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CONTENT</a:t>
            </a:r>
            <a:endParaRPr lang="zh-CN" altLang="en-US" sz="6000" b="1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1605326" y="390536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2827796" y="382646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6611679" y="3878662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5290490" y="378692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7962521" y="382293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0629750" y="380998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cxnSp>
        <p:nvCxnSpPr>
          <p:cNvPr id="22" name="直接连接符 21"/>
          <p:cNvCxnSpPr>
            <a:cxnSpLocks/>
            <a:stCxn id="9" idx="3"/>
          </p:cNvCxnSpPr>
          <p:nvPr/>
        </p:nvCxnSpPr>
        <p:spPr>
          <a:xfrm flipV="1">
            <a:off x="539772" y="3675215"/>
            <a:ext cx="403118" cy="14190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endCxn id="8" idx="5"/>
          </p:cNvCxnSpPr>
          <p:nvPr/>
        </p:nvCxnSpPr>
        <p:spPr>
          <a:xfrm>
            <a:off x="933379" y="3675215"/>
            <a:ext cx="702022" cy="2478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1736113" y="4048507"/>
            <a:ext cx="833480" cy="62303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4010366"/>
            <a:ext cx="292077" cy="74319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cxnSp>
        <p:nvCxnSpPr>
          <p:cNvPr id="40" name="直接连接符 39"/>
          <p:cNvCxnSpPr>
            <a:cxnSpLocks/>
            <a:stCxn id="10" idx="3"/>
          </p:cNvCxnSpPr>
          <p:nvPr/>
        </p:nvCxnSpPr>
        <p:spPr>
          <a:xfrm flipV="1">
            <a:off x="3029076" y="3458938"/>
            <a:ext cx="1586467" cy="40981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04796" y="3475015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cxnSpLocks/>
          </p:cNvCxnSpPr>
          <p:nvPr/>
        </p:nvCxnSpPr>
        <p:spPr>
          <a:xfrm flipH="1">
            <a:off x="5642270" y="4062172"/>
            <a:ext cx="1022141" cy="3319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  <p:cxnSp>
        <p:nvCxnSpPr>
          <p:cNvPr id="56" name="直接连接符 55"/>
          <p:cNvCxnSpPr>
            <a:cxnSpLocks/>
            <a:endCxn id="11" idx="3"/>
          </p:cNvCxnSpPr>
          <p:nvPr/>
        </p:nvCxnSpPr>
        <p:spPr>
          <a:xfrm flipH="1">
            <a:off x="6754826" y="3338513"/>
            <a:ext cx="2246302" cy="57022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146422" y="4024213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stCxn id="15" idx="7"/>
          </p:cNvCxnSpPr>
          <p:nvPr/>
        </p:nvCxnSpPr>
        <p:spPr>
          <a:xfrm flipH="1">
            <a:off x="9423969" y="3993882"/>
            <a:ext cx="1230689" cy="59749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4924" y="3010391"/>
            <a:ext cx="1761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NO.</a:t>
            </a:r>
            <a:r>
              <a:rPr lang="en-US" altLang="zh-CN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20220" y="4209936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NO.2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72546" y="31008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NO.3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78317" y="4207719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NO.4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4112" y="2558764"/>
            <a:ext cx="1752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Introduction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40889" y="4780971"/>
            <a:ext cx="400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Objectives 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81971" y="2569757"/>
            <a:ext cx="2359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Code Explanation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878317" y="4791313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Result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9810ADBA-0D1E-FB4E-8011-C7CA573EE010}"/>
              </a:ext>
            </a:extLst>
          </p:cNvPr>
          <p:cNvSpPr txBox="1"/>
          <p:nvPr/>
        </p:nvSpPr>
        <p:spPr>
          <a:xfrm>
            <a:off x="9731713" y="3057187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NO.5</a:t>
            </a:r>
            <a:endParaRPr lang="zh-CN" alt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B16DE-8E41-D649-A065-DFCDF9BD5853}"/>
              </a:ext>
            </a:extLst>
          </p:cNvPr>
          <p:cNvSpPr txBox="1"/>
          <p:nvPr/>
        </p:nvSpPr>
        <p:spPr>
          <a:xfrm>
            <a:off x="9731713" y="2562360"/>
            <a:ext cx="227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Reference</a:t>
            </a:r>
            <a:endParaRPr lang="en-US" sz="3600" dirty="0">
              <a:solidFill>
                <a:srgbClr val="F7F7F7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BD4C7242-6264-B441-BACD-9CF98F24C1FD}"/>
              </a:ext>
            </a:extLst>
          </p:cNvPr>
          <p:cNvSpPr/>
          <p:nvPr/>
        </p:nvSpPr>
        <p:spPr>
          <a:xfrm rot="11174285">
            <a:off x="8952953" y="326264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29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465E7-5C32-FD47-84EC-51C58491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Prisoner’s Dilemma</a:t>
            </a:r>
          </a:p>
          <a:p>
            <a:pPr lvl="1">
              <a:lnSpc>
                <a:spcPct val="150000"/>
              </a:lnSpc>
            </a:pPr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prisoners: A and B</a:t>
            </a:r>
          </a:p>
          <a:p>
            <a:pPr lvl="1">
              <a:lnSpc>
                <a:spcPct val="150000"/>
              </a:lnSpc>
            </a:pPr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options: Cooperate (C) or Defection (D)</a:t>
            </a:r>
          </a:p>
          <a:p>
            <a:pPr lvl="1">
              <a:lnSpc>
                <a:spcPct val="150000"/>
              </a:lnSpc>
            </a:pPr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Possibilities: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343828-DE48-9E41-96F8-C77277EC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430031-D2CD-6844-8A29-AC8AA181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9162"/>
              </p:ext>
            </p:extLst>
          </p:nvPr>
        </p:nvGraphicFramePr>
        <p:xfrm>
          <a:off x="1575591" y="4049712"/>
          <a:ext cx="9425785" cy="261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57">
                  <a:extLst>
                    <a:ext uri="{9D8B030D-6E8A-4147-A177-3AD203B41FA5}">
                      <a16:colId xmlns:a16="http://schemas.microsoft.com/office/drawing/2014/main" val="3496580048"/>
                    </a:ext>
                  </a:extLst>
                </a:gridCol>
                <a:gridCol w="1885157">
                  <a:extLst>
                    <a:ext uri="{9D8B030D-6E8A-4147-A177-3AD203B41FA5}">
                      <a16:colId xmlns:a16="http://schemas.microsoft.com/office/drawing/2014/main" val="263977923"/>
                    </a:ext>
                  </a:extLst>
                </a:gridCol>
                <a:gridCol w="1885157">
                  <a:extLst>
                    <a:ext uri="{9D8B030D-6E8A-4147-A177-3AD203B41FA5}">
                      <a16:colId xmlns:a16="http://schemas.microsoft.com/office/drawing/2014/main" val="4050182292"/>
                    </a:ext>
                  </a:extLst>
                </a:gridCol>
                <a:gridCol w="1885157">
                  <a:extLst>
                    <a:ext uri="{9D8B030D-6E8A-4147-A177-3AD203B41FA5}">
                      <a16:colId xmlns:a16="http://schemas.microsoft.com/office/drawing/2014/main" val="3104207450"/>
                    </a:ext>
                  </a:extLst>
                </a:gridCol>
                <a:gridCol w="1885157">
                  <a:extLst>
                    <a:ext uri="{9D8B030D-6E8A-4147-A177-3AD203B41FA5}">
                      <a16:colId xmlns:a16="http://schemas.microsoft.com/office/drawing/2014/main" val="727896173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cooperates</a:t>
                      </a:r>
                    </a:p>
                    <a:p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cooperates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 cooperates</a:t>
                      </a:r>
                    </a:p>
                    <a:p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defects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defects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cooperates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defects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defects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1146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algn="ctr"/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A</a:t>
                      </a:r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’s points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542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endParaRPr lang="en-CA" altLang="zh-CN" dirty="0"/>
                    </a:p>
                    <a:p>
                      <a:pPr algn="ctr"/>
                      <a:r>
                        <a:rPr lang="en-CA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B’s points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altLang="zh-CN" dirty="0"/>
                    </a:p>
                    <a:p>
                      <a:pPr algn="ctr"/>
                      <a:r>
                        <a:rPr lang="en-CA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0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6E8C-E46F-7E47-93AF-C0F45899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DC2F8-ACD2-5D4D-BCAF-BC83503A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 FOR TAT</a:t>
            </a:r>
          </a:p>
          <a:p>
            <a:pPr lvl="1">
              <a:lnSpc>
                <a:spcPct val="150000"/>
              </a:lnSpc>
            </a:pPr>
            <a:r>
              <a:rPr kumimoji="1" lang="en-CA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 mathematician Anatol Rapoport</a:t>
            </a:r>
          </a:p>
          <a:p>
            <a:pPr lvl="1">
              <a:lnSpc>
                <a:spcPct val="150000"/>
              </a:lnSpc>
            </a:pPr>
            <a:r>
              <a:rPr kumimoji="1" lang="en-CA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Cooperates on the first turn and then, on subsequent turns, does whatever the opponent did for its move on the previous turn</a:t>
            </a:r>
          </a:p>
          <a:p>
            <a:pPr lvl="1">
              <a:lnSpc>
                <a:spcPct val="150000"/>
              </a:lnSpc>
            </a:pPr>
            <a:r>
              <a:rPr kumimoji="1" lang="en-CA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resulting chromosome: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CA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CCDCDCDCDCDCDCDCDCDCDCDCDCDCDCDCDCDCDCDCDCDCDCDCDCDCDCDCDCDCDCDCDCDCDCDCDCDCDCDCDCDCDCDCDCDCDCDCDCDCDCDCDCDCDCDCDCDCDCDCDCDCDCDCDCDCDCD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CA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( 135 in total)</a:t>
            </a:r>
            <a:endParaRPr lang="zh-CN" altLang="zh-CN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19E2F-480B-524B-85C7-59EAE49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5ADA7-2C2B-1844-BEA6-377EB09B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objectives</a:t>
            </a:r>
          </a:p>
          <a:p>
            <a:pPr lvl="1">
              <a:lnSpc>
                <a:spcPct val="200000"/>
              </a:lnSpc>
              <a:buFont typeface="Hiragino Sans W3" panose="020B0300000000000000" pitchFamily="34" charset="-128"/>
              <a:buChar char="☞"/>
            </a:pPr>
            <a:r>
              <a:rPr kumimoji="1" lang="en-CA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 genetic algorithm to develop a strategy that allows us to  win the prisoner’s game</a:t>
            </a:r>
          </a:p>
          <a:p>
            <a:pPr lvl="1">
              <a:lnSpc>
                <a:spcPct val="200000"/>
              </a:lnSpc>
              <a:buFont typeface="Hiragino Sans W3" panose="020B0300000000000000" pitchFamily="34" charset="-128"/>
              <a:buChar char="☞"/>
            </a:pPr>
            <a:r>
              <a:rPr kumimoji="1" lang="en-CA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Verify that our strategy is similar to TIT FOR TAT</a:t>
            </a:r>
          </a:p>
          <a:p>
            <a:pPr marL="457200" lvl="1" indent="0">
              <a:buNone/>
            </a:pPr>
            <a:endParaRPr kumimoji="1"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1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D55D6-8906-DF48-B264-B1E3D68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Explanation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49412-A1B4-9C49-9022-2D15934A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74FA-0925-FC41-945A-400E01C0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24BE3-4407-C848-A2F1-533A1541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5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BEC58-A430-9B43-B7FA-2C8CFD6F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EA0A3-706F-5A47-8037-D4F943C7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CA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Golbeck</a:t>
            </a:r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Jennifer. “Evolving Strategies for the Prisoner’s Dilemma”, </a:t>
            </a:r>
            <a:r>
              <a:rPr lang="en" altLang="zh-C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Advances in Intelligent Systems, Fuzzy Systems, and Evolutionary Computation</a:t>
            </a:r>
            <a:r>
              <a:rPr lang="en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pages 299–306. February 2002, Interlaken, Switzerland.</a:t>
            </a:r>
          </a:p>
          <a:p>
            <a:r>
              <a:rPr kumimoji="1" lang="en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Mitchell, </a:t>
            </a:r>
            <a:r>
              <a:rPr kumimoji="1" lang="en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Melaine</a:t>
            </a:r>
            <a:r>
              <a:rPr kumimoji="1" lang="en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“Chapter 14: Prospects of Computer Modeling.” </a:t>
            </a:r>
            <a:r>
              <a:rPr kumimoji="1" lang="en" altLang="zh-C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Complexity: A Guide Tour</a:t>
            </a:r>
            <a:r>
              <a:rPr kumimoji="1" lang="en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New York: Oxford University Press, 2009.209-222. Print. </a:t>
            </a:r>
          </a:p>
          <a:p>
            <a:r>
              <a:rPr kumimoji="1" lang="en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Errity</a:t>
            </a:r>
            <a:r>
              <a:rPr kumimoji="1" lang="en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Andrew. “</a:t>
            </a:r>
            <a:r>
              <a:rPr kumimoji="1" lang="en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Evolving Strategies for the Prisoner’s Dilemma”, </a:t>
            </a:r>
            <a:r>
              <a:rPr lang="fr-CA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www.academia.edu</a:t>
            </a:r>
            <a:r>
              <a:rPr lang="fr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/1878726/</a:t>
            </a:r>
            <a:r>
              <a:rPr lang="fr-CA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Evolving_Strategies_for_Prisoners_dilemma</a:t>
            </a:r>
            <a:r>
              <a:rPr lang="fr-CA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409</Words>
  <Application>Microsoft Macintosh PowerPoint</Application>
  <PresentationFormat>宽屏</PresentationFormat>
  <Paragraphs>77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Hiragino Sans W3</vt:lpstr>
      <vt:lpstr>Aldhabi</vt:lpstr>
      <vt:lpstr>Arial</vt:lpstr>
      <vt:lpstr>Calibri</vt:lpstr>
      <vt:lpstr>Office 主题​​</vt:lpstr>
      <vt:lpstr>Prisoner’s Dilemma</vt:lpstr>
      <vt:lpstr>PowerPoint 演示文稿</vt:lpstr>
      <vt:lpstr>INTRODUCTION</vt:lpstr>
      <vt:lpstr>INTRODUCTION</vt:lpstr>
      <vt:lpstr>Objectives</vt:lpstr>
      <vt:lpstr>Code Explanation</vt:lpstr>
      <vt:lpstr>Result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Prisoner’s Dilemma</dc:title>
  <dc:creator>Zhaoying Lei</dc:creator>
  <cp:lastModifiedBy>Zhaoying Lei</cp:lastModifiedBy>
  <cp:revision>14</cp:revision>
  <dcterms:created xsi:type="dcterms:W3CDTF">2019-05-14T00:56:38Z</dcterms:created>
  <dcterms:modified xsi:type="dcterms:W3CDTF">2019-05-14T04:15:35Z</dcterms:modified>
</cp:coreProperties>
</file>