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3" y="35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A3279F-9423-4CC9-BE14-4A1614E6DFA1}" type="datetimeFigureOut">
              <a:rPr altLang="en-US" lang="zh-CN" smtClean="0"/>
              <a:t>2024/3/4</a:t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3ABB4FB-DB55-40AB-B2EC-418CA41B1AD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2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A3279F-9423-4CC9-BE14-4A1614E6DFA1}" type="datetimeFigureOut">
              <a:rPr altLang="en-US" lang="zh-CN" smtClean="0"/>
              <a:t>2024/3/4</a:t>
            </a:fld>
            <a:endParaRPr altLang="en-US" lang="zh-CN"/>
          </a:p>
        </p:txBody>
      </p:sp>
      <p:sp>
        <p:nvSpPr>
          <p:cNvPr id="10486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3ABB4FB-DB55-40AB-B2EC-418CA41B1AD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1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A3279F-9423-4CC9-BE14-4A1614E6DFA1}" type="datetimeFigureOut">
              <a:rPr altLang="en-US" lang="zh-CN" smtClean="0"/>
              <a:t>2024/3/4</a:t>
            </a:fld>
            <a:endParaRPr altLang="en-US" lang="zh-CN"/>
          </a:p>
        </p:txBody>
      </p:sp>
      <p:sp>
        <p:nvSpPr>
          <p:cNvPr id="10486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3ABB4FB-DB55-40AB-B2EC-418CA41B1AD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8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5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A3279F-9423-4CC9-BE14-4A1614E6DFA1}" type="datetimeFigureOut">
              <a:rPr altLang="en-US" lang="zh-CN" smtClean="0"/>
              <a:t>2024/3/4</a:t>
            </a:fld>
            <a:endParaRPr altLang="en-US" lang="zh-CN"/>
          </a:p>
        </p:txBody>
      </p:sp>
      <p:sp>
        <p:nvSpPr>
          <p:cNvPr id="10485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3ABB4FB-DB55-40AB-B2EC-418CA41B1AD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0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0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A3279F-9423-4CC9-BE14-4A1614E6DFA1}" type="datetimeFigureOut">
              <a:rPr altLang="en-US" lang="zh-CN" smtClean="0"/>
              <a:t>2024/3/4</a:t>
            </a:fld>
            <a:endParaRPr altLang="en-US" lang="zh-CN"/>
          </a:p>
        </p:txBody>
      </p:sp>
      <p:sp>
        <p:nvSpPr>
          <p:cNvPr id="104860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3ABB4FB-DB55-40AB-B2EC-418CA41B1AD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31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32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3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A3279F-9423-4CC9-BE14-4A1614E6DFA1}" type="datetimeFigureOut">
              <a:rPr altLang="en-US" lang="zh-CN" smtClean="0"/>
              <a:t>2024/3/4</a:t>
            </a:fld>
            <a:endParaRPr altLang="en-US" lang="zh-CN"/>
          </a:p>
        </p:txBody>
      </p:sp>
      <p:sp>
        <p:nvSpPr>
          <p:cNvPr id="104863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3ABB4FB-DB55-40AB-B2EC-418CA41B1AD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37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38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3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40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4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A3279F-9423-4CC9-BE14-4A1614E6DFA1}" type="datetimeFigureOut">
              <a:rPr altLang="en-US" lang="zh-CN" smtClean="0"/>
              <a:t>2024/3/4</a:t>
            </a:fld>
            <a:endParaRPr altLang="en-US" lang="zh-CN"/>
          </a:p>
        </p:txBody>
      </p:sp>
      <p:sp>
        <p:nvSpPr>
          <p:cNvPr id="104864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3ABB4FB-DB55-40AB-B2EC-418CA41B1AD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A3279F-9423-4CC9-BE14-4A1614E6DFA1}" type="datetimeFigureOut">
              <a:rPr altLang="en-US" lang="zh-CN" smtClean="0"/>
              <a:t>2024/3/4</a:t>
            </a:fld>
            <a:endParaRPr altLang="en-US" lang="zh-CN"/>
          </a:p>
        </p:txBody>
      </p:sp>
      <p:sp>
        <p:nvSpPr>
          <p:cNvPr id="10486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3ABB4FB-DB55-40AB-B2EC-418CA41B1AD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A3279F-9423-4CC9-BE14-4A1614E6DFA1}" type="datetimeFigureOut">
              <a:rPr altLang="en-US" lang="zh-CN" smtClean="0"/>
              <a:t>2024/3/4</a:t>
            </a:fld>
            <a:endParaRPr altLang="en-US" lang="zh-CN"/>
          </a:p>
        </p:txBody>
      </p:sp>
      <p:sp>
        <p:nvSpPr>
          <p:cNvPr id="104864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3ABB4FB-DB55-40AB-B2EC-418CA41B1AD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48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649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5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A3279F-9423-4CC9-BE14-4A1614E6DFA1}" type="datetimeFigureOut">
              <a:rPr altLang="en-US" lang="zh-CN" smtClean="0"/>
              <a:t>2024/3/4</a:t>
            </a:fld>
            <a:endParaRPr altLang="en-US" lang="zh-CN"/>
          </a:p>
        </p:txBody>
      </p:sp>
      <p:sp>
        <p:nvSpPr>
          <p:cNvPr id="104865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3ABB4FB-DB55-40AB-B2EC-418CA41B1AD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20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21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62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9A3279F-9423-4CC9-BE14-4A1614E6DFA1}" type="datetimeFigureOut">
              <a:rPr altLang="en-US" lang="zh-CN" smtClean="0"/>
              <a:t>2024/3/4</a:t>
            </a:fld>
            <a:endParaRPr altLang="en-US" lang="zh-CN"/>
          </a:p>
        </p:txBody>
      </p:sp>
      <p:sp>
        <p:nvSpPr>
          <p:cNvPr id="104862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3ABB4FB-DB55-40AB-B2EC-418CA41B1AD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3279F-9423-4CC9-BE14-4A1614E6DFA1}" type="datetimeFigureOut">
              <a:rPr altLang="en-US" lang="zh-CN" smtClean="0"/>
              <a:t>2024/3/4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BB4FB-DB55-40AB-B2EC-418CA41B1AD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hyperlink" Target="mailto:&#35745;&#31639;&#26426;&#23398;&#38498;&#22242;&#22996;&#32452;&#32455;&#37096;&#37038;&#31665;csetwzzb@163.com" TargetMode="External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en-US" b="1" dirty="0" sz="9600" lang="zh-CN"/>
              <a:t>“推优”大会</a:t>
            </a:r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>
          <a:xfrm>
            <a:off x="4064000" y="3953730"/>
            <a:ext cx="9144000" cy="1655762"/>
          </a:xfrm>
        </p:spPr>
        <p:txBody>
          <a:bodyPr/>
          <a:p>
            <a:r>
              <a:rPr altLang="zh-CN" dirty="0" lang="zh-CN"/>
              <a:t>软工</a:t>
            </a:r>
            <a:r>
              <a:rPr altLang="zh-CN" dirty="0" lang="en-US"/>
              <a:t>2</a:t>
            </a:r>
            <a:r>
              <a:rPr altLang="zh-CN" dirty="0" lang="en-US"/>
              <a:t>3</a:t>
            </a:r>
            <a:r>
              <a:rPr altLang="zh-CN" dirty="0" lang="en-US"/>
              <a:t>0</a:t>
            </a:r>
            <a:r>
              <a:rPr altLang="zh-CN" dirty="0" lang="en-US"/>
              <a:t>6</a:t>
            </a:r>
            <a:r>
              <a:rPr altLang="zh-CN" dirty="0" lang="zh-CN"/>
              <a:t>团支部</a:t>
            </a:r>
            <a:endParaRPr altLang="zh-CN"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pic>
        <p:nvPicPr>
          <p:cNvPr id="2097152" name="内容占位符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92818" y="205938"/>
            <a:ext cx="7411736" cy="7145941"/>
          </a:xfrm>
        </p:spPr>
      </p:pic>
      <p:pic>
        <p:nvPicPr>
          <p:cNvPr id="2097153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08352" y="2079618"/>
            <a:ext cx="5469801" cy="4102352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推荐对象和推荐条件</a:t>
            </a:r>
            <a:endParaRPr altLang="en-US" dirty="0" lang="zh-CN"/>
          </a:p>
        </p:txBody>
      </p:sp>
      <p:sp>
        <p:nvSpPr>
          <p:cNvPr id="1048595" name="内容占位符 2"/>
          <p:cNvSpPr>
            <a:spLocks noGrp="1"/>
          </p:cNvSpPr>
          <p:nvPr>
            <p:ph idx="1"/>
          </p:nvPr>
        </p:nvSpPr>
        <p:spPr>
          <a:xfrm>
            <a:off x="838200" y="1508369"/>
            <a:ext cx="10515600" cy="5111262"/>
          </a:xfrm>
        </p:spPr>
        <p:txBody>
          <a:bodyPr>
            <a:normAutofit fontScale="96429" lnSpcReduction="10000"/>
          </a:bodyPr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推荐作为入党积极分子的团员应当递交入党申请书</a:t>
            </a:r>
            <a:r>
              <a:rPr altLang="en-US" dirty="0" lang="zh-CN">
                <a:solidFill>
                  <a:srgbClr val="FF0000"/>
                </a:solidFill>
              </a:rPr>
              <a:t>满半年</a:t>
            </a:r>
            <a:endParaRPr altLang="zh-CN" b="0" dirty="0" i="0" lang="en-US">
              <a:solidFill>
                <a:srgbClr val="FF0000"/>
              </a:solidFill>
              <a:effectLst/>
              <a:latin typeface="方正仿宋_gb18030"/>
            </a:endParaRPr>
          </a:p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推荐对象应有</a:t>
            </a:r>
            <a:r>
              <a:rPr altLang="zh-CN" b="0" dirty="0" i="0" lang="en-US">
                <a:solidFill>
                  <a:srgbClr val="333333"/>
                </a:solidFill>
                <a:effectLst/>
                <a:latin typeface="Microsoft YaHei" panose="020B0503020204020204" pitchFamily="34" charset="-122"/>
              </a:rPr>
              <a:t>1</a:t>
            </a:r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年以上的团龄</a:t>
            </a:r>
            <a:endParaRPr altLang="zh-CN" dirty="0" lang="en-US">
              <a:solidFill>
                <a:srgbClr val="333333"/>
              </a:solidFill>
              <a:latin typeface="方正仿宋_gb18030"/>
            </a:endParaRPr>
          </a:p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政治思想上先进，道德品行上先进，发挥作用上先进，执行纪律上先进。</a:t>
            </a:r>
            <a:endParaRPr altLang="zh-CN" b="0" dirty="0" i="0" lang="en-US">
              <a:solidFill>
                <a:srgbClr val="333333"/>
              </a:solidFill>
              <a:effectLst/>
              <a:latin typeface="方正仿宋_gb18030"/>
            </a:endParaRPr>
          </a:p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当满足</a:t>
            </a:r>
            <a:r>
              <a:rPr altLang="en-US" b="0" dirty="0" i="0" lang="zh-CN">
                <a:solidFill>
                  <a:srgbClr val="FF0000"/>
                </a:solidFill>
                <a:effectLst/>
                <a:latin typeface="方正仿宋_gb18030"/>
              </a:rPr>
              <a:t>入学</a:t>
            </a:r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以来志愿时长达</a:t>
            </a:r>
            <a:r>
              <a:rPr altLang="en-US" b="0" dirty="0" i="0" lang="zh-CN">
                <a:solidFill>
                  <a:srgbClr val="FF0000"/>
                </a:solidFill>
                <a:effectLst/>
                <a:latin typeface="方正仿宋_gb18030"/>
              </a:rPr>
              <a:t>五小时</a:t>
            </a:r>
            <a:r>
              <a:rPr altLang="en-US" dirty="0" lang="zh-CN">
                <a:solidFill>
                  <a:srgbClr val="333333"/>
                </a:solidFill>
                <a:latin typeface="方正仿宋_gb18030"/>
              </a:rPr>
              <a:t>（在校内组织参加的可在中南大学办事大厅查到，校外的需有证明）</a:t>
            </a:r>
            <a:endParaRPr altLang="zh-CN" dirty="0" lang="en-US">
              <a:solidFill>
                <a:srgbClr val="333333"/>
              </a:solidFill>
              <a:latin typeface="方正仿宋_gb18030"/>
            </a:endParaRPr>
          </a:p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推优”对象应当按期缴纳团费，</a:t>
            </a:r>
            <a:r>
              <a:rPr altLang="en-US" b="0" dirty="0" i="0" lang="zh-CN">
                <a:solidFill>
                  <a:srgbClr val="FF0000"/>
                </a:solidFill>
                <a:effectLst/>
                <a:latin typeface="方正仿宋_gb18030"/>
              </a:rPr>
              <a:t>坚持参加团组织生活</a:t>
            </a:r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。</a:t>
            </a:r>
            <a:endParaRPr altLang="zh-CN" b="0" dirty="0" i="0" lang="en-US">
              <a:solidFill>
                <a:srgbClr val="333333"/>
              </a:solidFill>
              <a:effectLst/>
              <a:latin typeface="方正仿宋_gb18030"/>
            </a:endParaRPr>
          </a:p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“推优”对象应当符合入党政审的要求，家庭社会关系清晰，无任何政治历史问题。</a:t>
            </a:r>
            <a:endParaRPr altLang="zh-CN" dirty="0" lang="en-US">
              <a:solidFill>
                <a:srgbClr val="333333"/>
              </a:solidFill>
              <a:latin typeface="方正仿宋_gb18030"/>
            </a:endParaRPr>
          </a:p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推优”对象应当拥有较好的群众基础，受到老师和同学的认可，平时乐于助人，积极向上。</a:t>
            </a:r>
            <a:endParaRPr altLang="en-US" dirty="0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优先推荐条件</a:t>
            </a:r>
          </a:p>
        </p:txBody>
      </p:sp>
      <p:sp>
        <p:nvSpPr>
          <p:cNvPr id="104859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0508" cy="4942498"/>
          </a:xfrm>
        </p:spPr>
        <p:txBody>
          <a:bodyPr>
            <a:normAutofit/>
          </a:bodyPr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“推优”对象自入学以来积极参与</a:t>
            </a:r>
            <a:r>
              <a:rPr altLang="en-US" b="0" dirty="0" i="0" lang="zh-CN">
                <a:solidFill>
                  <a:srgbClr val="FF0000"/>
                </a:solidFill>
                <a:effectLst/>
                <a:latin typeface="方正仿宋_gb18030"/>
              </a:rPr>
              <a:t>志愿</a:t>
            </a:r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服务活动，表现突出，获得</a:t>
            </a:r>
            <a:r>
              <a:rPr altLang="en-US" b="0" dirty="0" i="0" lang="zh-CN">
                <a:solidFill>
                  <a:srgbClr val="FF0000"/>
                </a:solidFill>
                <a:effectLst/>
                <a:latin typeface="方正仿宋_gb18030"/>
              </a:rPr>
              <a:t>院级</a:t>
            </a:r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以上表彰的。</a:t>
            </a:r>
            <a:endParaRPr altLang="zh-CN" b="0" dirty="0" i="0" lang="en-US">
              <a:solidFill>
                <a:srgbClr val="333333"/>
              </a:solidFill>
              <a:effectLst/>
              <a:latin typeface="方正仿宋_gb18030"/>
            </a:endParaRPr>
          </a:p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推优”对象积极参与“青马工程”并</a:t>
            </a:r>
            <a:r>
              <a:rPr altLang="en-US" b="0" dirty="0" i="0" lang="zh-CN">
                <a:solidFill>
                  <a:srgbClr val="FF0000"/>
                </a:solidFill>
                <a:effectLst/>
                <a:latin typeface="方正仿宋_gb18030"/>
              </a:rPr>
              <a:t>顺利结业</a:t>
            </a:r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的。</a:t>
            </a:r>
            <a:endParaRPr altLang="zh-CN" dirty="0" lang="en-US">
              <a:solidFill>
                <a:srgbClr val="333333"/>
              </a:solidFill>
              <a:latin typeface="方正仿宋_gb18030"/>
            </a:endParaRPr>
          </a:p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 </a:t>
            </a:r>
            <a:r>
              <a:rPr altLang="en-US" b="0" dirty="0" i="0" lang="zh-CN">
                <a:solidFill>
                  <a:srgbClr val="FF0000"/>
                </a:solidFill>
                <a:effectLst/>
                <a:latin typeface="方正仿宋_gb18030"/>
              </a:rPr>
              <a:t>团员干部</a:t>
            </a:r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作为“推优”对象的，在工作期间积极完成学院团委分配的各项任务，在岗位上热心为团员青年服务，在团员青年中能起到表率作用的。</a:t>
            </a:r>
            <a:endParaRPr altLang="zh-CN" b="0" dirty="0" i="0" lang="en-US">
              <a:solidFill>
                <a:srgbClr val="333333"/>
              </a:solidFill>
              <a:effectLst/>
              <a:latin typeface="方正仿宋_gb18030"/>
            </a:endParaRPr>
          </a:p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“推优”对象政治思想坚定、道德品行高尚，学习刻苦认真且成绩优良，积极参加社会实践和科技创新活动，成绩突出的。</a:t>
            </a:r>
            <a:endParaRPr altLang="zh-CN" dirty="0" lang="en-US">
              <a:solidFill>
                <a:srgbClr val="333333"/>
              </a:solidFill>
              <a:latin typeface="方正仿宋_gb18030"/>
            </a:endParaRPr>
          </a:p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“推优”对象积极参与学校、学院举办的</a:t>
            </a:r>
            <a:r>
              <a:rPr altLang="en-US" b="0" dirty="0" i="0" lang="zh-CN">
                <a:solidFill>
                  <a:srgbClr val="FF0000"/>
                </a:solidFill>
                <a:effectLst/>
                <a:latin typeface="方正仿宋_gb18030"/>
              </a:rPr>
              <a:t>党团活动</a:t>
            </a:r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并获得相关荣誉的。</a:t>
            </a:r>
            <a:endParaRPr altLang="en-US" dirty="0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不得列为“推优”对象</a:t>
            </a:r>
          </a:p>
        </p:txBody>
      </p:sp>
      <p:sp>
        <p:nvSpPr>
          <p:cNvPr id="104859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452"/>
          </a:xfrm>
        </p:spPr>
        <p:txBody>
          <a:bodyPr>
            <a:normAutofit fontScale="96429" lnSpcReduction="10000"/>
          </a:bodyPr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对马克思主义缺乏信仰、不具有共产主义觉悟的；在重大政治斗争中立场不坚定、态度不坚决的；传播反党反社会主义言论的；不能严格遵守国家法律规定、存在违法违纪行为的。</a:t>
            </a:r>
            <a:endParaRPr altLang="zh-CN" b="0" dirty="0" i="0" lang="en-US">
              <a:solidFill>
                <a:srgbClr val="333333"/>
              </a:solidFill>
              <a:effectLst/>
              <a:latin typeface="方正仿宋_gb18030"/>
            </a:endParaRPr>
          </a:p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团员参与“青马工程”的过程中，未按时完成学习任务，未按时结业的。</a:t>
            </a:r>
            <a:endParaRPr altLang="zh-CN" dirty="0" lang="en-US">
              <a:solidFill>
                <a:srgbClr val="333333"/>
              </a:solidFill>
              <a:latin typeface="方正仿宋_gb18030"/>
            </a:endParaRPr>
          </a:p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团员参与“青马工程”的过程中，存在刷课、代做、伪造、抄袭等行为的。</a:t>
            </a:r>
            <a:endParaRPr altLang="zh-CN" b="0" dirty="0" i="0" lang="en-US">
              <a:solidFill>
                <a:srgbClr val="333333"/>
              </a:solidFill>
              <a:effectLst/>
              <a:latin typeface="方正仿宋_gb18030"/>
            </a:endParaRPr>
          </a:p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团员干部存在消极工作、态度恶劣等行为的。</a:t>
            </a:r>
            <a:endParaRPr altLang="zh-CN" dirty="0" lang="en-US">
              <a:solidFill>
                <a:srgbClr val="333333"/>
              </a:solidFill>
              <a:latin typeface="方正仿宋_gb18030"/>
            </a:endParaRPr>
          </a:p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团员本学期及上学期“</a:t>
            </a:r>
            <a:r>
              <a:rPr altLang="en-US" b="0" dirty="0" i="0" lang="zh-CN">
                <a:solidFill>
                  <a:srgbClr val="FF0000"/>
                </a:solidFill>
                <a:effectLst/>
                <a:latin typeface="方正仿宋_gb18030"/>
              </a:rPr>
              <a:t>青年大学习</a:t>
            </a:r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”网上主题团课未按时完成次数总和</a:t>
            </a:r>
            <a:r>
              <a:rPr altLang="en-US" b="0" dirty="0" i="0" lang="zh-CN">
                <a:solidFill>
                  <a:srgbClr val="FF0000"/>
                </a:solidFill>
                <a:effectLst/>
                <a:latin typeface="方正仿宋_gb18030"/>
              </a:rPr>
              <a:t>超过两次</a:t>
            </a:r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的。</a:t>
            </a:r>
            <a:endParaRPr altLang="zh-CN" b="0" dirty="0" i="0" lang="en-US">
              <a:solidFill>
                <a:srgbClr val="333333"/>
              </a:solidFill>
              <a:effectLst/>
              <a:latin typeface="方正仿宋_gb18030"/>
            </a:endParaRPr>
          </a:p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团员存在不当行为，对所在团支部及上级团组织造成不良影响的。</a:t>
            </a:r>
            <a:endParaRPr altLang="en-US" dirty="0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自我评述</a:t>
            </a:r>
          </a:p>
        </p:txBody>
      </p:sp>
      <p:sp>
        <p:nvSpPr>
          <p:cNvPr id="1048601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1186" cy="3762376"/>
          </a:xfrm>
        </p:spPr>
        <p:txBody>
          <a:bodyPr/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选从</a:t>
            </a:r>
            <a:r>
              <a:rPr altLang="en-US" b="0" dirty="0" i="0" lang="zh-CN">
                <a:solidFill>
                  <a:srgbClr val="FF0000"/>
                </a:solidFill>
                <a:effectLst/>
                <a:latin typeface="方正仿宋_gb18030"/>
              </a:rPr>
              <a:t>思想政治、道德品行、作用发挥执行纪律</a:t>
            </a:r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等方面进行自我评述</a:t>
            </a:r>
            <a:endParaRPr altLang="zh-CN" b="0" dirty="0" i="0" lang="en-US">
              <a:solidFill>
                <a:srgbClr val="333333"/>
              </a:solidFill>
              <a:effectLst/>
              <a:latin typeface="方正仿宋_gb18030"/>
            </a:endParaRPr>
          </a:p>
          <a:p>
            <a:pPr indent="0" marL="0">
              <a:buNone/>
            </a:pPr>
            <a:endParaRPr altLang="zh-CN" b="0" dirty="0" i="0" lang="en-US">
              <a:solidFill>
                <a:srgbClr val="333333"/>
              </a:solidFill>
              <a:effectLst/>
              <a:latin typeface="方正仿宋_gb18030"/>
            </a:endParaRPr>
          </a:p>
          <a:p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重点介绍</a:t>
            </a:r>
            <a:r>
              <a:rPr altLang="en-US" b="0" dirty="0" i="0" lang="zh-CN">
                <a:solidFill>
                  <a:srgbClr val="FF0000"/>
                </a:solidFill>
                <a:effectLst/>
                <a:latin typeface="方正仿宋_gb18030"/>
              </a:rPr>
              <a:t>入党动机</a:t>
            </a:r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和</a:t>
            </a:r>
            <a:r>
              <a:rPr altLang="en-US" b="0" dirty="0" i="0" lang="zh-CN">
                <a:solidFill>
                  <a:srgbClr val="FF0000"/>
                </a:solidFill>
                <a:effectLst/>
                <a:latin typeface="方正仿宋_gb18030"/>
              </a:rPr>
              <a:t>接受培养教育</a:t>
            </a:r>
            <a:r>
              <a:rPr altLang="en-US" b="0" dirty="0" i="0" lang="zh-CN">
                <a:solidFill>
                  <a:srgbClr val="333333"/>
                </a:solidFill>
                <a:effectLst/>
                <a:latin typeface="方正仿宋_gb18030"/>
              </a:rPr>
              <a:t>的体会认识</a:t>
            </a:r>
            <a:endParaRPr altLang="en-US" dirty="0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1"/>
          <p:cNvSpPr>
            <a:spLocks noGrp="1"/>
          </p:cNvSpPr>
          <p:nvPr>
            <p:ph type="title"/>
          </p:nvPr>
        </p:nvSpPr>
        <p:spPr>
          <a:xfrm>
            <a:off x="589573" y="-799001"/>
            <a:ext cx="10515600" cy="2471493"/>
          </a:xfrm>
        </p:spPr>
        <p:txBody>
          <a:bodyPr/>
          <a:p>
            <a:r>
              <a:rPr altLang="en-US" dirty="0" lang="zh-CN"/>
              <a:t>             </a:t>
            </a:r>
            <a:r>
              <a:rPr altLang="en-US" dirty="0" sz="7200" lang="zh-CN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无记名投票</a:t>
            </a:r>
          </a:p>
        </p:txBody>
      </p:sp>
      <p:sp>
        <p:nvSpPr>
          <p:cNvPr id="1048608" name="文本占位符 2"/>
          <p:cNvSpPr>
            <a:spLocks noGrp="1"/>
          </p:cNvSpPr>
          <p:nvPr>
            <p:ph type="body" idx="1"/>
          </p:nvPr>
        </p:nvSpPr>
        <p:spPr>
          <a:xfrm>
            <a:off x="644281" y="2369894"/>
            <a:ext cx="10515600" cy="1500187"/>
          </a:xfrm>
        </p:spPr>
        <p:txBody>
          <a:bodyPr/>
          <a:p>
            <a:r>
              <a:rPr altLang="en-US" dirty="0" lang="zh-CN">
                <a:solidFill>
                  <a:schemeClr val="tx1"/>
                </a:solidFill>
              </a:rPr>
              <a:t>请大家根据</a:t>
            </a:r>
            <a:r>
              <a:rPr altLang="en-US" dirty="0" lang="zh-CN">
                <a:solidFill>
                  <a:srgbClr val="FF0000"/>
                </a:solidFill>
              </a:rPr>
              <a:t>自我评述内容</a:t>
            </a:r>
            <a:r>
              <a:rPr altLang="en-US" dirty="0" lang="zh-CN">
                <a:solidFill>
                  <a:schemeClr val="tx1"/>
                </a:solidFill>
              </a:rPr>
              <a:t>和结合</a:t>
            </a:r>
            <a:r>
              <a:rPr altLang="en-US" dirty="0" lang="zh-CN">
                <a:solidFill>
                  <a:srgbClr val="FF0000"/>
                </a:solidFill>
              </a:rPr>
              <a:t>优先推荐条件</a:t>
            </a:r>
            <a:r>
              <a:rPr altLang="en-US" dirty="0" lang="zh-CN">
                <a:solidFill>
                  <a:schemeClr val="tx1"/>
                </a:solidFill>
              </a:rPr>
              <a:t>来进行公正的投票</a:t>
            </a:r>
          </a:p>
        </p:txBody>
      </p:sp>
      <p:pic>
        <p:nvPicPr>
          <p:cNvPr id="2097154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8647" y="3119987"/>
            <a:ext cx="4648704" cy="3219762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占位符 2"/>
          <p:cNvSpPr>
            <a:spLocks noGrp="1"/>
          </p:cNvSpPr>
          <p:nvPr>
            <p:ph type="body" idx="1"/>
          </p:nvPr>
        </p:nvSpPr>
        <p:spPr>
          <a:xfrm>
            <a:off x="831850" y="758093"/>
            <a:ext cx="10515600" cy="5331558"/>
          </a:xfrm>
        </p:spPr>
        <p:txBody>
          <a:bodyPr/>
          <a:p>
            <a:r>
              <a:rPr altLang="en-US" dirty="0" lang="zh-CN"/>
              <a:t>    </a:t>
            </a:r>
            <a:r>
              <a:rPr altLang="en-US" dirty="0" sz="3200" lang="zh-CN">
                <a:solidFill>
                  <a:schemeClr val="tx1"/>
                </a:solidFill>
              </a:rPr>
              <a:t>在评选入党积极分子期间，各团支部团员如对评选过程有异议可通过邮箱进行反馈。</a:t>
            </a:r>
            <a:r>
              <a:rPr altLang="en-US" dirty="0" sz="3200" lang="zh-CN">
                <a:solidFill>
                  <a:schemeClr val="tx1"/>
                </a:solidFill>
                <a:hlinkClick r:id="rId1"/>
              </a:rPr>
              <a:t>计算机学院团委组织部邮箱</a:t>
            </a:r>
            <a:r>
              <a:rPr altLang="zh-CN" dirty="0" sz="3200" lang="en-US">
                <a:solidFill>
                  <a:srgbClr val="FF0000"/>
                </a:solidFill>
                <a:hlinkClick r:id="rId1"/>
              </a:rPr>
              <a:t>csetwzzb@163.com</a:t>
            </a:r>
            <a:endParaRPr altLang="zh-CN" dirty="0" sz="3200" lang="en-US">
              <a:solidFill>
                <a:srgbClr val="FF0000"/>
              </a:solidFill>
            </a:endParaRPr>
          </a:p>
          <a:p>
            <a:endParaRPr altLang="zh-CN" dirty="0" sz="3200" lang="en-US">
              <a:solidFill>
                <a:srgbClr val="FF0000"/>
              </a:solidFill>
            </a:endParaRPr>
          </a:p>
          <a:p>
            <a:r>
              <a:rPr altLang="en-US" dirty="0" sz="3200" lang="zh-CN">
                <a:solidFill>
                  <a:schemeClr val="tx1"/>
                </a:solidFill>
              </a:rPr>
              <a:t>推优”情况在一定范围内进行公示，公示期一般不少于</a:t>
            </a:r>
            <a:r>
              <a:rPr altLang="zh-CN" dirty="0" sz="3200" lang="en-US">
                <a:solidFill>
                  <a:schemeClr val="tx1"/>
                </a:solidFill>
              </a:rPr>
              <a:t>5</a:t>
            </a:r>
            <a:r>
              <a:rPr altLang="en-US" dirty="0" sz="3200" lang="zh-CN">
                <a:solidFill>
                  <a:schemeClr val="tx1"/>
                </a:solidFill>
              </a:rPr>
              <a:t>个工作日，公示期内如有异议可向学院团委反映</a:t>
            </a:r>
            <a:endParaRPr altLang="zh-CN" dirty="0" sz="3200" lang="en-US">
              <a:solidFill>
                <a:schemeClr val="tx1"/>
              </a:solidFill>
            </a:endParaRPr>
          </a:p>
          <a:p>
            <a:endParaRPr altLang="zh-CN" dirty="0" sz="3200" lang="en-US">
              <a:solidFill>
                <a:schemeClr val="tx1"/>
              </a:solidFill>
            </a:endParaRPr>
          </a:p>
          <a:p>
            <a:endParaRPr altLang="en-US" dirty="0" sz="3200" 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“推优”大会</dc:title>
  <dc:creator>言夕 王</dc:creator>
  <cp:lastModifiedBy>言夕 王</cp:lastModifiedBy>
  <dcterms:created xsi:type="dcterms:W3CDTF">2024-03-03T13:20:19Z</dcterms:created>
  <dcterms:modified xsi:type="dcterms:W3CDTF">2024-03-07T01:07:50Z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5afbc9e4a30040f7bb9c4961ea82213b_22</vt:lpwstr>
  </property>
</Properties>
</file>