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949" r:id="rId2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79" autoAdjust="0"/>
  </p:normalViewPr>
  <p:slideViewPr>
    <p:cSldViewPr snapToGrid="0">
      <p:cViewPr varScale="1">
        <p:scale>
          <a:sx n="50" d="100"/>
          <a:sy n="50" d="100"/>
        </p:scale>
        <p:origin x="1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0387-8947-434B-9F12-7C54917E0A7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67A5-2D02-408C-A342-0ECB0F36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4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 this presentation, we delve into two key inquiries:</a:t>
            </a: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Key Takeaways: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Comprehensive understanding of the current gaming landscape.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Insights into the historical and regional preferences in game genres.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Predictive model to guide future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Statistical significance of game ratings on player engagement.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rgbClr val="374151"/>
              </a:solidFill>
              <a:effectLst/>
              <a:latin typeface="Söhne"/>
              <a:ea typeface="+mn-ea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rgbClr val="374151"/>
              </a:solidFill>
              <a:effectLst/>
              <a:latin typeface="Söhne"/>
              <a:ea typeface="+mn-ea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Null hypothesis (H0): There is no significant correlation between the number of times a game </a:t>
            </a:r>
            <a:r>
              <a:rPr lang="en-US" altLang="zh-CN" b="0" i="0" dirty="0">
                <a:effectLst/>
                <a:latin typeface="Inter"/>
              </a:rPr>
              <a:t> has been mentioned in a game list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 the game entering the user's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wishlist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Alternative Hypothesis (H1): There is a significant correlation between the number of times a game </a:t>
            </a:r>
            <a:r>
              <a:rPr lang="en-US" altLang="zh-CN" b="0" i="0" dirty="0">
                <a:effectLst/>
                <a:latin typeface="Inter"/>
              </a:rPr>
              <a:t> has been mentioned in a game list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 the game's entry into the user's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wishlist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F67A5-2D02-408C-A342-0ECB0F366D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0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SALE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Popular game: descriptive: area chart</a:t>
            </a:r>
          </a:p>
          <a:p>
            <a:pPr marL="228600" indent="-228600">
              <a:buAutoNum type="arabicPeriod"/>
            </a:pPr>
            <a:r>
              <a:rPr lang="en-US" altLang="zh-CN" dirty="0"/>
              <a:t>On hot platform/genre---correlation(heatmap)----regression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F67A5-2D02-408C-A342-0ECB0F366D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6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7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7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0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8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45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2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79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5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99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5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16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31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8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906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01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16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16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84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9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2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1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49FF-8B8E-4CDB-B5E2-B8EA87EE00C0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DA03-3C3A-485B-9329-1DA46395A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50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98D230-FFCC-C7FB-0EA0-1E94116F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716" y="1634550"/>
            <a:ext cx="8791575" cy="180994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Stencil" panose="040409050D0802020404" pitchFamily="82" charset="0"/>
              </a:rPr>
              <a:t>Video Game</a:t>
            </a:r>
            <a:br>
              <a:rPr lang="en-US" altLang="zh-CN" dirty="0">
                <a:latin typeface="Stencil" panose="040409050D0802020404" pitchFamily="82" charset="0"/>
              </a:rPr>
            </a:br>
            <a:r>
              <a:rPr lang="en-US" altLang="zh-CN" dirty="0">
                <a:latin typeface="+mn-lt"/>
              </a:rPr>
              <a:t>From 1980-2022</a:t>
            </a:r>
            <a:endParaRPr lang="zh-CN" altLang="en-US" dirty="0">
              <a:latin typeface="+mn-lt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4FB368E-4DB7-B910-7BAD-6B089CCB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819854"/>
            <a:ext cx="8791575" cy="1655762"/>
          </a:xfrm>
        </p:spPr>
        <p:txBody>
          <a:bodyPr/>
          <a:lstStyle/>
          <a:p>
            <a:pPr algn="ctr"/>
            <a:r>
              <a:rPr lang="en-US" altLang="zh-CN" dirty="0" err="1"/>
              <a:t>Yushu</a:t>
            </a:r>
            <a:r>
              <a:rPr lang="en-US" altLang="zh-CN" dirty="0"/>
              <a:t> Gong</a:t>
            </a:r>
          </a:p>
          <a:p>
            <a:pPr algn="ctr"/>
            <a:r>
              <a:rPr lang="en-US" altLang="zh-CN" dirty="0" err="1"/>
              <a:t>Ziqiao</a:t>
            </a:r>
            <a:r>
              <a:rPr lang="en-US" altLang="zh-CN" dirty="0"/>
              <a:t> </a:t>
            </a:r>
            <a:r>
              <a:rPr lang="en-US" altLang="zh-CN" dirty="0" err="1"/>
              <a:t>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9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0E044-2DDD-354E-AC3C-02568C8C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05" y="619126"/>
            <a:ext cx="9906000" cy="1477961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the research questions, motivation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00850-085E-3D00-C5B2-13F671C3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541784"/>
            <a:ext cx="4649783" cy="823912"/>
          </a:xfrm>
        </p:spPr>
        <p:txBody>
          <a:bodyPr/>
          <a:lstStyle/>
          <a:p>
            <a:r>
              <a:rPr lang="en-US" altLang="zh-CN" b="1" i="0" dirty="0">
                <a:effectLst/>
                <a:latin typeface="Söhne"/>
              </a:rPr>
              <a:t>Descriptive Analysis: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E42C8F-DAFE-8199-AD32-FF520346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604" y="2365696"/>
            <a:ext cx="4878391" cy="387317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1" i="0" dirty="0">
                <a:effectLst/>
                <a:latin typeface="Söhne"/>
              </a:rPr>
              <a:t>Main Data Set:</a:t>
            </a:r>
            <a:endParaRPr lang="en-US" altLang="zh-CN" sz="18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Söhne"/>
              </a:rPr>
              <a:t>Identify the popular genres, platforms, and developers in the gaming industry.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Söhne"/>
              </a:rPr>
              <a:t>Examine the gaming trends spanning the past </a:t>
            </a:r>
            <a:r>
              <a:rPr lang="en-US" altLang="zh-CN" sz="1800" dirty="0">
                <a:latin typeface="Söhne"/>
              </a:rPr>
              <a:t>40</a:t>
            </a:r>
            <a:r>
              <a:rPr lang="en-US" altLang="zh-CN" sz="1800" b="0" i="0" dirty="0">
                <a:effectLst/>
                <a:latin typeface="Söhne"/>
              </a:rPr>
              <a:t> years (1980-2022), focusing on genres and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1" i="0" dirty="0">
                <a:effectLst/>
                <a:latin typeface="Söhne"/>
              </a:rPr>
              <a:t>Sales Data Set:</a:t>
            </a:r>
            <a:endParaRPr lang="en-US" altLang="zh-CN" sz="18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Söhne"/>
              </a:rPr>
              <a:t>Explore the popularity of game genres across different regions.</a:t>
            </a:r>
          </a:p>
          <a:p>
            <a:endParaRPr lang="zh-CN" altLang="en-US" sz="18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39448C0-BCE8-CD64-C5A1-87BE4BB3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1193" y="1541784"/>
            <a:ext cx="4646602" cy="823912"/>
          </a:xfrm>
        </p:spPr>
        <p:txBody>
          <a:bodyPr/>
          <a:lstStyle/>
          <a:p>
            <a:pPr algn="ctr"/>
            <a:r>
              <a:rPr lang="en-US" altLang="zh-CN" b="1" i="0" dirty="0">
                <a:effectLst/>
                <a:latin typeface="Söhne"/>
              </a:rPr>
              <a:t>Research Question: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FDEB10-BF82-E8FB-339A-C90D94781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832" y="2365696"/>
            <a:ext cx="4483773" cy="3325344"/>
          </a:xfrm>
        </p:spPr>
        <p:txBody>
          <a:bodyPr>
            <a:noAutofit/>
          </a:bodyPr>
          <a:lstStyle/>
          <a:p>
            <a:r>
              <a:rPr lang="en-US" altLang="zh-CN" sz="1800" dirty="0">
                <a:latin typeface="Söhne"/>
              </a:rPr>
              <a:t>What is the recent trend for the popular game genres, platform?</a:t>
            </a:r>
            <a:endParaRPr lang="en-US" altLang="zh-CN" sz="1800" i="0" dirty="0">
              <a:effectLst/>
              <a:latin typeface="Söhne"/>
            </a:endParaRPr>
          </a:p>
          <a:p>
            <a:r>
              <a:rPr lang="en-US" altLang="zh-CN" sz="1800" dirty="0"/>
              <a:t>What is the correlation among game playing, backlogs, </a:t>
            </a:r>
            <a:r>
              <a:rPr lang="en-US" altLang="zh-CN" sz="1800" dirty="0" err="1"/>
              <a:t>wishlist</a:t>
            </a:r>
            <a:r>
              <a:rPr lang="en-US" altLang="zh-CN" sz="1800" dirty="0"/>
              <a:t>, lists, reviews? (Significant analysis)</a:t>
            </a:r>
          </a:p>
          <a:p>
            <a:r>
              <a:rPr lang="en-US" altLang="zh-CN" sz="1800" dirty="0"/>
              <a:t>Build predictive model: Using game playing,  backlogs, </a:t>
            </a:r>
            <a:r>
              <a:rPr lang="en-US" altLang="zh-CN" sz="1800" dirty="0" err="1"/>
              <a:t>wishlist</a:t>
            </a:r>
            <a:r>
              <a:rPr lang="en-US" altLang="zh-CN" sz="1800" dirty="0"/>
              <a:t>, lists, reviews to predict the game rating.</a:t>
            </a:r>
          </a:p>
          <a:p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2B42DC-0B91-1613-4A4C-F430074BA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2" y="591595"/>
            <a:ext cx="9322279" cy="27242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7AFBCD-7D7E-A7C2-E051-7617BB559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63" y="4238543"/>
            <a:ext cx="8471335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5" grpId="0" build="allAtOnce"/>
      <p:bldP spid="6" grpId="0" build="allAtOnce"/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6569E-3A1B-3D7F-6FDA-4C76F5E4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 data presentation</a:t>
            </a:r>
            <a:endParaRPr lang="zh-CN" altLang="en-US" dirty="0"/>
          </a:p>
        </p:txBody>
      </p:sp>
      <p:pic>
        <p:nvPicPr>
          <p:cNvPr id="68" name="内容占位符 67">
            <a:extLst>
              <a:ext uri="{FF2B5EF4-FFF2-40B4-BE49-F238E27FC236}">
                <a16:creationId xmlns:a16="http://schemas.microsoft.com/office/drawing/2014/main" id="{A0CF4BF0-D393-F393-9EB2-227C4EF95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65" y="206662"/>
            <a:ext cx="6272391" cy="6179848"/>
          </a:xfr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A1488C-76AF-3E27-CCD2-D5968B000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53" y="822728"/>
            <a:ext cx="8931484" cy="5374762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DF0256E3-547E-A606-8768-CD7E20223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5" y="1529880"/>
            <a:ext cx="10690053" cy="3921209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0E3541D4-6E96-42FA-6DCE-242739B34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666"/>
            <a:ext cx="11679335" cy="4575921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9A9F02E1-DF4E-A5AF-0553-B01F40C98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6604" y="1615666"/>
            <a:ext cx="11056604" cy="44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E6937-C17E-484F-855C-0A0FE2B4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0" i="0" dirty="0">
                <a:effectLst/>
                <a:latin typeface="Roboto" panose="02000000000000000000" pitchFamily="2" charset="0"/>
              </a:rPr>
              <a:t>progress, questions,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D408-033D-AE36-5524-F07C85FA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4" y="1968352"/>
            <a:ext cx="5385118" cy="354171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We are almost </a:t>
            </a:r>
            <a:r>
              <a:rPr lang="en-US" altLang="zh-CN" b="1" dirty="0"/>
              <a:t>manage the descriptive part of the dataset</a:t>
            </a:r>
            <a:r>
              <a:rPr lang="en-US" altLang="zh-CN" dirty="0"/>
              <a:t>, know the general information about the game. And the </a:t>
            </a:r>
            <a:r>
              <a:rPr lang="en-US" altLang="zh-CN" b="1" dirty="0"/>
              <a:t>basic trend </a:t>
            </a:r>
            <a:r>
              <a:rPr lang="en-US" altLang="zh-CN" dirty="0"/>
              <a:t>of the genres during the last </a:t>
            </a:r>
            <a:r>
              <a:rPr lang="en-US" altLang="zh-CN" dirty="0" err="1"/>
              <a:t>fourty</a:t>
            </a:r>
            <a:r>
              <a:rPr lang="en-US" altLang="zh-CN" dirty="0"/>
              <a:t> years.</a:t>
            </a:r>
          </a:p>
          <a:p>
            <a:r>
              <a:rPr lang="en-US" altLang="zh-CN" b="1" dirty="0"/>
              <a:t>The problem</a:t>
            </a:r>
            <a:r>
              <a:rPr lang="en-US" altLang="zh-CN" dirty="0"/>
              <a:t>: To build the prediction model and conduct significant analysis.</a:t>
            </a:r>
          </a:p>
          <a:p>
            <a:endParaRPr lang="en-US" altLang="zh-CN" dirty="0"/>
          </a:p>
          <a:p>
            <a:r>
              <a:rPr lang="en-US" altLang="zh-CN" dirty="0"/>
              <a:t>If we use this dataset we can build the predict model based on the rating to predict the sales (separated by regions). ---- Maybe more meaningful?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57298-2AA1-90C7-354D-D5F8CB22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82" y="2097088"/>
            <a:ext cx="6347008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51C74D-F89A-BB91-A9B8-CCCD5CD8D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14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Thanks for listening</a:t>
            </a:r>
            <a:endParaRPr lang="zh-CN" altLang="en-US" sz="54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728</TotalTime>
  <Words>344</Words>
  <Application>Microsoft Office PowerPoint</Application>
  <PresentationFormat>宽屏</PresentationFormat>
  <Paragraphs>37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Inter</vt:lpstr>
      <vt:lpstr>Söhne</vt:lpstr>
      <vt:lpstr>等线</vt:lpstr>
      <vt:lpstr>Arial</vt:lpstr>
      <vt:lpstr>Calibri</vt:lpstr>
      <vt:lpstr>Calibri Light</vt:lpstr>
      <vt:lpstr>Roboto</vt:lpstr>
      <vt:lpstr>Segoe UI Black</vt:lpstr>
      <vt:lpstr>Stencil</vt:lpstr>
      <vt:lpstr>Tw Cen MT</vt:lpstr>
      <vt:lpstr>Wingdings 2</vt:lpstr>
      <vt:lpstr>HDOfficeLightV0</vt:lpstr>
      <vt:lpstr>电路</vt:lpstr>
      <vt:lpstr>Video Game From 1980-2022</vt:lpstr>
      <vt:lpstr>the research questions, motivation</vt:lpstr>
      <vt:lpstr> data presentation</vt:lpstr>
      <vt:lpstr>progress, questions, issues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Trend From 1980-2020</dc:title>
  <dc:creator>雨书 宫</dc:creator>
  <cp:lastModifiedBy>雨书 宫</cp:lastModifiedBy>
  <cp:revision>9</cp:revision>
  <dcterms:created xsi:type="dcterms:W3CDTF">2023-11-10T10:48:31Z</dcterms:created>
  <dcterms:modified xsi:type="dcterms:W3CDTF">2023-11-16T09:40:32Z</dcterms:modified>
</cp:coreProperties>
</file>