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EC39-48D7-4CDF-8F3C-3F275D01F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39B8C-27D0-4BA9-8975-B5D4FBB0B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9768-5DAB-464F-A50C-E28B97B2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A5E5-37E4-45DB-83C1-AA69BEAF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226E3-F448-48D2-BD48-15147FBD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576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E691-5FD0-4CB4-9C49-AAB8E8DF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CF0DE-D3AE-4D4A-A81F-2AA9D464D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FE5A-17BC-4475-AE6C-E207399C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5E43-36FE-40AF-93B5-644D7991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273F-3658-4AC5-8AA4-05D1703B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30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DCC64-E474-49CF-AEBF-EEE0222F1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D4F04-B812-4141-AA68-38FA4FE0D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5DD1-CAED-4613-B76D-75D252EB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8AAC-EF6B-4F53-8A81-898940D7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85A9-8F19-4E5A-9366-A2B7A0DE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642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11E-33B1-424E-99C5-5AED4E49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B6A-9C67-4248-94D2-9F259CE4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EBF6-146D-470F-96FC-CB11E952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FD0B-1BA8-48D3-B0AA-E57D09A0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D9D08-827C-4A7D-8192-3A4A3999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778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7BFE-070C-4271-A14A-67E5FB27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6EFEB-43FB-4676-9F82-B9BA09C5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4741-2140-4A87-A814-B649A42D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D58C-60FD-422D-BC3E-E2EED359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4372-1CA1-4FF9-B40A-D381321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431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D8C4-0AB6-46B5-9269-A7914D57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3D71-BCF7-4B7E-9A8B-7BEC77643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0C3A9-C8F4-45C9-B6C1-C3E386872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89FB4-6338-4DDA-AC3A-D11F1DC5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F8A38-6CFA-4FDA-B1C2-8CF87DDA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4AA41-5EE3-4794-B93B-72F448B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533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026-DADD-4C6D-B7D8-95F039E2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A99CA-1482-41AF-948A-7D2E0718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77A2A-1CF5-4B64-A0A0-2DFA0F633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C1079-D457-493B-8C5A-E379567F4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06390-6096-4F71-A1E1-19316DE94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FE196-810B-4B72-8070-0CC406CD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9D420-2F25-49ED-8349-875B5B0D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3EDDD-564F-4AEF-B51D-D9EAD51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543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108E-B497-424F-B39F-553C6457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68C51-23B6-4213-AE73-495D802E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DB020-FA7E-4281-BD79-71A086F0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AC200-68F5-4B6B-9430-D74507D6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06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46527-3641-48AA-9E29-5002FF4F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539F4-FC93-4885-A30D-3BA8EAB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482DD-C1DC-4875-9643-1A757B78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549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A094-09B7-4A8C-B2F9-9517C5AA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CF0D-02AA-40BE-862A-6A2BABE9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E094C-2BA2-4BB7-A958-FCD077052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24D21-7FD7-47AC-A291-B0542352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7358-CE82-4103-A7FD-06FD650C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B6B98-7354-47A1-9C8D-AF595337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203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34E0-C2F0-4023-AD38-1397BBAC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8A74E-49C4-489C-853A-BE160D5CA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9BBE5-5421-494C-A032-644F8D65F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25673-E102-4096-AFC2-4F9D1539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7CAF0-ED97-4994-A8C8-556EEF1C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F95DF-48C7-4AA8-AE71-7DC6541E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32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405C-4345-4856-AED0-FB48C254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6907C-B2B0-4D37-9889-C17DFAD93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EC53-07C5-4E13-AC60-48B9EE75F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FCB6-FACE-47A7-9E17-086600B4833F}" type="datetimeFigureOut">
              <a:rPr lang="en-IE" smtClean="0"/>
              <a:t>12/12/2021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2B17-AC58-4804-8763-51FCD1DE2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351B-DAF2-4B62-ABEF-981C163FD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FB54-0AAA-457A-94F3-DF1C41C476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603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DED36B-B96F-4E43-8D2E-A3E35901FE2B}"/>
              </a:ext>
            </a:extLst>
          </p:cNvPr>
          <p:cNvSpPr txBox="1">
            <a:spLocks/>
          </p:cNvSpPr>
          <p:nvPr/>
        </p:nvSpPr>
        <p:spPr>
          <a:xfrm>
            <a:off x="1273395" y="2179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with probability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33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2B5C-549D-4615-A04A-9A3473C7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We have 10 randomly selected children under five years of age from Bangladesh. The task is to predict whether the children suffers from malnutrition (yes/no). </a:t>
            </a:r>
          </a:p>
          <a:p>
            <a:r>
              <a:rPr lang="en-US" dirty="0"/>
              <a:t>What minimum information do we need?</a:t>
            </a:r>
          </a:p>
          <a:p>
            <a:r>
              <a:rPr lang="en-US" dirty="0"/>
              <a:t>How can we predict?</a:t>
            </a:r>
            <a:endParaRPr lang="en-I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045F7E-642B-4585-972A-7EA51A00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with probability</a:t>
            </a:r>
          </a:p>
        </p:txBody>
      </p:sp>
    </p:spTree>
    <p:extLst>
      <p:ext uri="{BB962C8B-B14F-4D97-AF65-F5344CB8AC3E}">
        <p14:creationId xmlns:p14="http://schemas.microsoft.com/office/powerpoint/2010/main" val="5288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02B5C-549D-4615-A04A-9A3473C74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03049"/>
              </a:xfrm>
            </p:spPr>
            <p:txBody>
              <a:bodyPr/>
              <a:lstStyle/>
              <a:p>
                <a:r>
                  <a:rPr lang="en-US" dirty="0"/>
                  <a:t>What is the </a:t>
                </a:r>
                <a:r>
                  <a:rPr lang="en-US" b="1" dirty="0"/>
                  <a:t>proportion (estimated probability)</a:t>
                </a:r>
                <a:r>
                  <a:rPr lang="en-US" dirty="0"/>
                  <a:t> of children under five years in Bangladesh suffers from malnutrition?</a:t>
                </a:r>
              </a:p>
              <a:p>
                <a:r>
                  <a:rPr lang="en-US" b="1" dirty="0"/>
                  <a:t>Total number of under five </a:t>
                </a:r>
                <a:r>
                  <a:rPr lang="en-US" dirty="0"/>
                  <a:t>child in Bangladesh</a:t>
                </a:r>
              </a:p>
              <a:p>
                <a:r>
                  <a:rPr lang="en-US" b="1" dirty="0"/>
                  <a:t>Number of children who are currently suffering </a:t>
                </a:r>
                <a:r>
                  <a:rPr lang="en-US" dirty="0"/>
                  <a:t>from malnutrition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𝑃𝑟𝑜𝑝𝑜𝑟𝑡𝑖𝑜𝑛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𝑐h𝑖𝑙𝑑𝑟𝑒𝑛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𝑚𝑎𝑙𝑛𝑢𝑡𝑟𝑖𝑡𝑖𝑜𝑛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𝐵𝑎𝑛𝑔𝑙𝑎𝑑𝑒𝑠h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𝑢𝑛𝑑𝑒𝑟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𝑐h𝑖𝑙𝑑𝑟𝑒𝑛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𝐵𝑎𝑛𝑔𝑙𝑎𝑑𝑒𝑠h</m:t>
                        </m:r>
                      </m:den>
                    </m:f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02B5C-549D-4615-A04A-9A3473C74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03049"/>
              </a:xfrm>
              <a:blipFill>
                <a:blip r:embed="rId2"/>
                <a:stretch>
                  <a:fillRect l="-1043" t="-3245" r="-87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6045F7E-642B-4585-972A-7EA51A00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DB9E3-2011-497B-BA41-6268CA92DC56}"/>
              </a:ext>
            </a:extLst>
          </p:cNvPr>
          <p:cNvSpPr txBox="1"/>
          <p:nvPr/>
        </p:nvSpPr>
        <p:spPr>
          <a:xfrm>
            <a:off x="1255295" y="5133473"/>
            <a:ext cx="9051757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Do we have these two information from whole population?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11B8E3-59DC-492D-A5C1-3BC64A71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Population: All Under Five Children in Bangladesh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B14A2-2C84-450D-B013-1A73727F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17" y="1451297"/>
            <a:ext cx="9580616" cy="512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2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5B7D90-AA18-40B4-8C95-E88241AD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Estimated Proportion (Probability)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AFF43-926D-4410-A6E7-927886DF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1554"/>
          </a:xfrm>
        </p:spPr>
        <p:txBody>
          <a:bodyPr>
            <a:normAutofit/>
          </a:bodyPr>
          <a:lstStyle/>
          <a:p>
            <a:r>
              <a:rPr lang="en-US" dirty="0"/>
              <a:t>Conduct n experiments</a:t>
            </a:r>
          </a:p>
          <a:p>
            <a:r>
              <a:rPr lang="en-US" dirty="0"/>
              <a:t>Count number of malnutrition (m) among n experiments (No. of 1’s)</a:t>
            </a:r>
          </a:p>
          <a:p>
            <a:r>
              <a:rPr lang="en-US" dirty="0"/>
              <a:t>Estimated Proportion = m/n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D1E2B-F7BB-48AD-944F-A9DEDD28E668}"/>
              </a:ext>
            </a:extLst>
          </p:cNvPr>
          <p:cNvSpPr txBox="1"/>
          <p:nvPr/>
        </p:nvSpPr>
        <p:spPr>
          <a:xfrm>
            <a:off x="737938" y="3890211"/>
            <a:ext cx="10202778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b="1" dirty="0"/>
              <a:t>Estimated Proportion</a:t>
            </a:r>
            <a:r>
              <a:rPr lang="en-US" dirty="0"/>
              <a:t> is our model to predict status of malnutrition of a newly selected children from the population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22C14-158E-4F93-B53D-8B9EF8A5CA7C}"/>
              </a:ext>
            </a:extLst>
          </p:cNvPr>
          <p:cNvSpPr txBox="1"/>
          <p:nvPr/>
        </p:nvSpPr>
        <p:spPr>
          <a:xfrm>
            <a:off x="790075" y="4989095"/>
            <a:ext cx="10202778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b="1" dirty="0"/>
              <a:t>Estimated Proportion</a:t>
            </a:r>
            <a:r>
              <a:rPr lang="en-US" dirty="0"/>
              <a:t> </a:t>
            </a:r>
            <a:r>
              <a:rPr lang="en-US"/>
              <a:t>=0.30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8754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5D2B11-B4A8-4C09-9737-8DBCA468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we predict using probability?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2EA283-AB5F-4993-B0B3-C6CFC2F4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210"/>
          </a:xfrm>
        </p:spPr>
        <p:txBody>
          <a:bodyPr>
            <a:normAutofit/>
          </a:bodyPr>
          <a:lstStyle/>
          <a:p>
            <a:r>
              <a:rPr lang="en-US" dirty="0"/>
              <a:t>Assign malnutrition status  to “Yes” (1) to 30% of the children whose malnutrition status needs to predict</a:t>
            </a:r>
          </a:p>
          <a:p>
            <a:r>
              <a:rPr lang="en-US" dirty="0"/>
              <a:t>Assign 70% of their malnutrition status to “No” (0)</a:t>
            </a:r>
          </a:p>
          <a:p>
            <a:r>
              <a:rPr lang="en-IE" dirty="0"/>
              <a:t>Randomly assign those “Yes” and “No” to the children of interest</a:t>
            </a:r>
          </a:p>
        </p:txBody>
      </p:sp>
    </p:spTree>
    <p:extLst>
      <p:ext uri="{BB962C8B-B14F-4D97-AF65-F5344CB8AC3E}">
        <p14:creationId xmlns:p14="http://schemas.microsoft.com/office/powerpoint/2010/main" val="164586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1B7871-9D23-4250-97B7-2BE6B199D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17499"/>
              </p:ext>
            </p:extLst>
          </p:nvPr>
        </p:nvGraphicFramePr>
        <p:xfrm>
          <a:off x="453190" y="1516808"/>
          <a:ext cx="11329727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02">
                  <a:extLst>
                    <a:ext uri="{9D8B030D-6E8A-4147-A177-3AD203B41FA5}">
                      <a16:colId xmlns:a16="http://schemas.microsoft.com/office/drawing/2014/main" val="3928279629"/>
                    </a:ext>
                  </a:extLst>
                </a:gridCol>
                <a:gridCol w="1143650">
                  <a:extLst>
                    <a:ext uri="{9D8B030D-6E8A-4147-A177-3AD203B41FA5}">
                      <a16:colId xmlns:a16="http://schemas.microsoft.com/office/drawing/2014/main" val="4279725682"/>
                    </a:ext>
                  </a:extLst>
                </a:gridCol>
                <a:gridCol w="843500">
                  <a:extLst>
                    <a:ext uri="{9D8B030D-6E8A-4147-A177-3AD203B41FA5}">
                      <a16:colId xmlns:a16="http://schemas.microsoft.com/office/drawing/2014/main" val="287548932"/>
                    </a:ext>
                  </a:extLst>
                </a:gridCol>
                <a:gridCol w="993575">
                  <a:extLst>
                    <a:ext uri="{9D8B030D-6E8A-4147-A177-3AD203B41FA5}">
                      <a16:colId xmlns:a16="http://schemas.microsoft.com/office/drawing/2014/main" val="1214808358"/>
                    </a:ext>
                  </a:extLst>
                </a:gridCol>
                <a:gridCol w="993575">
                  <a:extLst>
                    <a:ext uri="{9D8B030D-6E8A-4147-A177-3AD203B41FA5}">
                      <a16:colId xmlns:a16="http://schemas.microsoft.com/office/drawing/2014/main" val="2817584230"/>
                    </a:ext>
                  </a:extLst>
                </a:gridCol>
                <a:gridCol w="993575">
                  <a:extLst>
                    <a:ext uri="{9D8B030D-6E8A-4147-A177-3AD203B41FA5}">
                      <a16:colId xmlns:a16="http://schemas.microsoft.com/office/drawing/2014/main" val="3054017843"/>
                    </a:ext>
                  </a:extLst>
                </a:gridCol>
                <a:gridCol w="993575">
                  <a:extLst>
                    <a:ext uri="{9D8B030D-6E8A-4147-A177-3AD203B41FA5}">
                      <a16:colId xmlns:a16="http://schemas.microsoft.com/office/drawing/2014/main" val="3617643436"/>
                    </a:ext>
                  </a:extLst>
                </a:gridCol>
                <a:gridCol w="993575">
                  <a:extLst>
                    <a:ext uri="{9D8B030D-6E8A-4147-A177-3AD203B41FA5}">
                      <a16:colId xmlns:a16="http://schemas.microsoft.com/office/drawing/2014/main" val="4211341896"/>
                    </a:ext>
                  </a:extLst>
                </a:gridCol>
                <a:gridCol w="993575">
                  <a:extLst>
                    <a:ext uri="{9D8B030D-6E8A-4147-A177-3AD203B41FA5}">
                      <a16:colId xmlns:a16="http://schemas.microsoft.com/office/drawing/2014/main" val="886301296"/>
                    </a:ext>
                  </a:extLst>
                </a:gridCol>
                <a:gridCol w="993575">
                  <a:extLst>
                    <a:ext uri="{9D8B030D-6E8A-4147-A177-3AD203B41FA5}">
                      <a16:colId xmlns:a16="http://schemas.microsoft.com/office/drawing/2014/main" val="2547324259"/>
                    </a:ext>
                  </a:extLst>
                </a:gridCol>
                <a:gridCol w="993575">
                  <a:extLst>
                    <a:ext uri="{9D8B030D-6E8A-4147-A177-3AD203B41FA5}">
                      <a16:colId xmlns:a16="http://schemas.microsoft.com/office/drawing/2014/main" val="1494334738"/>
                    </a:ext>
                  </a:extLst>
                </a:gridCol>
                <a:gridCol w="993575">
                  <a:extLst>
                    <a:ext uri="{9D8B030D-6E8A-4147-A177-3AD203B41FA5}">
                      <a16:colId xmlns:a16="http://schemas.microsoft.com/office/drawing/2014/main" val="3740939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Malnutrition</a:t>
                      </a:r>
                    </a:p>
                    <a:p>
                      <a:pPr algn="ctr"/>
                      <a:r>
                        <a:rPr lang="en-US" sz="1400" dirty="0"/>
                        <a:t>(Actual)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YS_1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Fahim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Mahfuz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Hira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Razu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Farzana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Naim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Sumon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YS_2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8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E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2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E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E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E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7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E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9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E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8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E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5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E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E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E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0465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9445B39-DDDC-4EE0-8923-71D0D089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with probability</a:t>
            </a:r>
          </a:p>
        </p:txBody>
      </p:sp>
    </p:spTree>
    <p:extLst>
      <p:ext uri="{BB962C8B-B14F-4D97-AF65-F5344CB8AC3E}">
        <p14:creationId xmlns:p14="http://schemas.microsoft.com/office/powerpoint/2010/main" val="421840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28D2AB-C00E-470D-9B34-0500E39BA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061361"/>
              </p:ext>
            </p:extLst>
          </p:nvPr>
        </p:nvGraphicFramePr>
        <p:xfrm>
          <a:off x="3235169" y="1993945"/>
          <a:ext cx="5012185" cy="377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948">
                  <a:extLst>
                    <a:ext uri="{9D8B030D-6E8A-4147-A177-3AD203B41FA5}">
                      <a16:colId xmlns:a16="http://schemas.microsoft.com/office/drawing/2014/main" val="1145892425"/>
                    </a:ext>
                  </a:extLst>
                </a:gridCol>
                <a:gridCol w="878881">
                  <a:extLst>
                    <a:ext uri="{9D8B030D-6E8A-4147-A177-3AD203B41FA5}">
                      <a16:colId xmlns:a16="http://schemas.microsoft.com/office/drawing/2014/main" val="443118601"/>
                    </a:ext>
                  </a:extLst>
                </a:gridCol>
                <a:gridCol w="1043100">
                  <a:extLst>
                    <a:ext uri="{9D8B030D-6E8A-4147-A177-3AD203B41FA5}">
                      <a16:colId xmlns:a16="http://schemas.microsoft.com/office/drawing/2014/main" val="2144473260"/>
                    </a:ext>
                  </a:extLst>
                </a:gridCol>
                <a:gridCol w="867128">
                  <a:extLst>
                    <a:ext uri="{9D8B030D-6E8A-4147-A177-3AD203B41FA5}">
                      <a16:colId xmlns:a16="http://schemas.microsoft.com/office/drawing/2014/main" val="2223934724"/>
                    </a:ext>
                  </a:extLst>
                </a:gridCol>
                <a:gridCol w="867128">
                  <a:extLst>
                    <a:ext uri="{9D8B030D-6E8A-4147-A177-3AD203B41FA5}">
                      <a16:colId xmlns:a16="http://schemas.microsoft.com/office/drawing/2014/main" val="2330436350"/>
                    </a:ext>
                  </a:extLst>
                </a:gridCol>
              </a:tblGrid>
              <a:tr h="75481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43695"/>
                  </a:ext>
                </a:extLst>
              </a:tr>
              <a:tr h="754815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IE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5655"/>
                  </a:ext>
                </a:extLst>
              </a:tr>
              <a:tr h="754815">
                <a:tc rowSpan="3">
                  <a:txBody>
                    <a:bodyPr/>
                    <a:lstStyle/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Actual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9688"/>
                  </a:ext>
                </a:extLst>
              </a:tr>
              <a:tr h="754815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51180"/>
                  </a:ext>
                </a:extLst>
              </a:tr>
              <a:tr h="754815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IE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672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8BD810-7CB1-45A4-A9E6-1C79D66D0A1B}"/>
              </a:ext>
            </a:extLst>
          </p:cNvPr>
          <p:cNvSpPr txBox="1"/>
          <p:nvPr/>
        </p:nvSpPr>
        <p:spPr>
          <a:xfrm>
            <a:off x="3648722" y="1624613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Confusion Matrix</a:t>
            </a:r>
            <a:endParaRPr lang="en-I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D84D4-FFB2-4752-8669-705D45B223E4}"/>
              </a:ext>
            </a:extLst>
          </p:cNvPr>
          <p:cNvSpPr txBox="1"/>
          <p:nvPr/>
        </p:nvSpPr>
        <p:spPr>
          <a:xfrm>
            <a:off x="1167414" y="799815"/>
            <a:ext cx="6946775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How many of the prediction were correct?</a:t>
            </a:r>
          </a:p>
        </p:txBody>
      </p:sp>
    </p:spTree>
    <p:extLst>
      <p:ext uri="{BB962C8B-B14F-4D97-AF65-F5344CB8AC3E}">
        <p14:creationId xmlns:p14="http://schemas.microsoft.com/office/powerpoint/2010/main" val="254557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9AF9-67EF-421D-B0DD-F26748B3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proportion of predicted malnutrition (yes) among who has malnutrition (yes)? </a:t>
            </a:r>
            <a:r>
              <a:rPr lang="en-US" b="1" dirty="0"/>
              <a:t>(Sensitivity or True Positive Rate TPR)</a:t>
            </a:r>
          </a:p>
          <a:p>
            <a:endParaRPr lang="en-US" b="1" dirty="0"/>
          </a:p>
          <a:p>
            <a:r>
              <a:rPr lang="en-US" dirty="0"/>
              <a:t>What is the proportion of predicted malnutrition (no) among who does not have malnutrition (no)? </a:t>
            </a:r>
            <a:r>
              <a:rPr lang="en-US" b="1" dirty="0"/>
              <a:t>(Specificity or True Negative Rate TNR)</a:t>
            </a:r>
            <a:endParaRPr lang="en-IE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A52372-8106-446A-BD13-F3E50264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86808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443</Words>
  <Application>Microsoft Office PowerPoint</Application>
  <PresentationFormat>Widescreen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Prediction with probability</vt:lpstr>
      <vt:lpstr>Required Information</vt:lpstr>
      <vt:lpstr>Population: All Under Five Children in Bangladesh</vt:lpstr>
      <vt:lpstr>Estimated Proportion (Probability)</vt:lpstr>
      <vt:lpstr>How can we predict using probability?</vt:lpstr>
      <vt:lpstr>Prediction with probability</vt:lpstr>
      <vt:lpstr>PowerPoint Presentation</vt:lpstr>
      <vt:lpstr>Prediction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Jaynal Abedin</dc:creator>
  <cp:lastModifiedBy>Jaynal Abedin</cp:lastModifiedBy>
  <cp:revision>20</cp:revision>
  <dcterms:created xsi:type="dcterms:W3CDTF">2021-12-10T23:05:28Z</dcterms:created>
  <dcterms:modified xsi:type="dcterms:W3CDTF">2021-12-12T22:19:36Z</dcterms:modified>
</cp:coreProperties>
</file>