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38</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2/11/2022</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2/11/2022</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251403"/>
          </a:xfrm>
          <a:prstGeom prst="rect">
            <a:avLst/>
          </a:prstGeom>
          <a:noFill/>
        </p:spPr>
        <p:txBody>
          <a:bodyPr wrap="square" rtlCol="0">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an event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the number of repetitions of an experiment or a single realization of an experiment with n experimental units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research, we are interested to know the probability of an outcome in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population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collection of all experimental units may be considered as the population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03187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We define an event such as a child being malnourished (</a:t>
            </a:r>
            <a:r>
              <a:rPr lang="en-US" sz="2400" i="1" dirty="0"/>
              <a:t>E</a:t>
            </a:r>
            <a:r>
              <a:rPr lang="en-US" sz="2400" dirty="0"/>
              <a:t>). </a:t>
            </a:r>
          </a:p>
          <a:p>
            <a:pPr marL="342900" indent="-342900">
              <a:spcBef>
                <a:spcPts val="600"/>
              </a:spcBef>
              <a:spcAft>
                <a:spcPts val="600"/>
              </a:spcAft>
              <a:buFont typeface="Arial" panose="020B0604020202020204" pitchFamily="34" charset="0"/>
              <a:buChar char="•"/>
            </a:pPr>
            <a:r>
              <a:rPr lang="en-US" sz="2400" dirty="0"/>
              <a:t>There exists a true probability of the malnourished child in the </a:t>
            </a:r>
            <a:r>
              <a:rPr lang="en-US" sz="2400" b="1" dirty="0"/>
              <a:t>population</a:t>
            </a:r>
            <a:r>
              <a:rPr lang="en-US" sz="2400" dirty="0"/>
              <a:t>. We do not know the true probability.</a:t>
            </a:r>
          </a:p>
          <a:p>
            <a:pPr marL="342900" indent="-342900">
              <a:spcBef>
                <a:spcPts val="600"/>
              </a:spcBef>
              <a:spcAft>
                <a:spcPts val="600"/>
              </a:spcAft>
              <a:buFont typeface="Arial" panose="020B0604020202020204" pitchFamily="34" charset="0"/>
              <a:buChar char="•"/>
            </a:pPr>
            <a:r>
              <a:rPr lang="en-US" sz="2400" dirty="0"/>
              <a:t>To estimate the probability, we need an n number of the experiment at a time. Record </a:t>
            </a:r>
            <a:r>
              <a:rPr lang="en-US" sz="2400" i="1" dirty="0"/>
              <a:t>n(E)</a:t>
            </a:r>
            <a:r>
              <a:rPr lang="en-US" sz="2400" dirty="0"/>
              <a:t> and </a:t>
            </a:r>
            <a:r>
              <a:rPr lang="en-US" sz="2400" i="1" dirty="0"/>
              <a:t>n</a:t>
            </a:r>
            <a:r>
              <a:rPr lang="en-US" sz="2400" dirty="0"/>
              <a:t>. </a:t>
            </a:r>
          </a:p>
          <a:p>
            <a:pPr marL="342900" indent="-342900">
              <a:spcBef>
                <a:spcPts val="600"/>
              </a:spcBef>
              <a:spcAft>
                <a:spcPts val="600"/>
              </a:spcAft>
              <a:buFont typeface="Arial" panose="020B0604020202020204" pitchFamily="34" charset="0"/>
              <a:buChar char="•"/>
            </a:pPr>
            <a:r>
              <a:rPr lang="en-US" sz="2400" dirty="0"/>
              <a:t>If we could experiment on the total population, that could provide us with the true probability of the event. However,</a:t>
            </a:r>
          </a:p>
          <a:p>
            <a:pPr marL="342900" indent="-342900">
              <a:spcBef>
                <a:spcPts val="600"/>
              </a:spcBef>
              <a:spcAft>
                <a:spcPts val="600"/>
              </a:spcAft>
              <a:buFont typeface="Arial" panose="020B0604020202020204" pitchFamily="34" charset="0"/>
              <a:buChar char="•"/>
            </a:pPr>
            <a:r>
              <a:rPr lang="en-US" sz="2400" dirty="0"/>
              <a:t>We do not have access to the whole population. So, we choose a sufficiently large </a:t>
            </a:r>
            <a:r>
              <a:rPr lang="en-US" sz="2400" i="1" dirty="0"/>
              <a:t>n</a:t>
            </a:r>
            <a:r>
              <a:rPr lang="en-US" sz="2400" dirty="0"/>
              <a:t>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An estimate of probability provides a piece of valuable information about the population, not about the sample space.</a:t>
            </a:r>
          </a:p>
          <a:p>
            <a:endParaRPr lang="en-US" sz="2400" dirty="0"/>
          </a:p>
          <a:p>
            <a:r>
              <a:rPr lang="en-US" sz="2400" dirty="0"/>
              <a:t>Using the probability, we can predict the nourishment status of an unknown child or a group of unknown children within that population</a:t>
            </a:r>
          </a:p>
          <a:p>
            <a:endParaRPr lang="en-US" sz="2400" dirty="0"/>
          </a:p>
          <a:p>
            <a:r>
              <a:rPr lang="en-US" sz="2400" dirty="0"/>
              <a:t>For example, Suppose the probability of malnourished children in Bangladesh was estimated is 0.29 (Based on a finite number of the experiment).</a:t>
            </a:r>
          </a:p>
        </p:txBody>
      </p:sp>
    </p:spTree>
    <p:extLst>
      <p:ext uri="{BB962C8B-B14F-4D97-AF65-F5344CB8AC3E}">
        <p14:creationId xmlns:p14="http://schemas.microsoft.com/office/powerpoint/2010/main" val="108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524432"/>
            <a:ext cx="10314709" cy="5227265"/>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For example, Suppose the probability of malnourished children in Bangladesh was estimated as 0.29 (Based on a finite number of experiments). </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Approximately 29% of children of Bangladesh are malnourished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we draw a random sample of 100 children from Bangladesh and predict 71% to be nourished and 29% to malnourished and randomly assign them to the observed 100 children should provide the best prediction among the other univariate prediction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1566-D0E4-4B3E-B03F-E5B12AD395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Probability Recap	</a:t>
            </a:r>
          </a:p>
        </p:txBody>
      </p:sp>
      <p:sp>
        <p:nvSpPr>
          <p:cNvPr id="3" name="Content Placeholder 2">
            <a:extLst>
              <a:ext uri="{FF2B5EF4-FFF2-40B4-BE49-F238E27FC236}">
                <a16:creationId xmlns:a16="http://schemas.microsoft.com/office/drawing/2014/main" id="{E4C9C4C4-EBF5-4A2C-A7D7-6D205D92F30A}"/>
              </a:ext>
            </a:extLst>
          </p:cNvPr>
          <p:cNvSpPr>
            <a:spLocks noGrp="1"/>
          </p:cNvSpPr>
          <p:nvPr>
            <p:ph sz="half" idx="1"/>
          </p:nvPr>
        </p:nvSpPr>
        <p:spPr/>
        <p:txBody>
          <a:bodyPr/>
          <a:lstStyle/>
          <a:p>
            <a:pPr marL="0" indent="0">
              <a:buNone/>
            </a:pPr>
            <a:r>
              <a:rPr lang="en-US" dirty="0"/>
              <a:t>If you draw a ball randomly from the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pic>
        <p:nvPicPr>
          <p:cNvPr id="6" name="Content Placeholder 5" descr="Chart, bubble chart&#10;&#10;Description automatically generated">
            <a:extLst>
              <a:ext uri="{FF2B5EF4-FFF2-40B4-BE49-F238E27FC236}">
                <a16:creationId xmlns:a16="http://schemas.microsoft.com/office/drawing/2014/main" id="{0F479387-EFF7-4F21-9821-6E7E5BC8E92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07"/>
          <a:stretch/>
        </p:blipFill>
        <p:spPr>
          <a:xfrm>
            <a:off x="6757416" y="1957748"/>
            <a:ext cx="3623102" cy="3819977"/>
          </a:xfrm>
          <a:ln w="38100">
            <a:solidFill>
              <a:schemeClr val="tx1"/>
            </a:solidFill>
          </a:ln>
        </p:spPr>
      </p:pic>
    </p:spTree>
    <p:extLst>
      <p:ext uri="{BB962C8B-B14F-4D97-AF65-F5344CB8AC3E}">
        <p14:creationId xmlns:p14="http://schemas.microsoft.com/office/powerpoint/2010/main" val="2939293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6008807" y="2292715"/>
            <a:ext cx="2912076" cy="2145259"/>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702468" y="1857351"/>
            <a:ext cx="2519713" cy="3026376"/>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spTree>
    <p:extLst>
      <p:ext uri="{BB962C8B-B14F-4D97-AF65-F5344CB8AC3E}">
        <p14:creationId xmlns:p14="http://schemas.microsoft.com/office/powerpoint/2010/main" val="269099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7604092" y="1331458"/>
            <a:ext cx="1278335" cy="941720"/>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900348" y="1161369"/>
            <a:ext cx="1106097" cy="1328511"/>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graphicFrame>
        <p:nvGraphicFramePr>
          <p:cNvPr id="3" name="Table 2">
            <a:extLst>
              <a:ext uri="{FF2B5EF4-FFF2-40B4-BE49-F238E27FC236}">
                <a16:creationId xmlns:a16="http://schemas.microsoft.com/office/drawing/2014/main" id="{09306CFF-90DF-44ED-9463-708B7D789DE1}"/>
              </a:ext>
            </a:extLst>
          </p:cNvPr>
          <p:cNvGraphicFramePr>
            <a:graphicFrameLocks noGrp="1"/>
          </p:cNvGraphicFramePr>
          <p:nvPr>
            <p:extLst>
              <p:ext uri="{D42A27DB-BD31-4B8C-83A1-F6EECF244321}">
                <p14:modId xmlns:p14="http://schemas.microsoft.com/office/powerpoint/2010/main" val="698177185"/>
              </p:ext>
            </p:extLst>
          </p:nvPr>
        </p:nvGraphicFramePr>
        <p:xfrm>
          <a:off x="6560129" y="2878282"/>
          <a:ext cx="4984171" cy="2180844"/>
        </p:xfrm>
        <a:graphic>
          <a:graphicData uri="http://schemas.openxmlformats.org/drawingml/2006/table">
            <a:tbl>
              <a:tblPr firstRow="1" firstCol="1" bandRow="1">
                <a:tableStyleId>{5C22544A-7EE6-4342-B048-85BDC9FD1C3A}</a:tableStyleId>
              </a:tblPr>
              <a:tblGrid>
                <a:gridCol w="1004149">
                  <a:extLst>
                    <a:ext uri="{9D8B030D-6E8A-4147-A177-3AD203B41FA5}">
                      <a16:colId xmlns:a16="http://schemas.microsoft.com/office/drawing/2014/main" val="2109389154"/>
                    </a:ext>
                  </a:extLst>
                </a:gridCol>
                <a:gridCol w="1440917">
                  <a:extLst>
                    <a:ext uri="{9D8B030D-6E8A-4147-A177-3AD203B41FA5}">
                      <a16:colId xmlns:a16="http://schemas.microsoft.com/office/drawing/2014/main" val="1733817181"/>
                    </a:ext>
                  </a:extLst>
                </a:gridCol>
                <a:gridCol w="1692736">
                  <a:extLst>
                    <a:ext uri="{9D8B030D-6E8A-4147-A177-3AD203B41FA5}">
                      <a16:colId xmlns:a16="http://schemas.microsoft.com/office/drawing/2014/main" val="4123298980"/>
                    </a:ext>
                  </a:extLst>
                </a:gridCol>
                <a:gridCol w="846369">
                  <a:extLst>
                    <a:ext uri="{9D8B030D-6E8A-4147-A177-3AD203B41FA5}">
                      <a16:colId xmlns:a16="http://schemas.microsoft.com/office/drawing/2014/main" val="960453157"/>
                    </a:ext>
                  </a:extLst>
                </a:gridCol>
              </a:tblGrid>
              <a:tr h="51435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Non-red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5660106"/>
                  </a:ext>
                </a:extLst>
              </a:tr>
              <a:tr h="514350">
                <a:tc>
                  <a:txBody>
                    <a:bodyPr/>
                    <a:lstStyle/>
                    <a:p>
                      <a:pPr marL="0" marR="0">
                        <a:lnSpc>
                          <a:spcPct val="107000"/>
                        </a:lnSpc>
                        <a:spcBef>
                          <a:spcPts val="0"/>
                        </a:spcBef>
                        <a:spcAft>
                          <a:spcPts val="0"/>
                        </a:spcAft>
                      </a:pPr>
                      <a:r>
                        <a:rPr lang="en-US" sz="2000">
                          <a:effectLst/>
                        </a:rPr>
                        <a:t>Box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188926"/>
                  </a:ext>
                </a:extLst>
              </a:tr>
              <a:tr h="514350">
                <a:tc>
                  <a:txBody>
                    <a:bodyPr/>
                    <a:lstStyle/>
                    <a:p>
                      <a:pPr marL="0" marR="0">
                        <a:lnSpc>
                          <a:spcPct val="107000"/>
                        </a:lnSpc>
                        <a:spcBef>
                          <a:spcPts val="0"/>
                        </a:spcBef>
                        <a:spcAft>
                          <a:spcPts val="0"/>
                        </a:spcAft>
                      </a:pPr>
                      <a:r>
                        <a:rPr lang="en-US" sz="2000">
                          <a:effectLst/>
                        </a:rPr>
                        <a:t>Box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933486"/>
                  </a:ext>
                </a:extLst>
              </a:tr>
              <a:tr h="514350">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107566"/>
                  </a:ext>
                </a:extLst>
              </a:tr>
            </a:tbl>
          </a:graphicData>
        </a:graphic>
      </p:graphicFrame>
    </p:spTree>
    <p:extLst>
      <p:ext uri="{BB962C8B-B14F-4D97-AF65-F5344CB8AC3E}">
        <p14:creationId xmlns:p14="http://schemas.microsoft.com/office/powerpoint/2010/main" val="224243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6430</TotalTime>
  <Words>3246</Words>
  <Application>Microsoft Office PowerPoint</Application>
  <PresentationFormat>Widescreen</PresentationFormat>
  <Paragraphs>348</Paragraphs>
  <Slides>44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lpstr>Probability Recap </vt:lpstr>
      <vt:lpstr>A twist in probability</vt:lpstr>
      <vt:lpstr>A twist in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28</cp:revision>
  <dcterms:created xsi:type="dcterms:W3CDTF">2021-05-28T21:19:05Z</dcterms:created>
  <dcterms:modified xsi:type="dcterms:W3CDTF">2022-02-12T13:33:45Z</dcterms:modified>
</cp:coreProperties>
</file>