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7" r:id="rId5"/>
    <p:sldId id="262" r:id="rId7"/>
    <p:sldId id="258" r:id="rId8"/>
    <p:sldId id="259" r:id="rId9"/>
    <p:sldId id="260" r:id="rId10"/>
    <p:sldId id="261" r:id="rId11"/>
    <p:sldId id="263" r:id="rId12"/>
    <p:sldId id="264" r:id="rId13"/>
    <p:sldId id="281" r:id="rId14"/>
    <p:sldId id="265" r:id="rId15"/>
    <p:sldId id="266" r:id="rId16"/>
    <p:sldId id="268" r:id="rId17"/>
    <p:sldId id="269" r:id="rId18"/>
    <p:sldId id="270" r:id="rId19"/>
    <p:sldId id="271" r:id="rId20"/>
    <p:sldId id="272" r:id="rId21"/>
    <p:sldId id="273" r:id="rId22"/>
    <p:sldId id="274" r:id="rId23"/>
    <p:sldId id="275" r:id="rId24"/>
    <p:sldId id="276" r:id="rId25"/>
    <p:sldId id="278" r:id="rId26"/>
  </p:sldIdLst>
  <p:sldSz cx="9144000" cy="6858000" type="screen4x3"/>
  <p:notesSz cx="6858000" cy="9144000"/>
  <p:custDataLst>
    <p:tags r:id="rId30"/>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2.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a:spLocks noGrp="1" noRot="1"/>
          </p:cNvSpPr>
          <p:nvPr>
            <p:ph type="sldImg"/>
          </p:nvPr>
        </p:nvSpPr>
        <p:spPr>
          <a:ln/>
        </p:spPr>
      </p:sp>
      <p:sp>
        <p:nvSpPr>
          <p:cNvPr id="6146" name="文本占位符 2"/>
          <p:cNvSpPr>
            <a:spLocks noGrp="1"/>
          </p:cNvSpPr>
          <p:nvPr>
            <p:ph type="body"/>
          </p:nvPr>
        </p:nvSpPr>
        <p:spPr>
          <a:ln/>
        </p:spPr>
        <p:txBody>
          <a:bodyPr lIns="91440" tIns="45720" rIns="91440" bIns="45720" anchor="t" anchorCtr="0"/>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p:cNvSpPr>
          <p:nvPr>
            <p:ph type="sldImg"/>
          </p:nvPr>
        </p:nvSpPr>
        <p:spPr>
          <a:ln/>
        </p:spPr>
      </p:sp>
      <p:sp>
        <p:nvSpPr>
          <p:cNvPr id="8194" name="文本占位符 2"/>
          <p:cNvSpPr>
            <a:spLocks noGrp="1"/>
          </p:cNvSpPr>
          <p:nvPr>
            <p:ph type="body"/>
          </p:nvPr>
        </p:nvSpPr>
        <p:spPr>
          <a:ln/>
        </p:spPr>
        <p:txBody>
          <a:bodyPr lIns="91440" tIns="45720" rIns="91440" bIns="45720" anchor="t" anchorCtr="0"/>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p:cNvSpPr>
          <p:nvPr>
            <p:ph type="sldImg"/>
          </p:nvPr>
        </p:nvSpPr>
        <p:spPr>
          <a:ln/>
        </p:spPr>
      </p:sp>
      <p:sp>
        <p:nvSpPr>
          <p:cNvPr id="10242" name="文本占位符 2"/>
          <p:cNvSpPr>
            <a:spLocks noGrp="1"/>
          </p:cNvSpPr>
          <p:nvPr>
            <p:ph type="body"/>
          </p:nvPr>
        </p:nvSpPr>
        <p:spPr>
          <a:ln/>
        </p:spPr>
        <p:txBody>
          <a:bodyPr lIns="91440" tIns="45720" rIns="91440" bIns="45720" anchor="t" anchorCtr="0"/>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p:cNvSpPr>
          <p:nvPr>
            <p:ph type="sldImg"/>
          </p:nvPr>
        </p:nvSpPr>
        <p:spPr>
          <a:ln/>
        </p:spPr>
      </p:sp>
      <p:sp>
        <p:nvSpPr>
          <p:cNvPr id="19458" name="文本占位符 2"/>
          <p:cNvSpPr>
            <a:spLocks noGrp="1"/>
          </p:cNvSpPr>
          <p:nvPr>
            <p:ph type="body"/>
          </p:nvPr>
        </p:nvSpPr>
        <p:spPr>
          <a:ln/>
        </p:spPr>
        <p:txBody>
          <a:bodyPr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documentation.suse.com/zh-cn/sles/15-SP2/html/SLES-all/cha-audit-comp.html"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eople.redhat.com/sgrubb/audit/visualize/index.html"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3073"/>
          <p:cNvSpPr>
            <a:spLocks noGrp="1"/>
          </p:cNvSpPr>
          <p:nvPr/>
        </p:nvSpPr>
        <p:spPr>
          <a:xfrm>
            <a:off x="812800" y="2205355"/>
            <a:ext cx="7772400" cy="147002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defTabSz="914400">
              <a:buClrTx/>
              <a:buSzTx/>
              <a:buFontTx/>
              <a:buNone/>
            </a:pPr>
            <a:r>
              <a:rPr lang="en-US" altLang="zh-CN" sz="4400" kern="1200" baseline="0">
                <a:latin typeface="+mj-lt"/>
                <a:ea typeface="+mj-ea"/>
                <a:cs typeface="+mj-cs"/>
              </a:rPr>
              <a:t>Audit-</a:t>
            </a:r>
            <a:r>
              <a:rPr lang="zh-CN" altLang="en-US" sz="4400" kern="1200" baseline="0">
                <a:latin typeface="+mj-lt"/>
                <a:ea typeface="+mj-ea"/>
                <a:cs typeface="+mj-cs"/>
              </a:rPr>
              <a:t>审计系统</a:t>
            </a:r>
            <a:r>
              <a:rPr lang="zh-CN" altLang="en-US" sz="4400" kern="1200" baseline="0">
                <a:latin typeface="+mj-lt"/>
                <a:ea typeface="+mj-ea"/>
                <a:cs typeface="+mj-cs"/>
              </a:rPr>
              <a:t>介绍</a:t>
            </a:r>
            <a:endParaRPr lang="zh-CN" altLang="en-US" sz="4400" kern="1200" baseline="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43000" y="241935"/>
            <a:ext cx="6858000" cy="760095"/>
          </a:xfrm>
        </p:spPr>
        <p:txBody>
          <a:bodyPr/>
          <a:p>
            <a:r>
              <a:rPr lang="zh-CN" altLang="en-US"/>
              <a:t>审计日志</a:t>
            </a:r>
            <a:r>
              <a:rPr lang="zh-CN" altLang="en-US"/>
              <a:t>介绍</a:t>
            </a:r>
            <a:endParaRPr lang="zh-CN" altLang="en-US"/>
          </a:p>
        </p:txBody>
      </p:sp>
      <p:sp>
        <p:nvSpPr>
          <p:cNvPr id="3" name="副标题 2"/>
          <p:cNvSpPr>
            <a:spLocks noGrp="1"/>
          </p:cNvSpPr>
          <p:nvPr>
            <p:ph type="subTitle" idx="1"/>
          </p:nvPr>
        </p:nvSpPr>
        <p:spPr>
          <a:xfrm>
            <a:off x="210185" y="4220845"/>
            <a:ext cx="8844915" cy="1268730"/>
          </a:xfrm>
        </p:spPr>
        <p:txBody>
          <a:bodyPr/>
          <a:p>
            <a:pPr algn="l"/>
            <a:r>
              <a:rPr lang="zh-CN" altLang="en-US"/>
              <a:t>上图是</a:t>
            </a:r>
            <a:r>
              <a:rPr lang="en-US" altLang="zh-CN"/>
              <a:t>less</a:t>
            </a:r>
            <a:r>
              <a:rPr lang="zh-CN" altLang="en-US"/>
              <a:t>命令的审计信息，审计日志保存在</a:t>
            </a:r>
            <a:r>
              <a:rPr lang="en-US" altLang="zh-CN"/>
              <a:t>`/var/log/audit/audit.log`</a:t>
            </a:r>
            <a:r>
              <a:rPr lang="zh-CN" altLang="en-US"/>
              <a:t>文件</a:t>
            </a:r>
            <a:r>
              <a:rPr lang="zh-CN" altLang="en-US"/>
              <a:t>中。、</a:t>
            </a:r>
            <a:endParaRPr lang="zh-CN" altLang="en-US"/>
          </a:p>
          <a:p>
            <a:pPr algn="l"/>
            <a:r>
              <a:rPr lang="zh-CN" altLang="en-US"/>
              <a:t>这里需要特别注意的是同一个事件</a:t>
            </a:r>
            <a:r>
              <a:rPr lang="en-US" altLang="zh-CN"/>
              <a:t>ID</a:t>
            </a:r>
            <a:r>
              <a:rPr lang="zh-CN" altLang="en-US"/>
              <a:t>可能包含多个事件类型，例如实例中</a:t>
            </a:r>
            <a:r>
              <a:rPr lang="en-US" altLang="zh-CN"/>
              <a:t>open</a:t>
            </a:r>
            <a:r>
              <a:rPr lang="zh-CN" altLang="en-US"/>
              <a:t>系统调用事件会触发</a:t>
            </a:r>
            <a:r>
              <a:rPr lang="en-US" altLang="zh-CN"/>
              <a:t>CWD</a:t>
            </a:r>
            <a:r>
              <a:rPr lang="zh-CN" altLang="en-US"/>
              <a:t>，</a:t>
            </a:r>
            <a:r>
              <a:rPr lang="en-US" altLang="zh-CN"/>
              <a:t>PATH</a:t>
            </a:r>
            <a:r>
              <a:rPr lang="zh-CN" altLang="en-US"/>
              <a:t>事件，如果应用程序还有其他系统调用会分配另外的事件</a:t>
            </a:r>
            <a:r>
              <a:rPr lang="en-US" altLang="zh-CN"/>
              <a:t>ID</a:t>
            </a:r>
            <a:r>
              <a:rPr lang="zh-CN" altLang="en-US"/>
              <a:t>。</a:t>
            </a:r>
            <a:endParaRPr lang="zh-CN" altLang="en-US"/>
          </a:p>
        </p:txBody>
      </p:sp>
      <p:sp>
        <p:nvSpPr>
          <p:cNvPr id="6" name="文本框 5"/>
          <p:cNvSpPr txBox="1"/>
          <p:nvPr/>
        </p:nvSpPr>
        <p:spPr>
          <a:xfrm>
            <a:off x="442595" y="1339850"/>
            <a:ext cx="8380730" cy="2816225"/>
          </a:xfrm>
          <a:prstGeom prst="rect">
            <a:avLst/>
          </a:prstGeom>
          <a:noFill/>
        </p:spPr>
        <p:txBody>
          <a:bodyPr wrap="square" rtlCol="0">
            <a:noAutofit/>
          </a:bodyPr>
          <a:p>
            <a:r>
              <a:rPr lang="zh-CN" altLang="en-US"/>
              <a:t>type=SYSCALL msg=audit(</a:t>
            </a:r>
            <a:r>
              <a:rPr lang="zh-CN" altLang="en-US">
                <a:solidFill>
                  <a:srgbClr val="FF0000"/>
                </a:solidFill>
              </a:rPr>
              <a:t>1234874638.599:5207</a:t>
            </a:r>
            <a:r>
              <a:rPr lang="zh-CN" altLang="en-US"/>
              <a:t>): arch=c000003e syscall=2 success=yes exit=4 a0=62fb60 a1=0 a2=31 a3=0 items=1 ppid=25400 pid</a:t>
            </a:r>
            <a:endParaRPr lang="zh-CN" altLang="en-US"/>
          </a:p>
          <a:p>
            <a:r>
              <a:rPr lang="zh-CN" altLang="en-US"/>
              <a:t>=25616 auid=0 uid=0 gid=0 euid=0 suid=0 fsuid=0 egid=0 sgid=0 fsgid=0 tty=pts1 ses=1164 comm="less" exe="/usr/bin/less" key="doc_log"</a:t>
            </a:r>
            <a:endParaRPr lang="zh-CN" altLang="en-US"/>
          </a:p>
          <a:p>
            <a:endParaRPr lang="zh-CN" altLang="en-US"/>
          </a:p>
          <a:p>
            <a:r>
              <a:rPr lang="zh-CN" altLang="en-US"/>
              <a:t>type=CWD msg=audit(</a:t>
            </a:r>
            <a:r>
              <a:rPr lang="zh-CN" altLang="en-US">
                <a:solidFill>
                  <a:srgbClr val="FF0000"/>
                </a:solidFill>
              </a:rPr>
              <a:t>1234874638.599:5207</a:t>
            </a:r>
            <a:r>
              <a:rPr lang="zh-CN" altLang="en-US"/>
              <a:t>):  cwd="/root"</a:t>
            </a:r>
            <a:endParaRPr lang="zh-CN" altLang="en-US"/>
          </a:p>
          <a:p>
            <a:endParaRPr lang="zh-CN" altLang="en-US"/>
          </a:p>
          <a:p>
            <a:r>
              <a:rPr lang="zh-CN" altLang="en-US"/>
              <a:t>type=PATH msg=audit(</a:t>
            </a:r>
            <a:r>
              <a:rPr lang="zh-CN" altLang="en-US">
                <a:solidFill>
                  <a:srgbClr val="FF0000"/>
                </a:solidFill>
              </a:rPr>
              <a:t>1234874638.599:5207</a:t>
            </a:r>
            <a:r>
              <a:rPr lang="zh-CN" altLang="en-US"/>
              <a:t>): item=0 name="/var/log/audit/audit.log" inode=1219041 dev=08:06 mode=0100644 ouid=0 ogid=0 rdev=00:00</a:t>
            </a:r>
            <a:endParaRPr lang="zh-CN" altLang="en-US"/>
          </a:p>
        </p:txBody>
      </p:sp>
      <p:sp>
        <p:nvSpPr>
          <p:cNvPr id="7" name="文本框 6">
            <a:hlinkClick r:id="rId1" tooltip="" action="ppaction://hlinkfile"/>
          </p:cNvPr>
          <p:cNvSpPr txBox="1"/>
          <p:nvPr/>
        </p:nvSpPr>
        <p:spPr>
          <a:xfrm>
            <a:off x="323850" y="6000115"/>
            <a:ext cx="8432165" cy="645160"/>
          </a:xfrm>
          <a:prstGeom prst="rect">
            <a:avLst/>
          </a:prstGeom>
          <a:noFill/>
        </p:spPr>
        <p:txBody>
          <a:bodyPr wrap="square" rtlCol="0">
            <a:spAutoFit/>
          </a:bodyPr>
          <a:p>
            <a:r>
              <a:rPr lang="zh-CN" altLang="en-US">
                <a:hlinkClick r:id="rId1" tooltip="" action="ppaction://hlinkfile">
                  <a:extLst>
                    <a:ext uri="{DAF060AB-1E55-43B9-8AAB-6FB025537F2F}">
                      <wpsdc:hlinkClr xmlns:wpsdc="http://www.wps.cn/officeDocument/2017/drawingmlCustomData" val="009999"/>
                      <wpsdc:folHlinkClr xmlns:wpsdc="http://www.wps.cn/officeDocument/2017/drawingmlCustomData" val="99CC00"/>
                      <wpsdc:hlinkUnderline xmlns:wpsdc="http://www.wps.cn/officeDocument/2017/drawingmlCustomData" val="1"/>
                    </a:ext>
                  </a:extLst>
                </a:hlinkClick>
              </a:rPr>
              <a:t>https://documentation.suse.com/zh-cn/sles/15-SP2/html/SLES-all/cha-audit-comp.html</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xfrm>
            <a:off x="539750" y="-27305"/>
            <a:ext cx="8229600" cy="963295"/>
          </a:xfrm>
          <a:ln/>
        </p:spPr>
        <p:txBody>
          <a:bodyPr anchor="ctr" anchorCtr="0"/>
          <a:p>
            <a:r>
              <a:rPr lang="zh-CN" altLang="en-US"/>
              <a:t>获取并筛选审计</a:t>
            </a:r>
            <a:r>
              <a:rPr lang="zh-CN" altLang="en-US"/>
              <a:t>报告</a:t>
            </a:r>
            <a:endParaRPr lang="zh-CN" altLang="en-US"/>
          </a:p>
        </p:txBody>
      </p:sp>
      <p:sp>
        <p:nvSpPr>
          <p:cNvPr id="16386" name="内容占位符 2"/>
          <p:cNvSpPr>
            <a:spLocks noGrp="1"/>
          </p:cNvSpPr>
          <p:nvPr>
            <p:ph idx="1"/>
          </p:nvPr>
        </p:nvSpPr>
        <p:spPr>
          <a:ln/>
        </p:spPr>
        <p:txBody>
          <a:bodyPr anchor="t" anchorCtr="0"/>
          <a:p>
            <a:pPr marL="0" indent="0">
              <a:buNone/>
            </a:pPr>
            <a:endParaRPr lang="zh-CN" altLang="en-US" sz="2800">
              <a:latin typeface="宋体" panose="02010600030101010101" pitchFamily="2" charset="-122"/>
            </a:endParaRPr>
          </a:p>
          <a:p>
            <a:pPr marL="0" indent="0">
              <a:buNone/>
            </a:pPr>
            <a:endParaRPr lang="zh-CN" altLang="en-US" sz="2800">
              <a:latin typeface="宋体" panose="02010600030101010101" pitchFamily="2" charset="-122"/>
            </a:endParaRPr>
          </a:p>
        </p:txBody>
      </p:sp>
      <p:sp>
        <p:nvSpPr>
          <p:cNvPr id="3" name="文本框 2"/>
          <p:cNvSpPr txBox="1"/>
          <p:nvPr/>
        </p:nvSpPr>
        <p:spPr>
          <a:xfrm>
            <a:off x="611505" y="836930"/>
            <a:ext cx="8157845" cy="5748020"/>
          </a:xfrm>
          <a:prstGeom prst="rect">
            <a:avLst/>
          </a:prstGeom>
          <a:noFill/>
        </p:spPr>
        <p:txBody>
          <a:bodyPr wrap="square" rtlCol="0">
            <a:noAutofit/>
          </a:bodyPr>
          <a:p>
            <a:pPr indent="457200"/>
            <a:r>
              <a:rPr lang="zh-CN" altLang="en-US"/>
              <a:t>随着时间的推移，审计报告会逐渐变得庞大难以阅读，此时就需要对审计报告进行筛选和处理，</a:t>
            </a:r>
            <a:r>
              <a:rPr lang="en-US" altLang="zh-CN"/>
              <a:t>audit</a:t>
            </a:r>
            <a:r>
              <a:rPr lang="zh-CN" altLang="en-US"/>
              <a:t>用户态提供了三个实用工具帮助完成</a:t>
            </a:r>
            <a:r>
              <a:rPr lang="zh-CN" altLang="en-US"/>
              <a:t>此项工作。</a:t>
            </a:r>
            <a:endParaRPr lang="zh-CN" altLang="en-US"/>
          </a:p>
          <a:p>
            <a:pPr indent="457200"/>
            <a:r>
              <a:rPr lang="en-US" altLang="zh-CN" sz="1800">
                <a:solidFill>
                  <a:schemeClr val="tx1"/>
                </a:solidFill>
              </a:rPr>
              <a:t>aureport:</a:t>
            </a:r>
            <a:endParaRPr lang="en-US" altLang="zh-CN" sz="1800">
              <a:solidFill>
                <a:schemeClr val="tx1"/>
              </a:solidFill>
            </a:endParaRPr>
          </a:p>
          <a:p>
            <a:pPr marL="457200" lvl="1" indent="457200"/>
            <a:r>
              <a:rPr lang="zh-CN" altLang="en-US" sz="1800">
                <a:solidFill>
                  <a:schemeClr val="tx1"/>
                </a:solidFill>
              </a:rPr>
              <a:t>用以生成摘要报告。</a:t>
            </a:r>
            <a:endParaRPr lang="zh-CN" altLang="en-US" sz="1800">
              <a:solidFill>
                <a:schemeClr val="tx1"/>
              </a:solidFill>
            </a:endParaRPr>
          </a:p>
          <a:p>
            <a:pPr marL="0" lvl="0" indent="457200">
              <a:buNone/>
            </a:pPr>
            <a:r>
              <a:rPr lang="en-US" altLang="zh-CN" sz="1800">
                <a:solidFill>
                  <a:schemeClr val="tx1"/>
                </a:solidFill>
              </a:rPr>
              <a:t>ausearch</a:t>
            </a:r>
            <a:r>
              <a:rPr lang="zh-CN" altLang="en-US" sz="1800">
                <a:solidFill>
                  <a:schemeClr val="tx1"/>
                </a:solidFill>
              </a:rPr>
              <a:t>：</a:t>
            </a:r>
            <a:endParaRPr lang="zh-CN" altLang="en-US" sz="1800">
              <a:solidFill>
                <a:schemeClr val="tx1"/>
              </a:solidFill>
            </a:endParaRPr>
          </a:p>
          <a:p>
            <a:pPr marL="457200" lvl="1" indent="457200">
              <a:buNone/>
            </a:pPr>
            <a:r>
              <a:rPr lang="zh-CN" altLang="en-US" sz="1800">
                <a:solidFill>
                  <a:schemeClr val="tx1"/>
                </a:solidFill>
              </a:rPr>
              <a:t>用以查询审计报告。</a:t>
            </a:r>
            <a:endParaRPr lang="zh-CN" altLang="en-US" sz="1800">
              <a:solidFill>
                <a:schemeClr val="tx1"/>
              </a:solidFill>
            </a:endParaRPr>
          </a:p>
          <a:p>
            <a:pPr marL="0" lvl="0" indent="457200">
              <a:buNone/>
            </a:pPr>
            <a:r>
              <a:rPr lang="en-US" altLang="zh-CN" sz="1800">
                <a:solidFill>
                  <a:schemeClr val="tx1"/>
                </a:solidFill>
              </a:rPr>
              <a:t>autrace</a:t>
            </a:r>
            <a:r>
              <a:rPr lang="zh-CN" altLang="en-US" sz="1800">
                <a:solidFill>
                  <a:schemeClr val="tx1"/>
                </a:solidFill>
              </a:rPr>
              <a:t>：</a:t>
            </a:r>
            <a:endParaRPr lang="zh-CN" altLang="en-US" sz="1800">
              <a:solidFill>
                <a:schemeClr val="tx1"/>
              </a:solidFill>
            </a:endParaRPr>
          </a:p>
          <a:p>
            <a:pPr marL="457200" lvl="1" indent="457200">
              <a:buNone/>
            </a:pPr>
            <a:r>
              <a:rPr lang="zh-CN" altLang="en-US" sz="1800">
                <a:solidFill>
                  <a:schemeClr val="tx1"/>
                </a:solidFill>
              </a:rPr>
              <a:t>对各个进程进行专门的审计（注：使用</a:t>
            </a:r>
            <a:r>
              <a:rPr lang="en-US" altLang="zh-CN" sz="1800">
                <a:solidFill>
                  <a:schemeClr val="tx1"/>
                </a:solidFill>
              </a:rPr>
              <a:t>autrace</a:t>
            </a:r>
            <a:r>
              <a:rPr lang="zh-CN" altLang="en-US" sz="1800">
                <a:solidFill>
                  <a:schemeClr val="tx1"/>
                </a:solidFill>
              </a:rPr>
              <a:t>时需要从队列中清除所有审计规则</a:t>
            </a:r>
            <a:r>
              <a:rPr lang="en-US" altLang="zh-CN" sz="1800">
                <a:solidFill>
                  <a:schemeClr val="tx1"/>
                </a:solidFill>
              </a:rPr>
              <a:t>`auditctl -D`</a:t>
            </a:r>
            <a:r>
              <a:rPr lang="zh-CN" altLang="en-US" sz="1800">
                <a:solidFill>
                  <a:schemeClr val="tx1"/>
                </a:solidFill>
              </a:rPr>
              <a:t>）</a:t>
            </a:r>
            <a:endParaRPr lang="zh-CN" altLang="en-US" sz="1800">
              <a:solidFill>
                <a:schemeClr val="tx1"/>
              </a:solidFill>
            </a:endParaRPr>
          </a:p>
          <a:p>
            <a:pPr marL="457200" lvl="1" indent="457200">
              <a:buNone/>
            </a:pPr>
            <a:endParaRPr lang="en-US" altLang="zh-CN" sz="1800">
              <a:solidFill>
                <a:schemeClr val="tx1"/>
              </a:solidFill>
            </a:endParaRPr>
          </a:p>
          <a:p>
            <a:pPr marL="0" lvl="0" indent="457200">
              <a:buNone/>
            </a:pPr>
            <a:r>
              <a:rPr lang="zh-CN" altLang="en-US" sz="1800">
                <a:solidFill>
                  <a:schemeClr val="tx1"/>
                </a:solidFill>
              </a:rPr>
              <a:t>（红帽有两个可视化工具，</a:t>
            </a:r>
            <a:r>
              <a:rPr lang="en-US" altLang="zh-CN" sz="1800">
                <a:solidFill>
                  <a:schemeClr val="tx1"/>
                </a:solidFill>
              </a:rPr>
              <a:t>mkgraph,mkbar,</a:t>
            </a:r>
            <a:r>
              <a:rPr lang="zh-CN" altLang="en-US" sz="1800">
                <a:solidFill>
                  <a:schemeClr val="tx1"/>
                </a:solidFill>
              </a:rPr>
              <a:t>用来创建关系图和统计图，</a:t>
            </a:r>
            <a:endParaRPr lang="en-US" altLang="zh-CN" sz="1800">
              <a:solidFill>
                <a:schemeClr val="tx1"/>
              </a:solidFill>
            </a:endParaRPr>
          </a:p>
          <a:p>
            <a:pPr marL="0" lvl="0" indent="457200">
              <a:buNone/>
            </a:pPr>
            <a:r>
              <a:rPr lang="en-US" altLang="zh-CN" sz="1800">
                <a:solidFill>
                  <a:schemeClr val="tx1"/>
                </a:solidFill>
                <a:hlinkClick r:id="rId1" tooltip="" action="ppaction://hlinkfile"/>
              </a:rPr>
              <a:t>https://people.redhat.com/sgrubb/audit/visualize/index.html</a:t>
            </a:r>
            <a:r>
              <a:rPr lang="en-US" altLang="zh-CN" sz="1800">
                <a:solidFill>
                  <a:schemeClr val="tx1"/>
                </a:solidFill>
              </a:rPr>
              <a:t>)</a:t>
            </a:r>
            <a:endParaRPr lang="en-US" altLang="zh-CN" sz="1800">
              <a:solidFill>
                <a:schemeClr val="tx1"/>
              </a:solidFill>
            </a:endParaRPr>
          </a:p>
          <a:p>
            <a:pPr indent="457200"/>
            <a:endParaRPr lang="en-US" altLang="zh-CN" sz="18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154940"/>
            <a:ext cx="8229600" cy="763905"/>
          </a:xfrm>
          <a:ln/>
        </p:spPr>
        <p:txBody>
          <a:bodyPr anchor="ctr" anchorCtr="0"/>
          <a:p>
            <a:r>
              <a:rPr lang="en-US" altLang="zh-CN"/>
              <a:t>audit</a:t>
            </a:r>
            <a:r>
              <a:rPr lang="zh-CN" altLang="en-US"/>
              <a:t>自定义</a:t>
            </a:r>
            <a:r>
              <a:rPr lang="zh-CN" altLang="en-US"/>
              <a:t>插件</a:t>
            </a:r>
            <a:endParaRPr lang="zh-CN" altLang="en-US"/>
          </a:p>
        </p:txBody>
      </p:sp>
      <p:sp>
        <p:nvSpPr>
          <p:cNvPr id="17410" name="内容占位符 2"/>
          <p:cNvSpPr>
            <a:spLocks noGrp="1"/>
          </p:cNvSpPr>
          <p:nvPr>
            <p:ph idx="1"/>
          </p:nvPr>
        </p:nvSpPr>
        <p:spPr>
          <a:xfrm>
            <a:off x="467995" y="1700530"/>
            <a:ext cx="8229600" cy="1820545"/>
          </a:xfrm>
          <a:ln/>
        </p:spPr>
        <p:txBody>
          <a:bodyPr anchor="t" anchorCtr="0"/>
          <a:p>
            <a:pPr marL="0" indent="457200">
              <a:buNone/>
            </a:pPr>
            <a:r>
              <a:rPr lang="en-US" altLang="zh-CN" sz="1800">
                <a:latin typeface="Arial" panose="020B0604020202020204" pitchFamily="34" charset="0"/>
                <a:ea typeface="宋体" panose="02010600030101010101" pitchFamily="2" charset="-122"/>
              </a:rPr>
              <a:t>audit</a:t>
            </a:r>
            <a:r>
              <a:rPr lang="zh-CN" altLang="en-US" sz="1800">
                <a:latin typeface="Arial" panose="020B0604020202020204" pitchFamily="34" charset="0"/>
                <a:ea typeface="宋体" panose="02010600030101010101" pitchFamily="2" charset="-122"/>
              </a:rPr>
              <a:t>系统通过</a:t>
            </a:r>
            <a:r>
              <a:rPr lang="en-US" altLang="zh-CN" sz="1800">
                <a:latin typeface="Arial" panose="020B0604020202020204" pitchFamily="34" charset="0"/>
                <a:ea typeface="宋体" panose="02010600030101010101" pitchFamily="2" charset="-122"/>
              </a:rPr>
              <a:t>audispd</a:t>
            </a:r>
            <a:r>
              <a:rPr lang="zh-CN" altLang="en-US" sz="1800">
                <a:latin typeface="Arial" panose="020B0604020202020204" pitchFamily="34" charset="0"/>
                <a:ea typeface="宋体" panose="02010600030101010101" pitchFamily="2" charset="-122"/>
              </a:rPr>
              <a:t>（审计调度守护进程）允许用户自定义程序直接接收</a:t>
            </a:r>
            <a:r>
              <a:rPr lang="zh-CN" altLang="en-US" sz="1800">
                <a:latin typeface="Arial" panose="020B0604020202020204" pitchFamily="34" charset="0"/>
                <a:ea typeface="宋体" panose="02010600030101010101" pitchFamily="2" charset="-122"/>
              </a:rPr>
              <a:t>审计信息。</a:t>
            </a:r>
            <a:endParaRPr lang="zh-CN" altLang="en-US" sz="1800">
              <a:latin typeface="Arial" panose="020B0604020202020204" pitchFamily="34" charset="0"/>
              <a:ea typeface="宋体" panose="02010600030101010101" pitchFamily="2" charset="-122"/>
            </a:endParaRPr>
          </a:p>
          <a:p>
            <a:pPr marL="0" indent="457200">
              <a:buNone/>
            </a:pPr>
            <a:r>
              <a:rPr lang="en-US" altLang="zh-CN" sz="1800">
                <a:latin typeface="Arial" panose="020B0604020202020204" pitchFamily="34" charset="0"/>
                <a:ea typeface="宋体" panose="02010600030101010101" pitchFamily="2" charset="-122"/>
              </a:rPr>
              <a:t>auditd</a:t>
            </a:r>
            <a:r>
              <a:rPr lang="zh-CN" altLang="en-US" sz="1800">
                <a:latin typeface="Arial" panose="020B0604020202020204" pitchFamily="34" charset="0"/>
                <a:ea typeface="宋体" panose="02010600030101010101" pitchFamily="2" charset="-122"/>
              </a:rPr>
              <a:t>启动之后会拉起</a:t>
            </a:r>
            <a:r>
              <a:rPr lang="en-US" altLang="zh-CN" sz="1800">
                <a:latin typeface="Arial" panose="020B0604020202020204" pitchFamily="34" charset="0"/>
                <a:ea typeface="宋体" panose="02010600030101010101" pitchFamily="2" charset="-122"/>
              </a:rPr>
              <a:t>audispd</a:t>
            </a:r>
            <a:r>
              <a:rPr lang="zh-CN" altLang="en-US" sz="1800">
                <a:latin typeface="Arial" panose="020B0604020202020204" pitchFamily="34" charset="0"/>
                <a:ea typeface="宋体" panose="02010600030101010101" pitchFamily="2" charset="-122"/>
              </a:rPr>
              <a:t>进程，并将一份审计信息分发给</a:t>
            </a:r>
            <a:r>
              <a:rPr lang="en-US" altLang="zh-CN" sz="1800">
                <a:latin typeface="Arial" panose="020B0604020202020204" pitchFamily="34" charset="0"/>
                <a:ea typeface="宋体" panose="02010600030101010101" pitchFamily="2" charset="-122"/>
              </a:rPr>
              <a:t>audispd</a:t>
            </a:r>
            <a:r>
              <a:rPr lang="zh-CN" altLang="en-US" sz="1800">
                <a:latin typeface="Arial" panose="020B0604020202020204" pitchFamily="34" charset="0"/>
                <a:ea typeface="宋体" panose="02010600030101010101" pitchFamily="2" charset="-122"/>
              </a:rPr>
              <a:t>进程，再由</a:t>
            </a:r>
            <a:r>
              <a:rPr lang="en-US" altLang="zh-CN" sz="1800">
                <a:latin typeface="Arial" panose="020B0604020202020204" pitchFamily="34" charset="0"/>
                <a:ea typeface="宋体" panose="02010600030101010101" pitchFamily="2" charset="-122"/>
              </a:rPr>
              <a:t>audispd</a:t>
            </a:r>
            <a:r>
              <a:rPr lang="zh-CN" altLang="en-US" sz="1800">
                <a:latin typeface="Arial" panose="020B0604020202020204" pitchFamily="34" charset="0"/>
                <a:ea typeface="宋体" panose="02010600030101010101" pitchFamily="2" charset="-122"/>
              </a:rPr>
              <a:t>分发给一个或者多个用户自定义</a:t>
            </a:r>
            <a:r>
              <a:rPr lang="zh-CN" altLang="en-US" sz="1800">
                <a:latin typeface="Arial" panose="020B0604020202020204" pitchFamily="34" charset="0"/>
                <a:ea typeface="宋体" panose="02010600030101010101" pitchFamily="2" charset="-122"/>
              </a:rPr>
              <a:t>程序。</a:t>
            </a:r>
            <a:endParaRPr lang="zh-CN" altLang="en-US" sz="1800">
              <a:latin typeface="Arial" panose="020B0604020202020204" pitchFamily="34" charset="0"/>
              <a:ea typeface="宋体" panose="02010600030101010101" pitchFamily="2" charset="-122"/>
            </a:endParaRPr>
          </a:p>
          <a:p>
            <a:pPr marL="0" indent="457200">
              <a:buNone/>
            </a:pPr>
            <a:r>
              <a:rPr lang="en-US" altLang="zh-CN" sz="1800">
                <a:latin typeface="Arial" panose="020B0604020202020204" pitchFamily="34" charset="0"/>
                <a:ea typeface="宋体" panose="02010600030101010101" pitchFamily="2" charset="-122"/>
              </a:rPr>
              <a:t>audispd</a:t>
            </a:r>
            <a:r>
              <a:rPr lang="zh-CN" altLang="en-US" sz="1800">
                <a:latin typeface="Arial" panose="020B0604020202020204" pitchFamily="34" charset="0"/>
                <a:ea typeface="宋体" panose="02010600030101010101" pitchFamily="2" charset="-122"/>
              </a:rPr>
              <a:t>同样有配置文件</a:t>
            </a:r>
            <a:r>
              <a:rPr lang="en-US" altLang="zh-CN" sz="1800">
                <a:latin typeface="Arial" panose="020B0604020202020204" pitchFamily="34" charset="0"/>
                <a:ea typeface="宋体" panose="02010600030101010101" pitchFamily="2" charset="-122"/>
              </a:rPr>
              <a:t>`/etc/audisp/audispd.conf`</a:t>
            </a:r>
            <a:r>
              <a:rPr lang="zh-CN" altLang="en-US" sz="1800">
                <a:latin typeface="Arial" panose="020B0604020202020204" pitchFamily="34" charset="0"/>
                <a:ea typeface="宋体" panose="02010600030101010101" pitchFamily="2" charset="-122"/>
              </a:rPr>
              <a:t>。其中配置了</a:t>
            </a:r>
            <a:r>
              <a:rPr lang="en-US" altLang="zh-CN" sz="1800">
                <a:latin typeface="Arial" panose="020B0604020202020204" pitchFamily="34" charset="0"/>
                <a:ea typeface="宋体" panose="02010600030101010101" pitchFamily="2" charset="-122"/>
              </a:rPr>
              <a:t>audispd</a:t>
            </a:r>
            <a:r>
              <a:rPr lang="zh-CN" altLang="en-US" sz="1800">
                <a:latin typeface="Arial" panose="020B0604020202020204" pitchFamily="34" charset="0"/>
                <a:ea typeface="宋体" panose="02010600030101010101" pitchFamily="2" charset="-122"/>
              </a:rPr>
              <a:t>的资源和一些行为。</a:t>
            </a:r>
            <a:endParaRPr lang="zh-CN" altLang="en-US" sz="1800">
              <a:latin typeface="Arial" panose="020B0604020202020204" pitchFamily="34" charset="0"/>
              <a:ea typeface="宋体" panose="02010600030101010101" pitchFamily="2" charset="-122"/>
            </a:endParaRPr>
          </a:p>
          <a:p>
            <a:pPr marL="0" indent="457200">
              <a:buNone/>
            </a:pPr>
            <a:endParaRPr lang="zh-CN" altLang="en-US" sz="180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971550" y="3572510"/>
            <a:ext cx="4616450" cy="1426210"/>
          </a:xfrm>
          <a:prstGeom prst="rect">
            <a:avLst/>
          </a:prstGeom>
        </p:spPr>
      </p:pic>
      <p:sp>
        <p:nvSpPr>
          <p:cNvPr id="4" name="文本框 3"/>
          <p:cNvSpPr txBox="1"/>
          <p:nvPr/>
        </p:nvSpPr>
        <p:spPr>
          <a:xfrm>
            <a:off x="2988310" y="980440"/>
            <a:ext cx="3048000" cy="583565"/>
          </a:xfrm>
          <a:prstGeom prst="rect">
            <a:avLst/>
          </a:prstGeom>
          <a:noFill/>
        </p:spPr>
        <p:txBody>
          <a:bodyPr wrap="square" rtlCol="0">
            <a:spAutoFit/>
          </a:bodyPr>
          <a:p>
            <a:pPr algn="ctr"/>
            <a:r>
              <a:rPr lang="en-US" altLang="zh-CN" sz="3200"/>
              <a:t>audispd</a:t>
            </a:r>
            <a:r>
              <a:rPr lang="zh-CN" altLang="en-US" sz="3200"/>
              <a:t>的配置</a:t>
            </a:r>
            <a:endParaRPr lang="zh-CN" alt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39750" y="1196975"/>
            <a:ext cx="8069580" cy="3270885"/>
          </a:xfrm>
          <a:prstGeom prst="rect">
            <a:avLst/>
          </a:prstGeom>
          <a:noFill/>
        </p:spPr>
        <p:txBody>
          <a:bodyPr wrap="square" rtlCol="0">
            <a:noAutofit/>
          </a:bodyPr>
          <a:p>
            <a:pPr indent="457200"/>
            <a:r>
              <a:rPr lang="zh-CN" altLang="en-US"/>
              <a:t>当</a:t>
            </a:r>
            <a:r>
              <a:rPr lang="en-US" altLang="zh-CN"/>
              <a:t>audispd</a:t>
            </a:r>
            <a:r>
              <a:rPr lang="zh-CN" altLang="en-US"/>
              <a:t>启动后，会自动读取</a:t>
            </a:r>
            <a:r>
              <a:rPr lang="en-US" altLang="zh-CN"/>
              <a:t>`/etc/audisp/plugins.d`</a:t>
            </a:r>
            <a:r>
              <a:rPr lang="zh-CN" altLang="en-US"/>
              <a:t>目录中的插件配置文件，然后根据插件配置文件拉起</a:t>
            </a:r>
            <a:r>
              <a:rPr lang="zh-CN" altLang="en-US"/>
              <a:t>插件。</a:t>
            </a:r>
            <a:endParaRPr lang="zh-CN" altLang="en-US"/>
          </a:p>
          <a:p>
            <a:pPr indent="457200"/>
            <a:r>
              <a:rPr lang="zh-CN" altLang="en-US"/>
              <a:t>插件配置文件类似于</a:t>
            </a:r>
            <a:r>
              <a:rPr lang="zh-CN" altLang="en-US"/>
              <a:t>下图所示：</a:t>
            </a:r>
            <a:endParaRPr lang="zh-CN" altLang="en-US"/>
          </a:p>
          <a:p>
            <a:pPr indent="457200"/>
            <a:endParaRPr lang="zh-CN" altLang="en-US"/>
          </a:p>
        </p:txBody>
      </p:sp>
      <p:pic>
        <p:nvPicPr>
          <p:cNvPr id="4" name="图片 3"/>
          <p:cNvPicPr>
            <a:picLocks noChangeAspect="1"/>
          </p:cNvPicPr>
          <p:nvPr/>
        </p:nvPicPr>
        <p:blipFill>
          <a:blip r:embed="rId1"/>
          <a:stretch>
            <a:fillRect/>
          </a:stretch>
        </p:blipFill>
        <p:spPr>
          <a:xfrm>
            <a:off x="1115695" y="2061210"/>
            <a:ext cx="5082540" cy="1714500"/>
          </a:xfrm>
          <a:prstGeom prst="rect">
            <a:avLst/>
          </a:prstGeom>
        </p:spPr>
      </p:pic>
      <p:sp>
        <p:nvSpPr>
          <p:cNvPr id="5" name="文本框 4"/>
          <p:cNvSpPr txBox="1"/>
          <p:nvPr/>
        </p:nvSpPr>
        <p:spPr>
          <a:xfrm>
            <a:off x="2915285" y="621030"/>
            <a:ext cx="3048000" cy="583565"/>
          </a:xfrm>
          <a:prstGeom prst="rect">
            <a:avLst/>
          </a:prstGeom>
          <a:noFill/>
        </p:spPr>
        <p:txBody>
          <a:bodyPr wrap="square" rtlCol="0">
            <a:spAutoFit/>
          </a:bodyPr>
          <a:p>
            <a:pPr algn="ctr"/>
            <a:r>
              <a:rPr lang="zh-CN" altLang="en-US" sz="3200"/>
              <a:t>插件的配置</a:t>
            </a:r>
            <a:endParaRPr lang="zh-CN" alt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59410"/>
            <a:ext cx="8229600" cy="678815"/>
          </a:xfrm>
        </p:spPr>
        <p:txBody>
          <a:bodyPr/>
          <a:p>
            <a:pPr marL="0" marR="0" indent="0" algn="ctr" defTabSz="914400" rtl="0" eaLnBrk="1" fontAlgn="base" latinLnBrk="0" hangingPunct="1">
              <a:lnSpc>
                <a:spcPct val="100000"/>
              </a:lnSpc>
              <a:spcBef>
                <a:spcPct val="20000"/>
              </a:spcBef>
              <a:spcAft>
                <a:spcPct val="0"/>
              </a:spcAft>
              <a:buClrTx/>
              <a:buSzTx/>
              <a:buFontTx/>
              <a:buNone/>
            </a:pPr>
            <a:r>
              <a:rPr kumimoji="0" lang="zh-CN" altLang="en-US" sz="3200" b="0" i="0" u="none" strike="noStrike" kern="1200" cap="none" spc="0" normalizeH="0" baseline="0" noProof="1">
                <a:solidFill>
                  <a:schemeClr val="tx1"/>
                </a:solidFill>
                <a:latin typeface="+mn-lt"/>
                <a:ea typeface="+mn-ea"/>
                <a:cs typeface="+mn-cs"/>
              </a:rPr>
              <a:t>插件示例</a:t>
            </a:r>
            <a:r>
              <a:rPr kumimoji="0" lang="en-US" altLang="zh-CN" sz="3200" b="0" i="0" u="none" strike="noStrike" kern="1200" cap="none" spc="0" normalizeH="0" baseline="0" noProof="1">
                <a:solidFill>
                  <a:schemeClr val="tx1"/>
                </a:solidFill>
                <a:latin typeface="+mn-lt"/>
                <a:ea typeface="+mn-ea"/>
                <a:cs typeface="+mn-cs"/>
              </a:rPr>
              <a:t>1</a:t>
            </a:r>
            <a:endParaRPr kumimoji="0" lang="en-US" altLang="zh-CN" sz="3200" b="0" i="0" u="none" strike="noStrike" kern="1200" cap="none" spc="0" normalizeH="0" baseline="0" noProof="1">
              <a:solidFill>
                <a:schemeClr val="tx1"/>
              </a:solidFill>
              <a:latin typeface="+mn-lt"/>
              <a:ea typeface="+mn-ea"/>
              <a:cs typeface="+mn-cs"/>
            </a:endParaRPr>
          </a:p>
        </p:txBody>
      </p:sp>
      <p:sp>
        <p:nvSpPr>
          <p:cNvPr id="5" name="文本框 4"/>
          <p:cNvSpPr txBox="1"/>
          <p:nvPr/>
        </p:nvSpPr>
        <p:spPr>
          <a:xfrm>
            <a:off x="470535" y="1844675"/>
            <a:ext cx="1597660" cy="464820"/>
          </a:xfrm>
          <a:prstGeom prst="rect">
            <a:avLst/>
          </a:prstGeom>
          <a:noFill/>
        </p:spPr>
        <p:txBody>
          <a:bodyPr wrap="square" rtlCol="0">
            <a:noAutofit/>
          </a:bodyPr>
          <a:p>
            <a:r>
              <a:rPr lang="zh-CN" altLang="en-US"/>
              <a:t>配置文件：</a:t>
            </a:r>
            <a:endParaRPr lang="zh-CN" altLang="en-US"/>
          </a:p>
        </p:txBody>
      </p:sp>
      <p:pic>
        <p:nvPicPr>
          <p:cNvPr id="6" name="图片 5"/>
          <p:cNvPicPr>
            <a:picLocks noChangeAspect="1"/>
          </p:cNvPicPr>
          <p:nvPr/>
        </p:nvPicPr>
        <p:blipFill>
          <a:blip r:embed="rId1"/>
          <a:stretch>
            <a:fillRect/>
          </a:stretch>
        </p:blipFill>
        <p:spPr>
          <a:xfrm>
            <a:off x="539750" y="2396490"/>
            <a:ext cx="2352675" cy="1133475"/>
          </a:xfrm>
          <a:prstGeom prst="rect">
            <a:avLst/>
          </a:prstGeom>
        </p:spPr>
      </p:pic>
      <p:sp>
        <p:nvSpPr>
          <p:cNvPr id="7" name="文本框 6"/>
          <p:cNvSpPr txBox="1"/>
          <p:nvPr/>
        </p:nvSpPr>
        <p:spPr>
          <a:xfrm>
            <a:off x="539750" y="3547110"/>
            <a:ext cx="3048000" cy="368300"/>
          </a:xfrm>
          <a:prstGeom prst="rect">
            <a:avLst/>
          </a:prstGeom>
          <a:noFill/>
        </p:spPr>
        <p:txBody>
          <a:bodyPr wrap="square" rtlCol="0">
            <a:spAutoFit/>
          </a:bodyPr>
          <a:p>
            <a:r>
              <a:rPr lang="zh-CN" altLang="en-US"/>
              <a:t>应用程序：</a:t>
            </a:r>
            <a:endParaRPr lang="zh-CN" altLang="en-US"/>
          </a:p>
        </p:txBody>
      </p:sp>
      <p:pic>
        <p:nvPicPr>
          <p:cNvPr id="8" name="图片 7"/>
          <p:cNvPicPr>
            <a:picLocks noChangeAspect="1"/>
          </p:cNvPicPr>
          <p:nvPr/>
        </p:nvPicPr>
        <p:blipFill>
          <a:blip r:embed="rId2"/>
          <a:stretch>
            <a:fillRect/>
          </a:stretch>
        </p:blipFill>
        <p:spPr>
          <a:xfrm>
            <a:off x="539750" y="3932555"/>
            <a:ext cx="2962275" cy="1095375"/>
          </a:xfrm>
          <a:prstGeom prst="rect">
            <a:avLst/>
          </a:prstGeom>
        </p:spPr>
      </p:pic>
      <p:sp>
        <p:nvSpPr>
          <p:cNvPr id="9" name="文本框 8"/>
          <p:cNvSpPr txBox="1"/>
          <p:nvPr/>
        </p:nvSpPr>
        <p:spPr>
          <a:xfrm>
            <a:off x="470535" y="5085080"/>
            <a:ext cx="8303260" cy="1517015"/>
          </a:xfrm>
          <a:prstGeom prst="rect">
            <a:avLst/>
          </a:prstGeom>
          <a:noFill/>
        </p:spPr>
        <p:txBody>
          <a:bodyPr wrap="square" rtlCol="0">
            <a:noAutofit/>
          </a:bodyPr>
          <a:p>
            <a:r>
              <a:rPr lang="zh-CN" altLang="en-US"/>
              <a:t>插件脚本从标准输入读取，然后输出到日志文件。这里需要解释的是使用</a:t>
            </a:r>
            <a:r>
              <a:rPr lang="en-US" altLang="zh-CN"/>
              <a:t>audispd</a:t>
            </a:r>
            <a:r>
              <a:rPr lang="zh-CN" altLang="en-US"/>
              <a:t>自动拉起插件时，</a:t>
            </a:r>
            <a:r>
              <a:rPr lang="en-US" altLang="zh-CN"/>
              <a:t>audispd</a:t>
            </a:r>
            <a:r>
              <a:rPr lang="zh-CN" altLang="en-US"/>
              <a:t>会先使用</a:t>
            </a:r>
            <a:r>
              <a:rPr lang="en-US" altLang="zh-CN"/>
              <a:t>soketpair()</a:t>
            </a:r>
            <a:r>
              <a:rPr lang="zh-CN" altLang="en-US"/>
              <a:t>函数创建一对</a:t>
            </a:r>
            <a:r>
              <a:rPr lang="en-US" altLang="zh-CN"/>
              <a:t>socket</a:t>
            </a:r>
            <a:r>
              <a:rPr lang="zh-CN" altLang="en-US"/>
              <a:t>对，然后</a:t>
            </a:r>
            <a:r>
              <a:rPr lang="en-US" altLang="zh-CN"/>
              <a:t>fork()</a:t>
            </a:r>
            <a:r>
              <a:rPr lang="zh-CN" altLang="en-US"/>
              <a:t>出子进程，然后使用</a:t>
            </a:r>
            <a:r>
              <a:rPr lang="en-US" altLang="zh-CN"/>
              <a:t>dup2()</a:t>
            </a:r>
            <a:r>
              <a:rPr lang="zh-CN" altLang="en-US"/>
              <a:t>函数将</a:t>
            </a:r>
            <a:r>
              <a:rPr lang="en-US" altLang="zh-CN"/>
              <a:t>soket</a:t>
            </a:r>
            <a:r>
              <a:rPr lang="zh-CN" altLang="en-US"/>
              <a:t>对中的第一个</a:t>
            </a:r>
            <a:r>
              <a:rPr lang="en-US" altLang="zh-CN"/>
              <a:t>soket</a:t>
            </a:r>
            <a:r>
              <a:rPr lang="zh-CN" altLang="en-US"/>
              <a:t>重定向到标准输入。所以我们的示例脚本可以直接从标准输入读取</a:t>
            </a:r>
            <a:r>
              <a:rPr lang="zh-CN" altLang="en-US"/>
              <a:t>审计信息。</a:t>
            </a:r>
            <a:endParaRPr lang="zh-CN" altLang="en-US"/>
          </a:p>
        </p:txBody>
      </p:sp>
      <p:sp>
        <p:nvSpPr>
          <p:cNvPr id="10" name="文本框 9"/>
          <p:cNvSpPr txBox="1"/>
          <p:nvPr/>
        </p:nvSpPr>
        <p:spPr>
          <a:xfrm>
            <a:off x="457200" y="1364615"/>
            <a:ext cx="8402955" cy="706120"/>
          </a:xfrm>
          <a:prstGeom prst="rect">
            <a:avLst/>
          </a:prstGeom>
          <a:noFill/>
        </p:spPr>
        <p:txBody>
          <a:bodyPr wrap="square" rtlCol="0">
            <a:noAutofit/>
          </a:bodyPr>
          <a:p>
            <a:r>
              <a:rPr lang="zh-CN" altLang="en-US"/>
              <a:t>由</a:t>
            </a:r>
            <a:r>
              <a:rPr lang="en-US" altLang="zh-CN"/>
              <a:t>audispd</a:t>
            </a:r>
            <a:r>
              <a:rPr lang="zh-CN" altLang="en-US"/>
              <a:t>自动拉起的插件</a:t>
            </a:r>
            <a:r>
              <a:rPr lang="zh-CN" altLang="en-US"/>
              <a:t>示例：</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xfrm>
            <a:off x="457200" y="274955"/>
            <a:ext cx="8229600" cy="642620"/>
          </a:xfrm>
          <a:ln/>
        </p:spPr>
        <p:txBody>
          <a:bodyPr anchor="ctr" anchorCtr="0"/>
          <a:p>
            <a:r>
              <a:rPr lang="zh-CN" altLang="en-US" sz="3600"/>
              <a:t>插件示例</a:t>
            </a:r>
            <a:r>
              <a:rPr lang="en-US" altLang="zh-CN" sz="3600"/>
              <a:t>2</a:t>
            </a:r>
            <a:endParaRPr lang="en-US" altLang="zh-CN" sz="3600"/>
          </a:p>
        </p:txBody>
      </p:sp>
      <p:sp>
        <p:nvSpPr>
          <p:cNvPr id="4" name="文本框 3"/>
          <p:cNvSpPr txBox="1"/>
          <p:nvPr/>
        </p:nvSpPr>
        <p:spPr>
          <a:xfrm>
            <a:off x="585470" y="917575"/>
            <a:ext cx="7950200" cy="1476375"/>
          </a:xfrm>
          <a:prstGeom prst="rect">
            <a:avLst/>
          </a:prstGeom>
          <a:noFill/>
        </p:spPr>
        <p:txBody>
          <a:bodyPr wrap="square" rtlCol="0">
            <a:spAutoFit/>
          </a:bodyPr>
          <a:p>
            <a:pPr indent="457200"/>
            <a:r>
              <a:rPr lang="zh-CN" altLang="en-US"/>
              <a:t>用户手动拉起，并自动接收审计信息的插件，由于此时的插件程序是由用户手动拉起，所以不再能从标准输入读取审计信息，此时需要连接到</a:t>
            </a:r>
            <a:r>
              <a:rPr lang="en-US" altLang="zh-CN"/>
              <a:t>audit</a:t>
            </a:r>
            <a:r>
              <a:rPr lang="zh-CN" altLang="en-US"/>
              <a:t>用户态内建的服务器来获取审计信息。</a:t>
            </a:r>
            <a:r>
              <a:rPr lang="en-US" altLang="zh-CN"/>
              <a:t>audispd</a:t>
            </a:r>
            <a:r>
              <a:rPr lang="zh-CN" altLang="en-US"/>
              <a:t>会根据</a:t>
            </a:r>
            <a:r>
              <a:rPr lang="en-US" altLang="zh-CN"/>
              <a:t>`af_unix.conf`</a:t>
            </a:r>
            <a:r>
              <a:rPr lang="zh-CN" altLang="en-US"/>
              <a:t>配置文件拉起一个本地</a:t>
            </a:r>
            <a:r>
              <a:rPr lang="en-US" altLang="zh-CN"/>
              <a:t>af_unix</a:t>
            </a:r>
            <a:r>
              <a:rPr lang="zh-CN" altLang="en-US"/>
              <a:t>通信服务器，我们要做的就是链接此服务器，然后等待审计信息</a:t>
            </a:r>
            <a:r>
              <a:rPr lang="zh-CN" altLang="en-US"/>
              <a:t>即可：</a:t>
            </a:r>
            <a:endParaRPr lang="zh-CN" altLang="en-US"/>
          </a:p>
        </p:txBody>
      </p:sp>
      <p:sp>
        <p:nvSpPr>
          <p:cNvPr id="5" name="文本框 4"/>
          <p:cNvSpPr txBox="1"/>
          <p:nvPr/>
        </p:nvSpPr>
        <p:spPr>
          <a:xfrm>
            <a:off x="585470" y="2348865"/>
            <a:ext cx="8002905" cy="368300"/>
          </a:xfrm>
          <a:prstGeom prst="rect">
            <a:avLst/>
          </a:prstGeom>
          <a:noFill/>
        </p:spPr>
        <p:txBody>
          <a:bodyPr wrap="square" rtlCol="0">
            <a:spAutoFit/>
          </a:bodyPr>
          <a:p>
            <a:r>
              <a:rPr lang="zh-CN" altLang="en-US"/>
              <a:t>配置文件：（注：这里修改的是</a:t>
            </a:r>
            <a:r>
              <a:rPr lang="en-US" altLang="zh-CN"/>
              <a:t>`/etc/audisp/plugins.d/af_unix.conf`</a:t>
            </a:r>
            <a:r>
              <a:rPr lang="zh-CN" altLang="en-US"/>
              <a:t>配置</a:t>
            </a:r>
            <a:r>
              <a:rPr lang="zh-CN" altLang="en-US"/>
              <a:t>文件）</a:t>
            </a:r>
            <a:endParaRPr lang="zh-CN" altLang="en-US"/>
          </a:p>
        </p:txBody>
      </p:sp>
      <p:pic>
        <p:nvPicPr>
          <p:cNvPr id="7" name="图片 6"/>
          <p:cNvPicPr>
            <a:picLocks noChangeAspect="1"/>
          </p:cNvPicPr>
          <p:nvPr/>
        </p:nvPicPr>
        <p:blipFill>
          <a:blip r:embed="rId1"/>
          <a:stretch>
            <a:fillRect/>
          </a:stretch>
        </p:blipFill>
        <p:spPr>
          <a:xfrm>
            <a:off x="624840" y="2717165"/>
            <a:ext cx="2867025" cy="1066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5115" y="324485"/>
            <a:ext cx="8568055" cy="414020"/>
          </a:xfrm>
          <a:prstGeom prst="rect">
            <a:avLst/>
          </a:prstGeom>
          <a:noFill/>
        </p:spPr>
        <p:txBody>
          <a:bodyPr wrap="square" rtlCol="0">
            <a:noAutofit/>
          </a:bodyPr>
          <a:p>
            <a:r>
              <a:rPr lang="en-US" altLang="zh-CN"/>
              <a:t>C</a:t>
            </a:r>
            <a:r>
              <a:rPr lang="zh-CN" altLang="en-US"/>
              <a:t>语言</a:t>
            </a:r>
            <a:r>
              <a:rPr lang="zh-CN" altLang="en-US"/>
              <a:t>示例：</a:t>
            </a:r>
            <a:endParaRPr lang="zh-CN" altLang="en-US"/>
          </a:p>
        </p:txBody>
      </p:sp>
      <p:pic>
        <p:nvPicPr>
          <p:cNvPr id="5" name="图片 4"/>
          <p:cNvPicPr>
            <a:picLocks noChangeAspect="1"/>
          </p:cNvPicPr>
          <p:nvPr/>
        </p:nvPicPr>
        <p:blipFill>
          <a:blip r:embed="rId1"/>
          <a:stretch>
            <a:fillRect/>
          </a:stretch>
        </p:blipFill>
        <p:spPr>
          <a:xfrm>
            <a:off x="395605" y="692150"/>
            <a:ext cx="6677025" cy="5943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ln/>
        </p:spPr>
        <p:txBody>
          <a:bodyPr anchor="ctr" anchorCtr="0"/>
          <a:p>
            <a:r>
              <a:rPr lang="en-US" altLang="zh-CN">
                <a:sym typeface="宋体" panose="02010600030101010101" pitchFamily="2" charset="-122"/>
              </a:rPr>
              <a:t>acl</a:t>
            </a:r>
            <a:r>
              <a:rPr lang="zh-CN" altLang="en-US">
                <a:sym typeface="宋体" panose="02010600030101010101" pitchFamily="2" charset="-122"/>
              </a:rPr>
              <a:t>管理工具功能</a:t>
            </a:r>
            <a:endParaRPr lang="zh-CN" altLang="en-US"/>
          </a:p>
        </p:txBody>
      </p:sp>
      <p:sp>
        <p:nvSpPr>
          <p:cNvPr id="23554" name="内容占位符 2"/>
          <p:cNvSpPr>
            <a:spLocks noGrp="1"/>
          </p:cNvSpPr>
          <p:nvPr>
            <p:ph idx="1"/>
          </p:nvPr>
        </p:nvSpPr>
        <p:spPr>
          <a:xfrm>
            <a:off x="457200" y="1600200"/>
            <a:ext cx="8229600" cy="5276850"/>
          </a:xfrm>
          <a:ln/>
        </p:spPr>
        <p:txBody>
          <a:bodyPr anchor="t" anchorCtr="0"/>
          <a:p>
            <a:pPr marL="0" indent="0">
              <a:buNone/>
            </a:pPr>
            <a:r>
              <a:rPr lang="zh-CN" altLang="en-US" sz="2400"/>
              <a:t>-m, --modify=acl</a:t>
            </a:r>
            <a:endParaRPr lang="zh-CN" altLang="en-US" sz="2400"/>
          </a:p>
          <a:p>
            <a:pPr marL="0" indent="0">
              <a:buNone/>
            </a:pPr>
            <a:r>
              <a:rPr lang="zh-CN" altLang="en-US" sz="2400"/>
              <a:t>修改文件或目录的扩展ACL设置信息。</a:t>
            </a:r>
            <a:endParaRPr lang="zh-CN" altLang="en-US" sz="2400"/>
          </a:p>
          <a:p>
            <a:pPr marL="0" indent="0">
              <a:buNone/>
            </a:pPr>
            <a:r>
              <a:rPr lang="zh-CN" altLang="en-US" sz="2400"/>
              <a:t>-x, --remove=acl</a:t>
            </a:r>
            <a:endParaRPr lang="zh-CN" altLang="en-US" sz="2400"/>
          </a:p>
          <a:p>
            <a:pPr marL="0" indent="0">
              <a:buNone/>
            </a:pPr>
            <a:r>
              <a:rPr lang="zh-CN" altLang="en-US" sz="2400"/>
              <a:t>从文件或目录删除一个扩展的ACL设置信息。</a:t>
            </a:r>
            <a:endParaRPr lang="zh-CN" altLang="en-US" sz="2400"/>
          </a:p>
          <a:p>
            <a:pPr marL="0" indent="0">
              <a:buNone/>
            </a:pPr>
            <a:r>
              <a:rPr lang="zh-CN" altLang="en-US" sz="2400"/>
              <a:t>-b, --remove-all</a:t>
            </a:r>
            <a:endParaRPr lang="zh-CN" altLang="en-US" sz="2400"/>
          </a:p>
          <a:p>
            <a:pPr marL="0" indent="0">
              <a:buNone/>
            </a:pPr>
            <a:r>
              <a:rPr lang="zh-CN" altLang="en-US" sz="2400"/>
              <a:t>删除所有的扩展的ACL设置信息。</a:t>
            </a:r>
            <a:endParaRPr lang="zh-CN" altLang="en-US" sz="2400"/>
          </a:p>
          <a:p>
            <a:pPr marL="0" indent="0">
              <a:buNone/>
            </a:pPr>
            <a:r>
              <a:rPr lang="zh-CN" altLang="en-US" sz="2400"/>
              <a:t>-k, --remove-default</a:t>
            </a:r>
            <a:endParaRPr lang="zh-CN" altLang="en-US" sz="2400"/>
          </a:p>
          <a:p>
            <a:pPr marL="0" indent="0">
              <a:buNone/>
            </a:pPr>
            <a:r>
              <a:rPr lang="zh-CN" altLang="en-US" sz="2400"/>
              <a:t>删除缺省的acl设置信息。</a:t>
            </a:r>
            <a:endParaRPr lang="zh-CN" altLang="en-US" sz="2400"/>
          </a:p>
          <a:p>
            <a:pPr marL="0" indent="0">
              <a:buNone/>
            </a:pPr>
            <a:r>
              <a:rPr lang="zh-CN" altLang="en-US" sz="2400"/>
              <a:t>-d, --default</a:t>
            </a:r>
            <a:endParaRPr lang="zh-CN" altLang="en-US" sz="2400"/>
          </a:p>
          <a:p>
            <a:pPr marL="0" indent="0">
              <a:buNone/>
            </a:pPr>
            <a:r>
              <a:rPr lang="zh-CN" altLang="en-US" sz="2400"/>
              <a:t>设置默认的ACL设置信息（只对目录有效）。</a:t>
            </a:r>
            <a:endParaRPr lang="zh-CN" altLang="en-US" sz="2400"/>
          </a:p>
          <a:p>
            <a:pPr marL="0" indent="0">
              <a:buNone/>
            </a:pPr>
            <a:r>
              <a:rPr lang="zh-CN" altLang="en-US" sz="2400"/>
              <a:t>-R, --recursive：</a:t>
            </a:r>
            <a:endParaRPr lang="zh-CN" altLang="en-US" sz="2400"/>
          </a:p>
          <a:p>
            <a:pPr marL="0" indent="0">
              <a:buNone/>
            </a:pPr>
            <a:r>
              <a:rPr lang="zh-CN" altLang="en-US" sz="2400"/>
              <a:t>操作递归到所有子目录和文件。</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ln/>
        </p:spPr>
        <p:txBody>
          <a:bodyPr anchor="ctr" anchorCtr="0"/>
          <a:p>
            <a:r>
              <a:rPr lang="en-US" altLang="zh-CN">
                <a:sym typeface="宋体" panose="02010600030101010101" pitchFamily="2" charset="-122"/>
              </a:rPr>
              <a:t>acl</a:t>
            </a:r>
            <a:r>
              <a:rPr lang="zh-CN" altLang="en-US">
                <a:sym typeface="宋体" panose="02010600030101010101" pitchFamily="2" charset="-122"/>
              </a:rPr>
              <a:t>管理工具功能</a:t>
            </a:r>
            <a:endParaRPr lang="zh-CN" altLang="en-US"/>
          </a:p>
        </p:txBody>
      </p:sp>
      <p:sp>
        <p:nvSpPr>
          <p:cNvPr id="24578" name="内容占位符 2"/>
          <p:cNvSpPr>
            <a:spLocks noGrp="1"/>
          </p:cNvSpPr>
          <p:nvPr>
            <p:ph idx="1"/>
          </p:nvPr>
        </p:nvSpPr>
        <p:spPr>
          <a:xfrm>
            <a:off x="457200" y="1600200"/>
            <a:ext cx="8229600" cy="5159375"/>
          </a:xfrm>
          <a:ln/>
        </p:spPr>
        <p:txBody>
          <a:bodyPr anchor="t" anchorCtr="0"/>
          <a:p>
            <a:pPr marL="0" indent="0">
              <a:buNone/>
            </a:pPr>
            <a:r>
              <a:rPr lang="en-US" altLang="zh-CN"/>
              <a:t>setfacl</a:t>
            </a:r>
            <a:r>
              <a:rPr lang="zh-CN" altLang="en-US"/>
              <a:t>命令行</a:t>
            </a:r>
            <a:r>
              <a:rPr lang="en-US" altLang="zh-CN"/>
              <a:t>ACL</a:t>
            </a:r>
            <a:r>
              <a:rPr lang="zh-CN" altLang="en-US"/>
              <a:t>输入格式：</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示例：</a:t>
            </a:r>
            <a:endParaRPr lang="zh-CN" altLang="en-US"/>
          </a:p>
          <a:p>
            <a:pPr marL="0" indent="0">
              <a:buNone/>
            </a:pPr>
            <a:r>
              <a:rPr lang="zh-CN" altLang="en-US"/>
              <a:t>设置</a:t>
            </a:r>
            <a:r>
              <a:rPr lang="en-US" altLang="zh-CN"/>
              <a:t>test</a:t>
            </a:r>
            <a:r>
              <a:rPr lang="zh-CN" altLang="en-US"/>
              <a:t>用户仅能读文件</a:t>
            </a:r>
            <a:endParaRPr lang="zh-CN" altLang="en-US"/>
          </a:p>
          <a:p>
            <a:pPr marL="0" indent="0">
              <a:buNone/>
            </a:pPr>
            <a:r>
              <a:rPr lang="en-US" altLang="zh-CN"/>
              <a:t>setfacl -m </a:t>
            </a:r>
            <a:r>
              <a:rPr lang="en-US" altLang="zh-CN">
                <a:solidFill>
                  <a:srgbClr val="FF0000"/>
                </a:solidFill>
              </a:rPr>
              <a:t>u:test:r--</a:t>
            </a:r>
            <a:r>
              <a:rPr lang="en-US" altLang="zh-CN"/>
              <a:t> tmp_file</a:t>
            </a:r>
            <a:endParaRPr lang="zh-CN" altLang="en-US"/>
          </a:p>
          <a:p>
            <a:pPr marL="0" indent="0">
              <a:buNone/>
            </a:pPr>
            <a:r>
              <a:rPr lang="en-US" altLang="zh-CN"/>
              <a:t>acl</a:t>
            </a:r>
            <a:r>
              <a:rPr lang="zh-CN" altLang="en-US"/>
              <a:t>可为多个表达式，逗号相隔</a:t>
            </a:r>
            <a:endParaRPr lang="zh-CN" altLang="en-US"/>
          </a:p>
          <a:p>
            <a:pPr marL="0" indent="0">
              <a:buNone/>
            </a:pPr>
            <a:r>
              <a:rPr lang="en-US" altLang="zh-CN">
                <a:solidFill>
                  <a:srgbClr val="FF0000"/>
                </a:solidFill>
              </a:rPr>
              <a:t>u:test:r--,u:test1:r--</a:t>
            </a:r>
            <a:endParaRPr lang="en-US" altLang="zh-CN">
              <a:solidFill>
                <a:srgbClr val="FF0000"/>
              </a:solidFill>
            </a:endParaRPr>
          </a:p>
        </p:txBody>
      </p:sp>
      <p:pic>
        <p:nvPicPr>
          <p:cNvPr id="24579" name="图片 3"/>
          <p:cNvPicPr>
            <a:picLocks noChangeAspect="1"/>
          </p:cNvPicPr>
          <p:nvPr/>
        </p:nvPicPr>
        <p:blipFill>
          <a:blip r:embed="rId1"/>
          <a:stretch>
            <a:fillRect/>
          </a:stretch>
        </p:blipFill>
        <p:spPr>
          <a:xfrm>
            <a:off x="539750" y="2205038"/>
            <a:ext cx="6600825" cy="1762125"/>
          </a:xfrm>
          <a:prstGeom prst="rect">
            <a:avLst/>
          </a:prstGeom>
          <a:noFill/>
          <a:ln w="9525">
            <a:noFill/>
          </a:ln>
        </p:spPr>
      </p:pic>
      <p:pic>
        <p:nvPicPr>
          <p:cNvPr id="24580" name="图片 5"/>
          <p:cNvPicPr>
            <a:picLocks noChangeAspect="1"/>
          </p:cNvPicPr>
          <p:nvPr/>
        </p:nvPicPr>
        <p:blipFill>
          <a:blip r:embed="rId2"/>
          <a:stretch>
            <a:fillRect/>
          </a:stretch>
        </p:blipFill>
        <p:spPr>
          <a:xfrm>
            <a:off x="5795963" y="4292600"/>
            <a:ext cx="2838450" cy="14001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ln/>
        </p:spPr>
        <p:txBody>
          <a:bodyPr anchor="ctr" anchorCtr="0"/>
          <a:p>
            <a:r>
              <a:rPr lang="en-US" altLang="zh-CN">
                <a:sym typeface="宋体" panose="02010600030101010101" pitchFamily="2" charset="-122"/>
              </a:rPr>
              <a:t>acl</a:t>
            </a:r>
            <a:r>
              <a:rPr lang="zh-CN" altLang="en-US">
                <a:sym typeface="宋体" panose="02010600030101010101" pitchFamily="2" charset="-122"/>
              </a:rPr>
              <a:t>管理工具功能</a:t>
            </a:r>
            <a:endParaRPr lang="zh-CN" altLang="en-US"/>
          </a:p>
        </p:txBody>
      </p:sp>
      <p:sp>
        <p:nvSpPr>
          <p:cNvPr id="3" name="内容占位符 2"/>
          <p:cNvSpPr>
            <a:spLocks noGrp="1"/>
          </p:cNvSpPr>
          <p:nvPr>
            <p:ph idx="1"/>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en-US" altLang="zh-CN" sz="3200" b="0" i="0" u="none" strike="noStrike" kern="1200" cap="none" spc="0" normalizeH="0" baseline="0" noProof="1">
                <a:solidFill>
                  <a:schemeClr val="tx1"/>
                </a:solidFill>
                <a:latin typeface="+mn-lt"/>
                <a:ea typeface="+mn-ea"/>
                <a:cs typeface="+mn-cs"/>
                <a:sym typeface="+mn-ea"/>
              </a:rPr>
              <a:t>getfacl</a:t>
            </a:r>
            <a:r>
              <a:rPr kumimoji="0" lang="zh-CN" altLang="en-US" sz="3200" b="0" i="0" u="none" strike="noStrike" kern="1200" cap="none" spc="0" normalizeH="0" baseline="0" noProof="1">
                <a:solidFill>
                  <a:schemeClr val="tx1"/>
                </a:solidFill>
                <a:latin typeface="+mn-lt"/>
                <a:ea typeface="+mn-ea"/>
                <a:cs typeface="+mn-cs"/>
              </a:rPr>
              <a:t>工具</a:t>
            </a:r>
            <a:endParaRPr kumimoji="0" lang="zh-CN" altLang="en-US" sz="32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3200" b="0" i="0" u="none" strike="noStrike" kern="1200" cap="none" spc="0" normalizeH="0" baseline="0" noProof="1">
                <a:solidFill>
                  <a:schemeClr val="tx1"/>
                </a:solidFill>
                <a:latin typeface="+mn-lt"/>
                <a:ea typeface="+mn-ea"/>
                <a:cs typeface="+mn-cs"/>
              </a:rPr>
              <a:t>    </a:t>
            </a:r>
            <a:r>
              <a:rPr kumimoji="0" lang="en-US" altLang="zh-CN" sz="3200" b="0" i="0" u="none" strike="noStrike" kern="1200" cap="none" spc="0" normalizeH="0" baseline="0" noProof="1">
                <a:solidFill>
                  <a:schemeClr val="tx1"/>
                </a:solidFill>
                <a:latin typeface="+mn-lt"/>
                <a:ea typeface="+mn-ea"/>
                <a:cs typeface="+mn-cs"/>
                <a:sym typeface="+mn-ea"/>
              </a:rPr>
              <a:t>getfacl</a:t>
            </a:r>
            <a:r>
              <a:rPr kumimoji="0" lang="zh-CN" altLang="en-US" sz="3200" b="0" i="0" u="none" strike="noStrike" kern="1200" cap="none" spc="0" normalizeH="0" baseline="0" noProof="1">
                <a:solidFill>
                  <a:schemeClr val="tx1"/>
                </a:solidFill>
                <a:latin typeface="+mn-lt"/>
                <a:ea typeface="+mn-ea"/>
                <a:cs typeface="+mn-cs"/>
                <a:sym typeface="+mn-ea"/>
              </a:rPr>
              <a:t>工具用于查看指定文件的</a:t>
            </a:r>
            <a:r>
              <a:rPr kumimoji="0" lang="en-US" altLang="zh-CN" sz="3200" b="0" i="0" u="none" strike="noStrike" kern="1200" cap="none" spc="0" normalizeH="0" baseline="0" noProof="1">
                <a:solidFill>
                  <a:schemeClr val="tx1"/>
                </a:solidFill>
                <a:latin typeface="+mn-lt"/>
                <a:ea typeface="+mn-ea"/>
                <a:cs typeface="+mn-cs"/>
                <a:sym typeface="+mn-ea"/>
              </a:rPr>
              <a:t>ACL</a:t>
            </a:r>
            <a:r>
              <a:rPr kumimoji="0" lang="zh-CN" altLang="en-US" sz="3200" b="0" i="0" u="none" strike="noStrike" kern="1200" cap="none" spc="0" normalizeH="0" baseline="0" noProof="1">
                <a:solidFill>
                  <a:schemeClr val="tx1"/>
                </a:solidFill>
                <a:latin typeface="+mn-lt"/>
                <a:ea typeface="+mn-ea"/>
                <a:cs typeface="+mn-cs"/>
                <a:sym typeface="+mn-ea"/>
              </a:rPr>
              <a:t>。常用选项如下：</a:t>
            </a:r>
            <a:endParaRPr kumimoji="0" lang="zh-CN" altLang="en-US" sz="32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zh-CN" sz="3200" b="0" i="0" u="none" strike="noStrike" kern="1200" cap="none" spc="0" normalizeH="0" baseline="0" noProof="1">
              <a:solidFill>
                <a:schemeClr val="tx1"/>
              </a:solidFill>
              <a:latin typeface="+mn-lt"/>
              <a:ea typeface="+mn-ea"/>
              <a:cs typeface="+mn-cs"/>
            </a:endParaRPr>
          </a:p>
        </p:txBody>
      </p:sp>
      <p:pic>
        <p:nvPicPr>
          <p:cNvPr id="25603" name="图片 4"/>
          <p:cNvPicPr>
            <a:picLocks noChangeAspect="1"/>
          </p:cNvPicPr>
          <p:nvPr/>
        </p:nvPicPr>
        <p:blipFill>
          <a:blip r:embed="rId1"/>
          <a:stretch>
            <a:fillRect/>
          </a:stretch>
        </p:blipFill>
        <p:spPr>
          <a:xfrm>
            <a:off x="539750" y="3357563"/>
            <a:ext cx="7615238" cy="3030537"/>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ln/>
        </p:spPr>
        <p:txBody>
          <a:bodyPr anchor="ctr" anchorCtr="0"/>
          <a:p>
            <a:r>
              <a:rPr lang="en-US" altLang="zh-CN"/>
              <a:t>Audit-</a:t>
            </a:r>
            <a:r>
              <a:rPr lang="zh-CN" altLang="en-US"/>
              <a:t>审计系统</a:t>
            </a:r>
            <a:r>
              <a:rPr lang="zh-CN" altLang="en-US"/>
              <a:t>介绍</a:t>
            </a:r>
            <a:endParaRPr lang="zh-CN" altLang="en-US"/>
          </a:p>
        </p:txBody>
      </p:sp>
      <p:sp>
        <p:nvSpPr>
          <p:cNvPr id="5122" name="内容占位符 2"/>
          <p:cNvSpPr>
            <a:spLocks noGrp="1"/>
          </p:cNvSpPr>
          <p:nvPr>
            <p:ph idx="1"/>
          </p:nvPr>
        </p:nvSpPr>
        <p:spPr>
          <a:xfrm>
            <a:off x="485775" y="2349500"/>
            <a:ext cx="8229600" cy="711200"/>
          </a:xfrm>
          <a:ln/>
        </p:spPr>
        <p:txBody>
          <a:bodyPr anchor="t" anchorCtr="0"/>
          <a:p>
            <a:pPr marL="0" indent="0">
              <a:buNone/>
            </a:pPr>
            <a:r>
              <a:rPr lang="zh-CN" altLang="en-US"/>
              <a:t>一、</a:t>
            </a:r>
            <a:r>
              <a:rPr lang="en-US" altLang="zh-CN"/>
              <a:t>Audit </a:t>
            </a:r>
            <a:r>
              <a:rPr lang="zh-CN" altLang="en-US"/>
              <a:t>框架介绍</a:t>
            </a:r>
            <a:endParaRPr lang="zh-CN" altLang="en-US"/>
          </a:p>
        </p:txBody>
      </p:sp>
      <p:sp>
        <p:nvSpPr>
          <p:cNvPr id="5123" name="内容占位符 2"/>
          <p:cNvSpPr>
            <a:spLocks noGrp="1"/>
          </p:cNvSpPr>
          <p:nvPr/>
        </p:nvSpPr>
        <p:spPr>
          <a:xfrm>
            <a:off x="485775" y="3213100"/>
            <a:ext cx="8229600" cy="729615"/>
          </a:xfrm>
          <a:prstGeom prst="rect">
            <a:avLst/>
          </a:prstGeom>
          <a:noFill/>
          <a:ln w="9525">
            <a:noFill/>
          </a:ln>
        </p:spPr>
        <p:txBody>
          <a:bodyPr anchor="t" anchorCtr="0"/>
          <a:p>
            <a:pPr>
              <a:spcBef>
                <a:spcPct val="20000"/>
              </a:spcBef>
            </a:pPr>
            <a:r>
              <a:rPr lang="zh-CN" altLang="en-US" sz="3200">
                <a:latin typeface="Arial" panose="020B0604020202020204" pitchFamily="34" charset="0"/>
                <a:ea typeface="宋体" panose="02010600030101010101" pitchFamily="2" charset="-122"/>
              </a:rPr>
              <a:t>二、</a:t>
            </a:r>
            <a:r>
              <a:rPr lang="en-US" altLang="zh-CN" sz="3200">
                <a:latin typeface="Arial" panose="020B0604020202020204" pitchFamily="34" charset="0"/>
                <a:ea typeface="宋体" panose="02010600030101010101" pitchFamily="2" charset="-122"/>
              </a:rPr>
              <a:t>Audit </a:t>
            </a:r>
            <a:r>
              <a:rPr lang="zh-CN" altLang="en-US" sz="3200">
                <a:latin typeface="Arial" panose="020B0604020202020204" pitchFamily="34" charset="0"/>
                <a:ea typeface="宋体" panose="02010600030101010101" pitchFamily="2" charset="-122"/>
              </a:rPr>
              <a:t>系统使用</a:t>
            </a:r>
            <a:r>
              <a:rPr lang="zh-CN" altLang="en-US" sz="3200">
                <a:latin typeface="Arial" panose="020B0604020202020204" pitchFamily="34" charset="0"/>
                <a:ea typeface="宋体" panose="02010600030101010101" pitchFamily="2" charset="-122"/>
              </a:rPr>
              <a:t>方法介绍</a:t>
            </a:r>
            <a:endParaRPr lang="zh-CN" altLang="en-US" sz="3200">
              <a:latin typeface="Arial" panose="020B0604020202020204" pitchFamily="34" charset="0"/>
              <a:ea typeface="宋体" panose="02010600030101010101" pitchFamily="2" charset="-122"/>
            </a:endParaRPr>
          </a:p>
          <a:p>
            <a:pPr>
              <a:spcBef>
                <a:spcPct val="20000"/>
              </a:spcBef>
            </a:pPr>
            <a:endParaRPr lang="zh-CN" altLang="en-US" sz="3200">
              <a:latin typeface="Arial" panose="020B0604020202020204" pitchFamily="34" charset="0"/>
              <a:ea typeface="宋体" panose="02010600030101010101" pitchFamily="2" charset="-122"/>
            </a:endParaRPr>
          </a:p>
        </p:txBody>
      </p:sp>
      <p:sp>
        <p:nvSpPr>
          <p:cNvPr id="2" name="内容占位符 2"/>
          <p:cNvSpPr>
            <a:spLocks noGrp="1"/>
          </p:cNvSpPr>
          <p:nvPr/>
        </p:nvSpPr>
        <p:spPr>
          <a:xfrm>
            <a:off x="485775" y="4077335"/>
            <a:ext cx="8229600" cy="890270"/>
          </a:xfrm>
          <a:prstGeom prst="rect">
            <a:avLst/>
          </a:prstGeom>
          <a:noFill/>
          <a:ln w="9525">
            <a:noFill/>
          </a:ln>
        </p:spPr>
        <p:txBody>
          <a:bodyPr anchor="t" anchorCtr="0"/>
          <a:p>
            <a:pPr>
              <a:spcBef>
                <a:spcPct val="20000"/>
              </a:spcBef>
            </a:pPr>
            <a:r>
              <a:rPr lang="zh-CN" altLang="en-US" sz="3200">
                <a:latin typeface="Arial" panose="020B0604020202020204" pitchFamily="34" charset="0"/>
                <a:ea typeface="宋体" panose="02010600030101010101" pitchFamily="2" charset="-122"/>
              </a:rPr>
              <a:t>二、</a:t>
            </a:r>
            <a:r>
              <a:rPr lang="en-US" altLang="zh-CN" sz="3200">
                <a:latin typeface="Arial" panose="020B0604020202020204" pitchFamily="34" charset="0"/>
                <a:ea typeface="宋体" panose="02010600030101010101" pitchFamily="2" charset="-122"/>
              </a:rPr>
              <a:t>Audit </a:t>
            </a:r>
            <a:r>
              <a:rPr lang="zh-CN" altLang="en-US" sz="3200">
                <a:latin typeface="Arial" panose="020B0604020202020204" pitchFamily="34" charset="0"/>
                <a:ea typeface="宋体" panose="02010600030101010101" pitchFamily="2" charset="-122"/>
              </a:rPr>
              <a:t>内核</a:t>
            </a:r>
            <a:r>
              <a:rPr lang="zh-CN" altLang="en-US" sz="3200">
                <a:latin typeface="Arial" panose="020B0604020202020204" pitchFamily="34" charset="0"/>
                <a:ea typeface="宋体" panose="02010600030101010101" pitchFamily="2" charset="-122"/>
              </a:rPr>
              <a:t>子系统介绍</a:t>
            </a:r>
            <a:endParaRPr lang="zh-CN" altLang="en-US" sz="3200">
              <a:latin typeface="Arial" panose="020B0604020202020204" pitchFamily="34" charset="0"/>
              <a:ea typeface="宋体" panose="02010600030101010101" pitchFamily="2" charset="-122"/>
            </a:endParaRPr>
          </a:p>
          <a:p>
            <a:pPr>
              <a:spcBef>
                <a:spcPct val="20000"/>
              </a:spcBef>
            </a:pPr>
            <a:endParaRPr lang="zh-CN" altLang="en-US" sz="320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ln/>
        </p:spPr>
        <p:txBody>
          <a:bodyPr anchor="ctr" anchorCtr="0"/>
          <a:p>
            <a:r>
              <a:rPr lang="en-US" altLang="zh-CN">
                <a:sym typeface="宋体" panose="02010600030101010101" pitchFamily="2" charset="-122"/>
              </a:rPr>
              <a:t>acl</a:t>
            </a:r>
            <a:r>
              <a:rPr lang="zh-CN" altLang="en-US">
                <a:sym typeface="宋体" panose="02010600030101010101" pitchFamily="2" charset="-122"/>
              </a:rPr>
              <a:t>管理工具功能</a:t>
            </a:r>
            <a:endParaRPr lang="zh-CN" altLang="en-US"/>
          </a:p>
        </p:txBody>
      </p:sp>
      <p:sp>
        <p:nvSpPr>
          <p:cNvPr id="26626" name="内容占位符 2"/>
          <p:cNvSpPr>
            <a:spLocks noGrp="1"/>
          </p:cNvSpPr>
          <p:nvPr>
            <p:ph idx="1"/>
          </p:nvPr>
        </p:nvSpPr>
        <p:spPr>
          <a:xfrm>
            <a:off x="457200" y="1600200"/>
            <a:ext cx="8507413" cy="5264150"/>
          </a:xfrm>
          <a:ln/>
        </p:spPr>
        <p:txBody>
          <a:bodyPr anchor="t" anchorCtr="0"/>
          <a:p>
            <a:pPr marL="0" indent="0">
              <a:buNone/>
            </a:pPr>
            <a:r>
              <a:rPr lang="zh-CN" altLang="en-US" sz="2400"/>
              <a:t>-a , --access</a:t>
            </a:r>
            <a:endParaRPr lang="zh-CN" altLang="en-US" sz="2400"/>
          </a:p>
          <a:p>
            <a:pPr marL="0" indent="0">
              <a:buNone/>
            </a:pPr>
            <a:r>
              <a:rPr lang="zh-CN" altLang="en-US" sz="2400"/>
              <a:t>显示文件或目录的访问控制列表。</a:t>
            </a:r>
            <a:endParaRPr lang="zh-CN" altLang="en-US" sz="2400"/>
          </a:p>
          <a:p>
            <a:pPr marL="0" indent="0">
              <a:buNone/>
            </a:pPr>
            <a:r>
              <a:rPr lang="zh-CN" altLang="en-US" sz="2400"/>
              <a:t>-d , --default</a:t>
            </a:r>
            <a:endParaRPr lang="zh-CN" altLang="en-US" sz="2400"/>
          </a:p>
          <a:p>
            <a:pPr marL="0" indent="0">
              <a:buNone/>
            </a:pPr>
            <a:r>
              <a:rPr lang="zh-CN" altLang="en-US" sz="2400"/>
              <a:t>显示目录默认（缺省）的访问控制列表。</a:t>
            </a:r>
            <a:endParaRPr lang="zh-CN" altLang="en-US" sz="2400"/>
          </a:p>
          <a:p>
            <a:pPr marL="0" indent="0">
              <a:buNone/>
            </a:pPr>
            <a:r>
              <a:rPr lang="zh-CN" altLang="en-US" sz="2400"/>
              <a:t>-c , --omit-header</a:t>
            </a:r>
            <a:endParaRPr lang="zh-CN" altLang="en-US" sz="2400"/>
          </a:p>
          <a:p>
            <a:pPr marL="0" indent="0">
              <a:buNone/>
            </a:pPr>
            <a:r>
              <a:rPr lang="zh-CN" altLang="en-US" sz="2400"/>
              <a:t>不显示默认的访问控制列表。</a:t>
            </a:r>
            <a:endParaRPr lang="zh-CN" altLang="en-US" sz="2400"/>
          </a:p>
          <a:p>
            <a:pPr marL="0" indent="0">
              <a:buNone/>
            </a:pPr>
            <a:r>
              <a:rPr lang="zh-CN" altLang="en-US" sz="2400"/>
              <a:t>-R , --recursive</a:t>
            </a:r>
            <a:endParaRPr lang="zh-CN" altLang="en-US" sz="2400"/>
          </a:p>
          <a:p>
            <a:pPr marL="0" indent="0">
              <a:buNone/>
            </a:pPr>
            <a:r>
              <a:rPr lang="zh-CN" altLang="en-US" sz="2400"/>
              <a:t>操作递归到子目录。</a:t>
            </a:r>
            <a:endParaRPr lang="zh-CN" altLang="en-US" sz="2400"/>
          </a:p>
          <a:p>
            <a:pPr marL="0" indent="0">
              <a:buNone/>
            </a:pPr>
            <a:r>
              <a:rPr lang="zh-CN" altLang="en-US" sz="2400"/>
              <a:t>-t , --tabular</a:t>
            </a:r>
            <a:endParaRPr lang="zh-CN" altLang="en-US" sz="2400"/>
          </a:p>
          <a:p>
            <a:pPr marL="0" indent="0">
              <a:buNone/>
            </a:pPr>
            <a:r>
              <a:rPr lang="zh-CN" altLang="en-US" sz="2400"/>
              <a:t>使用列表输格式出ACL设置信息。</a:t>
            </a:r>
            <a:endParaRPr lang="zh-CN" altLang="en-US" sz="2400"/>
          </a:p>
          <a:p>
            <a:pPr marL="0" indent="0">
              <a:buNone/>
            </a:pPr>
            <a:r>
              <a:rPr lang="zh-CN" altLang="en-US" sz="2400"/>
              <a:t>-n , --numeric</a:t>
            </a:r>
            <a:endParaRPr lang="zh-CN" altLang="en-US" sz="2400"/>
          </a:p>
          <a:p>
            <a:pPr marL="0" indent="0">
              <a:buNone/>
            </a:pPr>
            <a:r>
              <a:rPr lang="zh-CN" altLang="en-US" sz="2400"/>
              <a:t>显示ACL信息中的用户和组的UID和GID。</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ln/>
        </p:spPr>
        <p:txBody>
          <a:bodyPr anchor="ctr" anchorCtr="0"/>
          <a:p>
            <a:r>
              <a:rPr lang="en-US" altLang="zh-CN">
                <a:sym typeface="宋体" panose="02010600030101010101" pitchFamily="2" charset="-122"/>
              </a:rPr>
              <a:t>acl</a:t>
            </a:r>
            <a:r>
              <a:rPr lang="zh-CN" altLang="en-US">
                <a:sym typeface="宋体" panose="02010600030101010101" pitchFamily="2" charset="-122"/>
              </a:rPr>
              <a:t>管理工具功能</a:t>
            </a:r>
            <a:endParaRPr lang="zh-CN" altLang="en-US"/>
          </a:p>
        </p:txBody>
      </p:sp>
      <p:sp>
        <p:nvSpPr>
          <p:cNvPr id="27650" name="内容占位符 2"/>
          <p:cNvSpPr>
            <a:spLocks noGrp="1"/>
          </p:cNvSpPr>
          <p:nvPr>
            <p:ph idx="1"/>
          </p:nvPr>
        </p:nvSpPr>
        <p:spPr>
          <a:ln/>
        </p:spPr>
        <p:txBody>
          <a:bodyPr anchor="t" anchorCtr="0"/>
          <a:p>
            <a:pPr marL="0" indent="0">
              <a:buNone/>
            </a:pPr>
            <a:r>
              <a:rPr lang="zh-CN" altLang="en-US"/>
              <a:t>示例：</a:t>
            </a:r>
            <a:endParaRPr lang="zh-CN" altLang="en-US"/>
          </a:p>
          <a:p>
            <a:pPr marL="0" indent="0">
              <a:buNone/>
            </a:pPr>
            <a:r>
              <a:rPr lang="zh-CN" altLang="en-US"/>
              <a:t>查询</a:t>
            </a:r>
            <a:r>
              <a:rPr lang="en-US" altLang="zh-CN"/>
              <a:t>tmp_file</a:t>
            </a:r>
            <a:r>
              <a:rPr lang="zh-CN" altLang="en-US"/>
              <a:t>的</a:t>
            </a:r>
            <a:r>
              <a:rPr lang="en-US" altLang="zh-CN"/>
              <a:t>ACL</a:t>
            </a:r>
            <a:endParaRPr lang="en-US" altLang="zh-CN"/>
          </a:p>
          <a:p>
            <a:pPr marL="0" indent="0">
              <a:buNone/>
            </a:pPr>
            <a:r>
              <a:rPr lang="en-US" altLang="zh-CN"/>
              <a:t>getfacl -a tmp_file</a:t>
            </a:r>
            <a:endParaRPr lang="en-US" altLang="zh-CN"/>
          </a:p>
          <a:p>
            <a:pPr marL="0" indent="0">
              <a:buNone/>
            </a:pPr>
            <a:r>
              <a:rPr lang="en-US" altLang="zh-CN"/>
              <a:t>getfacl -na tmp_file</a:t>
            </a:r>
            <a:endParaRPr lang="en-US" altLang="zh-CN"/>
          </a:p>
        </p:txBody>
      </p:sp>
      <p:pic>
        <p:nvPicPr>
          <p:cNvPr id="27651" name="图片 6"/>
          <p:cNvPicPr>
            <a:picLocks noChangeAspect="1"/>
          </p:cNvPicPr>
          <p:nvPr/>
        </p:nvPicPr>
        <p:blipFill>
          <a:blip r:embed="rId1"/>
          <a:stretch>
            <a:fillRect/>
          </a:stretch>
        </p:blipFill>
        <p:spPr>
          <a:xfrm>
            <a:off x="539750" y="3860800"/>
            <a:ext cx="6477000" cy="290512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内容占位符 2"/>
          <p:cNvSpPr>
            <a:spLocks noGrp="1"/>
          </p:cNvSpPr>
          <p:nvPr>
            <p:ph idx="1"/>
          </p:nvPr>
        </p:nvSpPr>
        <p:spPr>
          <a:ln/>
        </p:spPr>
        <p:txBody>
          <a:bodyPr anchor="t" anchorCtr="0"/>
          <a:p>
            <a:pPr marL="0" indent="0" algn="ctr">
              <a:buNone/>
            </a:pPr>
            <a:r>
              <a:rPr lang="zh-CN" altLang="en-US" sz="4800" b="1"/>
              <a:t>结束</a:t>
            </a:r>
            <a:endParaRPr lang="zh-CN" altLang="en-US" sz="4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ln/>
        </p:spPr>
        <p:txBody>
          <a:bodyPr anchor="ctr" anchorCtr="0"/>
          <a:p>
            <a:r>
              <a:rPr lang="en-US" altLang="zh-CN">
                <a:sym typeface="宋体" panose="02010600030101010101" pitchFamily="2" charset="-122"/>
              </a:rPr>
              <a:t>Audit </a:t>
            </a:r>
            <a:r>
              <a:rPr lang="zh-CN" altLang="en-US">
                <a:sym typeface="宋体" panose="02010600030101010101" pitchFamily="2" charset="-122"/>
              </a:rPr>
              <a:t>框架</a:t>
            </a:r>
            <a:r>
              <a:rPr lang="zh-CN" altLang="en-US">
                <a:sym typeface="宋体" panose="02010600030101010101" pitchFamily="2" charset="-122"/>
              </a:rPr>
              <a:t>介绍</a:t>
            </a:r>
            <a:endParaRPr lang="zh-CN" altLang="en-US">
              <a:sym typeface="宋体" panose="02010600030101010101" pitchFamily="2" charset="-122"/>
            </a:endParaRPr>
          </a:p>
        </p:txBody>
      </p:sp>
      <p:sp>
        <p:nvSpPr>
          <p:cNvPr id="7170" name="内容占位符 2"/>
          <p:cNvSpPr>
            <a:spLocks noGrp="1"/>
          </p:cNvSpPr>
          <p:nvPr>
            <p:ph idx="1"/>
          </p:nvPr>
        </p:nvSpPr>
        <p:spPr>
          <a:xfrm>
            <a:off x="485775" y="2349500"/>
            <a:ext cx="8229600" cy="677545"/>
          </a:xfrm>
          <a:ln/>
        </p:spPr>
        <p:txBody>
          <a:bodyPr anchor="t" anchorCtr="0"/>
          <a:p>
            <a:pPr marL="0" indent="0">
              <a:buNone/>
            </a:pPr>
            <a:r>
              <a:rPr lang="zh-CN" altLang="en-US"/>
              <a:t>一、</a:t>
            </a:r>
            <a:r>
              <a:rPr lang="zh-CN" altLang="en-US"/>
              <a:t>框架总览</a:t>
            </a:r>
            <a:endParaRPr lang="zh-CN" altLang="en-US"/>
          </a:p>
        </p:txBody>
      </p:sp>
      <p:sp>
        <p:nvSpPr>
          <p:cNvPr id="7171" name="内容占位符 2"/>
          <p:cNvSpPr>
            <a:spLocks noGrp="1"/>
          </p:cNvSpPr>
          <p:nvPr/>
        </p:nvSpPr>
        <p:spPr>
          <a:xfrm>
            <a:off x="468630" y="3068955"/>
            <a:ext cx="8229600" cy="668655"/>
          </a:xfrm>
          <a:prstGeom prst="rect">
            <a:avLst/>
          </a:prstGeom>
          <a:noFill/>
          <a:ln w="9525">
            <a:noFill/>
          </a:ln>
        </p:spPr>
        <p:txBody>
          <a:bodyPr anchor="t" anchorCtr="0"/>
          <a:p>
            <a:pPr>
              <a:spcBef>
                <a:spcPct val="20000"/>
              </a:spcBef>
            </a:pPr>
            <a:r>
              <a:rPr lang="zh-CN" altLang="en-US" sz="3200">
                <a:latin typeface="Arial" panose="020B0604020202020204" pitchFamily="34" charset="0"/>
                <a:ea typeface="宋体" panose="02010600030101010101" pitchFamily="2" charset="-122"/>
              </a:rPr>
              <a:t>二、</a:t>
            </a:r>
            <a:r>
              <a:rPr lang="zh-CN" altLang="en-US" sz="3200">
                <a:latin typeface="Arial" panose="020B0604020202020204" pitchFamily="34" charset="0"/>
                <a:ea typeface="宋体" panose="02010600030101010101" pitchFamily="2" charset="-122"/>
              </a:rPr>
              <a:t>框架介绍</a:t>
            </a:r>
            <a:endParaRPr lang="zh-CN" altLang="en-US" sz="3200">
              <a:latin typeface="Arial" panose="020B0604020202020204" pitchFamily="34" charset="0"/>
              <a:ea typeface="宋体" panose="02010600030101010101" pitchFamily="2" charset="-122"/>
            </a:endParaRPr>
          </a:p>
          <a:p>
            <a:pPr>
              <a:spcBef>
                <a:spcPct val="20000"/>
              </a:spcBef>
            </a:pPr>
            <a:endParaRPr lang="zh-CN" altLang="en-US" sz="320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ln/>
        </p:spPr>
        <p:txBody>
          <a:bodyPr anchor="ctr" anchorCtr="0"/>
          <a:p>
            <a:r>
              <a:rPr lang="en-US" altLang="zh-CN"/>
              <a:t>Audit </a:t>
            </a:r>
            <a:r>
              <a:rPr lang="zh-CN" altLang="en-US"/>
              <a:t>总览</a:t>
            </a:r>
            <a:endParaRPr lang="zh-CN" altLang="en-US"/>
          </a:p>
        </p:txBody>
      </p:sp>
      <p:sp>
        <p:nvSpPr>
          <p:cNvPr id="3" name="内容占位符 2"/>
          <p:cNvSpPr>
            <a:spLocks noGrp="1"/>
          </p:cNvSpPr>
          <p:nvPr>
            <p:ph idx="1"/>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en-US" altLang="zh-CN" sz="3200" b="0" i="0" u="none" strike="noStrike" kern="1200" cap="none" spc="0" normalizeH="0" baseline="0" noProof="1">
                <a:solidFill>
                  <a:schemeClr val="tx1"/>
                </a:solidFill>
                <a:latin typeface="+mn-lt"/>
                <a:ea typeface="+mn-ea"/>
                <a:cs typeface="+mn-cs"/>
              </a:rPr>
              <a:t>Audit</a:t>
            </a:r>
            <a:r>
              <a:rPr kumimoji="0" lang="zh-CN" altLang="en-US" sz="3200" b="0" i="0" u="none" strike="noStrike" kern="1200" cap="none" spc="0" normalizeH="0" baseline="0" noProof="1">
                <a:solidFill>
                  <a:schemeClr val="tx1"/>
                </a:solidFill>
                <a:latin typeface="+mn-lt"/>
                <a:ea typeface="+mn-ea"/>
                <a:cs typeface="+mn-cs"/>
              </a:rPr>
              <a:t>概述</a:t>
            </a:r>
            <a:endParaRPr kumimoji="0" lang="zh-CN" altLang="en-US" sz="32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kern="1200" cap="none" spc="0" normalizeH="0" baseline="0" noProof="1">
                <a:solidFill>
                  <a:schemeClr val="tx1"/>
                </a:solidFill>
                <a:latin typeface="+mn-lt"/>
                <a:ea typeface="+mn-ea"/>
                <a:cs typeface="+mn-cs"/>
              </a:rPr>
              <a:t>       </a:t>
            </a:r>
            <a:r>
              <a:rPr kumimoji="0" sz="2800" b="0" i="0" u="none" strike="noStrike" kern="1200" cap="none" spc="0" normalizeH="0" baseline="0" noProof="1">
                <a:solidFill>
                  <a:schemeClr val="tx1"/>
                </a:solidFill>
                <a:latin typeface="+mn-lt"/>
                <a:ea typeface="+mn-ea"/>
                <a:cs typeface="+mn-cs"/>
              </a:rPr>
              <a:t>audit英语直译是“审计”，英文释义为“an official inspection of an individual’s or organization’s accounts, typically by an independent body.”(对个人或组织的正式审查，通常由独立个体进行),linux中这里的独立个体即为内核，正式的审查即为根据规则生成审计消息.和审计类似的系统是日志系统，但是日志系统是一种自觉的行为，而审计是一种被动的行为</a:t>
            </a:r>
            <a:r>
              <a:rPr kumimoji="0" lang="zh-CN" sz="2800" b="0" i="0" u="none" strike="noStrike" kern="1200" cap="none" spc="0" normalizeH="0" baseline="0" noProof="1">
                <a:solidFill>
                  <a:schemeClr val="tx1"/>
                </a:solidFill>
                <a:latin typeface="+mn-lt"/>
                <a:ea typeface="+mn-ea"/>
                <a:cs typeface="+mn-cs"/>
              </a:rPr>
              <a:t>。</a:t>
            </a:r>
            <a:endParaRPr kumimoji="0" lang="zh-CN" sz="2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ln/>
        </p:spPr>
        <p:txBody>
          <a:bodyPr anchor="ctr" anchorCtr="0"/>
          <a:p>
            <a:r>
              <a:rPr lang="en-US">
                <a:sym typeface="宋体" panose="02010600030101010101" pitchFamily="2" charset="-122"/>
              </a:rPr>
              <a:t>Audit </a:t>
            </a:r>
            <a:r>
              <a:rPr lang="zh-CN" altLang="en-US">
                <a:sym typeface="宋体" panose="02010600030101010101" pitchFamily="2" charset="-122"/>
              </a:rPr>
              <a:t>框架</a:t>
            </a:r>
            <a:endParaRPr lang="zh-CN" altLang="en-US">
              <a:sym typeface="宋体" panose="02010600030101010101" pitchFamily="2" charset="-122"/>
            </a:endParaRPr>
          </a:p>
        </p:txBody>
      </p:sp>
      <p:pic>
        <p:nvPicPr>
          <p:cNvPr id="4" name="内容占位符 3" descr="audit_components"/>
          <p:cNvPicPr>
            <a:picLocks noChangeAspect="1"/>
          </p:cNvPicPr>
          <p:nvPr>
            <p:ph idx="1"/>
            <p:custDataLst>
              <p:tags r:id="rId1"/>
            </p:custDataLst>
          </p:nvPr>
        </p:nvPicPr>
        <p:blipFill>
          <a:blip r:embed="rId2"/>
          <a:stretch>
            <a:fillRect/>
          </a:stretch>
        </p:blipFill>
        <p:spPr>
          <a:xfrm>
            <a:off x="1370965" y="1600200"/>
            <a:ext cx="6401435" cy="4526280"/>
          </a:xfrm>
          <a:prstGeom prst="rect">
            <a:avLst/>
          </a:prstGeom>
        </p:spPr>
      </p:pic>
      <p:sp>
        <p:nvSpPr>
          <p:cNvPr id="5" name="文本框 4"/>
          <p:cNvSpPr txBox="1"/>
          <p:nvPr/>
        </p:nvSpPr>
        <p:spPr>
          <a:xfrm>
            <a:off x="959485" y="6165215"/>
            <a:ext cx="7395210" cy="368300"/>
          </a:xfrm>
          <a:prstGeom prst="rect">
            <a:avLst/>
          </a:prstGeom>
          <a:noFill/>
        </p:spPr>
        <p:txBody>
          <a:bodyPr wrap="square" rtlCol="0">
            <a:spAutoFit/>
          </a:bodyPr>
          <a:p>
            <a:r>
              <a:rPr lang="zh-CN" altLang="en-US"/>
              <a:t>注：实箭头表示组建之间的数据流，虚线箭头表示组件之间的控制线</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35280" y="405130"/>
            <a:ext cx="8529320" cy="6153785"/>
          </a:xfrm>
          <a:prstGeom prst="rect">
            <a:avLst/>
          </a:prstGeom>
          <a:noFill/>
        </p:spPr>
        <p:txBody>
          <a:bodyPr wrap="square" rtlCol="0">
            <a:noAutofit/>
          </a:bodyPr>
          <a:p>
            <a:r>
              <a:rPr lang="en-US" altLang="zh-CN" sz="1600"/>
              <a:t>auditd:</a:t>
            </a:r>
            <a:endParaRPr lang="en-US" altLang="zh-CN" sz="1600"/>
          </a:p>
          <a:p>
            <a:pPr indent="457200"/>
            <a:r>
              <a:rPr lang="en-US" altLang="zh-CN" sz="1600"/>
              <a:t>守护进程负责将通过审计内核接口生成并由应用程序和系统活动出发的审计消息写入磁盘</a:t>
            </a:r>
            <a:r>
              <a:rPr lang="zh-CN" altLang="en-US" sz="1600"/>
              <a:t>。</a:t>
            </a:r>
            <a:r>
              <a:rPr lang="en-US" altLang="zh-CN" sz="1600"/>
              <a:t>auditd 的启动方式由 systemd 控制</a:t>
            </a:r>
            <a:r>
              <a:rPr lang="zh-CN" altLang="en-US" sz="1600"/>
              <a:t>。</a:t>
            </a:r>
            <a:r>
              <a:rPr lang="en-US" altLang="zh-CN" sz="1600"/>
              <a:t>启动后由/etc/audit/auditd.conf文件控</a:t>
            </a:r>
            <a:r>
              <a:rPr lang="zh-CN" altLang="en-US" sz="1600"/>
              <a:t>制。</a:t>
            </a:r>
            <a:endParaRPr lang="zh-CN" altLang="en-US" sz="1600"/>
          </a:p>
          <a:p>
            <a:pPr marL="0" lvl="0" indent="0">
              <a:buNone/>
            </a:pPr>
            <a:r>
              <a:rPr lang="en-US" altLang="zh-CN" sz="1600">
                <a:solidFill>
                  <a:schemeClr val="tx1"/>
                </a:solidFill>
              </a:rPr>
              <a:t>auditctl:</a:t>
            </a:r>
            <a:endParaRPr lang="en-US" altLang="zh-CN" sz="1600">
              <a:solidFill>
                <a:schemeClr val="tx1"/>
              </a:solidFill>
            </a:endParaRPr>
          </a:p>
          <a:p>
            <a:pPr marL="0" lvl="0" indent="457200">
              <a:buNone/>
            </a:pPr>
            <a:r>
              <a:rPr lang="en-US" altLang="zh-CN" sz="1600">
                <a:solidFill>
                  <a:schemeClr val="tx1"/>
                </a:solidFill>
              </a:rPr>
              <a:t>实用程序可以控制审计系统.可控制审计接口的日志生成参数和内核设置,以及用于确定要跟踪那些时间的规则集</a:t>
            </a:r>
            <a:r>
              <a:rPr lang="zh-CN" altLang="en-US" sz="1600">
                <a:solidFill>
                  <a:schemeClr val="tx1"/>
                </a:solidFill>
              </a:rPr>
              <a:t>。</a:t>
            </a:r>
            <a:endParaRPr lang="zh-CN" altLang="en-US" sz="1600">
              <a:solidFill>
                <a:schemeClr val="tx1"/>
              </a:solidFill>
            </a:endParaRPr>
          </a:p>
          <a:p>
            <a:pPr marL="0" lvl="0" indent="0">
              <a:buNone/>
            </a:pPr>
            <a:r>
              <a:rPr lang="zh-CN" altLang="en-US" sz="1600">
                <a:solidFill>
                  <a:schemeClr val="tx1"/>
                </a:solidFill>
              </a:rPr>
              <a:t>audit.rules</a:t>
            </a:r>
            <a:r>
              <a:rPr lang="en-US" altLang="zh-CN" sz="1600">
                <a:solidFill>
                  <a:schemeClr val="tx1"/>
                </a:solidFill>
              </a:rPr>
              <a:t>:</a:t>
            </a:r>
            <a:endParaRPr lang="en-US" altLang="zh-CN" sz="1600">
              <a:solidFill>
                <a:schemeClr val="tx1"/>
              </a:solidFill>
            </a:endParaRPr>
          </a:p>
          <a:p>
            <a:pPr marL="0" lvl="0" indent="457200">
              <a:buNone/>
            </a:pPr>
            <a:r>
              <a:rPr lang="zh-CN" altLang="en-US" sz="1600">
                <a:solidFill>
                  <a:schemeClr val="tx1"/>
                </a:solidFill>
              </a:rPr>
              <a:t>/etc/audit/audit.rules文件包含一系列 auditctl 命令,在系统引导时,启动 auditd 之后紧接着加载这些命令。</a:t>
            </a:r>
            <a:endParaRPr lang="zh-CN" altLang="en-US" sz="1600">
              <a:solidFill>
                <a:schemeClr val="tx1"/>
              </a:solidFill>
            </a:endParaRPr>
          </a:p>
          <a:p>
            <a:pPr marL="0" lvl="0" algn="l">
              <a:buClrTx/>
              <a:buSzTx/>
              <a:buFontTx/>
              <a:buNone/>
            </a:pPr>
            <a:r>
              <a:rPr lang="zh-CN" altLang="en-US" sz="1600">
                <a:solidFill>
                  <a:schemeClr val="tx1"/>
                </a:solidFill>
              </a:rPr>
              <a:t>aureport:</a:t>
            </a:r>
            <a:endParaRPr lang="zh-CN" altLang="en-US" sz="1600">
              <a:solidFill>
                <a:schemeClr val="tx1"/>
              </a:solidFill>
            </a:endParaRPr>
          </a:p>
          <a:p>
            <a:pPr marL="0" lvl="0" indent="457200">
              <a:buNone/>
            </a:pPr>
            <a:r>
              <a:rPr lang="zh-CN" altLang="en-US" sz="1600">
                <a:solidFill>
                  <a:schemeClr val="tx1"/>
                </a:solidFill>
              </a:rPr>
              <a:t>aureport 用来给予审计事件日志自定义报告.实用自定义生成报告的脚本,其他应用程序可以根据脚本输出进一步处理审计事件。</a:t>
            </a:r>
            <a:endParaRPr lang="zh-CN" altLang="en-US" sz="1600">
              <a:solidFill>
                <a:schemeClr val="tx1"/>
              </a:solidFill>
            </a:endParaRPr>
          </a:p>
          <a:p>
            <a:pPr marL="0" lvl="0" algn="l">
              <a:buClrTx/>
              <a:buSzTx/>
              <a:buFontTx/>
              <a:buNone/>
            </a:pPr>
            <a:r>
              <a:rPr lang="zh-CN" altLang="en-US" sz="1600">
                <a:solidFill>
                  <a:schemeClr val="tx1"/>
                </a:solidFill>
              </a:rPr>
              <a:t>ausearch:</a:t>
            </a:r>
            <a:endParaRPr lang="zh-CN" altLang="en-US" sz="1600">
              <a:solidFill>
                <a:schemeClr val="tx1"/>
              </a:solidFill>
            </a:endParaRPr>
          </a:p>
          <a:p>
            <a:pPr marL="0" lvl="0" indent="457200">
              <a:buNone/>
            </a:pPr>
            <a:r>
              <a:rPr lang="zh-CN" altLang="en-US" sz="1600">
                <a:solidFill>
                  <a:schemeClr val="tx1"/>
                </a:solidFill>
              </a:rPr>
              <a:t>ausearch可以根据审计报告的各种键或者其他特征搜索特定的事件。</a:t>
            </a:r>
            <a:endParaRPr lang="zh-CN" altLang="en-US" sz="1600">
              <a:solidFill>
                <a:schemeClr val="tx1"/>
              </a:solidFill>
            </a:endParaRPr>
          </a:p>
          <a:p>
            <a:pPr marL="0" lvl="0" algn="l">
              <a:buClrTx/>
              <a:buSzTx/>
              <a:buFontTx/>
              <a:buNone/>
            </a:pPr>
            <a:r>
              <a:rPr lang="zh-CN" altLang="en-US" sz="1600">
                <a:solidFill>
                  <a:schemeClr val="tx1"/>
                </a:solidFill>
              </a:rPr>
              <a:t>audispd:</a:t>
            </a:r>
            <a:endParaRPr lang="zh-CN" altLang="en-US" sz="1600">
              <a:solidFill>
                <a:schemeClr val="tx1"/>
              </a:solidFill>
            </a:endParaRPr>
          </a:p>
          <a:p>
            <a:pPr marL="0" lvl="0" indent="457200">
              <a:buNone/>
            </a:pPr>
            <a:r>
              <a:rPr lang="zh-CN" altLang="en-US" sz="1600">
                <a:solidFill>
                  <a:schemeClr val="tx1"/>
                </a:solidFill>
              </a:rPr>
              <a:t>审计调度程序守护进程可用于将事件通知中继到其他应用程序,而不是将其写入磁盘的审计日志中。</a:t>
            </a:r>
            <a:endParaRPr lang="zh-CN" altLang="en-US" sz="1600">
              <a:solidFill>
                <a:schemeClr val="tx1"/>
              </a:solidFill>
            </a:endParaRPr>
          </a:p>
          <a:p>
            <a:pPr marL="0" lvl="0" algn="l">
              <a:buClrTx/>
              <a:buSzTx/>
              <a:buFontTx/>
              <a:buNone/>
            </a:pPr>
            <a:r>
              <a:rPr lang="zh-CN" altLang="en-US" sz="1600">
                <a:solidFill>
                  <a:schemeClr val="tx1"/>
                </a:solidFill>
              </a:rPr>
              <a:t>autrace:</a:t>
            </a:r>
            <a:endParaRPr lang="zh-CN" altLang="en-US" sz="1600">
              <a:solidFill>
                <a:schemeClr val="tx1"/>
              </a:solidFill>
            </a:endParaRPr>
          </a:p>
          <a:p>
            <a:pPr marL="0" lvl="0" indent="457200">
              <a:buNone/>
            </a:pPr>
            <a:r>
              <a:rPr lang="zh-CN" altLang="en-US" sz="1600">
                <a:solidFill>
                  <a:schemeClr val="tx1"/>
                </a:solidFill>
              </a:rPr>
              <a:t>类似于 strace 的方式跟踪单个进程 autrace 的输出将记录到审计日志。</a:t>
            </a:r>
            <a:endParaRPr lang="zh-CN" altLang="en-US" sz="1600">
              <a:solidFill>
                <a:schemeClr val="tx1"/>
              </a:solidFill>
            </a:endParaRPr>
          </a:p>
          <a:p>
            <a:pPr marL="0" lvl="0" algn="l">
              <a:buClrTx/>
              <a:buSzTx/>
              <a:buFontTx/>
              <a:buNone/>
            </a:pPr>
            <a:r>
              <a:rPr lang="zh-CN" altLang="en-US" sz="1600">
                <a:solidFill>
                  <a:schemeClr val="tx1"/>
                </a:solidFill>
              </a:rPr>
              <a:t>aulast:</a:t>
            </a:r>
            <a:endParaRPr lang="zh-CN" altLang="en-US" sz="1600">
              <a:solidFill>
                <a:schemeClr val="tx1"/>
              </a:solidFill>
            </a:endParaRPr>
          </a:p>
          <a:p>
            <a:pPr marL="0" lvl="0" indent="457200">
              <a:buNone/>
            </a:pPr>
            <a:r>
              <a:rPr lang="zh-CN" altLang="en-US" sz="1600">
                <a:solidFill>
                  <a:schemeClr val="tx1"/>
                </a:solidFill>
              </a:rPr>
              <a:t>列先最后登录用户列表,类似于 last .aulast 在整个审计日志中(或者给定的审计日志文件)向后搜索,并给予审计日志中的事件范围显示所有登录和注销用户的列表。</a:t>
            </a:r>
            <a:endParaRPr lang="zh-CN" altLang="en-US" sz="1600">
              <a:solidFill>
                <a:schemeClr val="tx1"/>
              </a:solidFill>
            </a:endParaRPr>
          </a:p>
          <a:p>
            <a:pPr marL="0" lvl="0" algn="l">
              <a:buClrTx/>
              <a:buSzTx/>
              <a:buFontTx/>
              <a:buNone/>
            </a:pPr>
            <a:r>
              <a:rPr lang="zh-CN" altLang="en-US" sz="1600">
                <a:solidFill>
                  <a:schemeClr val="tx1"/>
                </a:solidFill>
              </a:rPr>
              <a:t>aulastlog:</a:t>
            </a:r>
            <a:endParaRPr lang="zh-CN" altLang="en-US" sz="1600">
              <a:solidFill>
                <a:schemeClr val="tx1"/>
              </a:solidFill>
            </a:endParaRPr>
          </a:p>
          <a:p>
            <a:pPr marL="0" lvl="0" indent="457200">
              <a:buNone/>
            </a:pPr>
            <a:r>
              <a:rPr lang="zh-CN" altLang="en-US" sz="1600">
                <a:solidFill>
                  <a:schemeClr val="tx1"/>
                </a:solidFill>
              </a:rPr>
              <a:t>以类似 aulast 的方式列显用户登录信息。</a:t>
            </a:r>
            <a:endParaRPr lang="zh-CN" altLang="en-US" sz="1600">
              <a:solidFill>
                <a:schemeClr val="tx1"/>
              </a:solidFill>
            </a:endParaRPr>
          </a:p>
          <a:p>
            <a:pPr marL="0" lvl="0" indent="457200">
              <a:buNone/>
            </a:pPr>
            <a:endParaRPr lang="zh-CN" altLang="en-US" sz="16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ln/>
        </p:spPr>
        <p:txBody>
          <a:bodyPr anchor="ctr" anchorCtr="0"/>
          <a:p>
            <a:r>
              <a:rPr lang="en-US" altLang="zh-CN"/>
              <a:t>Audit </a:t>
            </a:r>
            <a:r>
              <a:rPr lang="zh-CN" altLang="en-US"/>
              <a:t>使用方法</a:t>
            </a:r>
            <a:r>
              <a:rPr lang="zh-CN" altLang="en-US"/>
              <a:t>介绍</a:t>
            </a:r>
            <a:endParaRPr lang="zh-CN" altLang="en-US"/>
          </a:p>
        </p:txBody>
      </p:sp>
      <p:sp>
        <p:nvSpPr>
          <p:cNvPr id="13314" name="内容占位符 2"/>
          <p:cNvSpPr>
            <a:spLocks noGrp="1"/>
          </p:cNvSpPr>
          <p:nvPr>
            <p:ph idx="1"/>
          </p:nvPr>
        </p:nvSpPr>
        <p:spPr>
          <a:ln/>
        </p:spPr>
        <p:txBody>
          <a:bodyPr anchor="t" anchorCtr="0"/>
          <a:p>
            <a:pPr marL="0" indent="0">
              <a:buNone/>
            </a:pPr>
            <a:r>
              <a:rPr lang="zh-CN" altLang="en-US"/>
              <a:t>一、</a:t>
            </a:r>
            <a:r>
              <a:rPr lang="en-US" altLang="zh-CN"/>
              <a:t>auditd</a:t>
            </a:r>
            <a:r>
              <a:rPr lang="zh-CN" altLang="en-US"/>
              <a:t>配置文件</a:t>
            </a:r>
            <a:endParaRPr lang="zh-CN" altLang="en-US"/>
          </a:p>
          <a:p>
            <a:pPr marL="0" indent="0">
              <a:buNone/>
            </a:pPr>
            <a:r>
              <a:rPr lang="zh-CN" altLang="en-US"/>
              <a:t>二、</a:t>
            </a:r>
            <a:r>
              <a:rPr lang="en-US" altLang="zh-CN"/>
              <a:t>auditctl</a:t>
            </a:r>
            <a:r>
              <a:rPr lang="zh-CN" altLang="en-US"/>
              <a:t>手动控制</a:t>
            </a:r>
            <a:r>
              <a:rPr lang="zh-CN" altLang="en-US"/>
              <a:t>审计系统</a:t>
            </a:r>
            <a:endParaRPr lang="zh-CN" altLang="en-US"/>
          </a:p>
          <a:p>
            <a:pPr marL="0" indent="0">
              <a:buNone/>
            </a:pPr>
            <a:r>
              <a:rPr lang="zh-CN" altLang="en-US"/>
              <a:t>三、审计日志</a:t>
            </a:r>
            <a:r>
              <a:rPr lang="zh-CN" altLang="en-US"/>
              <a:t>介绍</a:t>
            </a:r>
            <a:endParaRPr lang="zh-CN" altLang="en-US"/>
          </a:p>
          <a:p>
            <a:pPr marL="0" indent="0">
              <a:buNone/>
            </a:pPr>
            <a:r>
              <a:rPr lang="zh-CN" altLang="en-US"/>
              <a:t>四、获取</a:t>
            </a:r>
            <a:r>
              <a:rPr lang="zh-CN" altLang="en-US"/>
              <a:t>并筛选审计</a:t>
            </a:r>
            <a:r>
              <a:rPr lang="zh-CN" altLang="en-US"/>
              <a:t>报告</a:t>
            </a:r>
            <a:endParaRPr lang="zh-CN" altLang="en-US"/>
          </a:p>
          <a:p>
            <a:pPr marL="0" indent="0">
              <a:buNone/>
            </a:pPr>
            <a:r>
              <a:rPr lang="zh-CN" altLang="en-US"/>
              <a:t>五、</a:t>
            </a:r>
            <a:r>
              <a:rPr lang="en-US" altLang="zh-CN"/>
              <a:t>audit</a:t>
            </a:r>
            <a:r>
              <a:rPr lang="zh-CN" altLang="en-US"/>
              <a:t>自定义插件</a:t>
            </a:r>
            <a:endParaRPr lang="zh-CN" altLang="en-US"/>
          </a:p>
          <a:p>
            <a:pPr marL="457200" lvl="1" indent="457200">
              <a:buNone/>
            </a:pPr>
            <a:r>
              <a:rPr lang="en-US" altLang="zh-CN"/>
              <a:t>1.audispd</a:t>
            </a:r>
            <a:r>
              <a:rPr lang="zh-CN" altLang="en-US"/>
              <a:t>的</a:t>
            </a:r>
            <a:r>
              <a:rPr lang="zh-CN" altLang="en-US"/>
              <a:t>配置</a:t>
            </a:r>
            <a:endParaRPr lang="zh-CN" altLang="en-US"/>
          </a:p>
          <a:p>
            <a:pPr marL="457200" lvl="1" indent="457200">
              <a:buNone/>
            </a:pPr>
            <a:r>
              <a:rPr lang="en-US" altLang="zh-CN"/>
              <a:t>2.</a:t>
            </a:r>
            <a:r>
              <a:rPr lang="zh-CN" altLang="en-US"/>
              <a:t>插件的</a:t>
            </a:r>
            <a:r>
              <a:rPr lang="zh-CN" altLang="en-US"/>
              <a:t>配置</a:t>
            </a:r>
            <a:endParaRPr lang="zh-CN" altLang="en-US"/>
          </a:p>
          <a:p>
            <a:pPr marL="457200" lvl="1" indent="457200">
              <a:buNone/>
            </a:pPr>
            <a:r>
              <a:rPr lang="en-US" altLang="zh-CN"/>
              <a:t>3.</a:t>
            </a:r>
            <a:r>
              <a:rPr lang="zh-CN" altLang="en-US"/>
              <a:t>插件</a:t>
            </a:r>
            <a:r>
              <a:rPr lang="zh-CN" altLang="en-US"/>
              <a:t>示例</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457200" y="274955"/>
            <a:ext cx="8229600" cy="854710"/>
          </a:xfrm>
          <a:ln/>
        </p:spPr>
        <p:txBody>
          <a:bodyPr anchor="ctr" anchorCtr="0"/>
          <a:p>
            <a:r>
              <a:rPr lang="en-US" altLang="zh-CN"/>
              <a:t>auditd</a:t>
            </a:r>
            <a:r>
              <a:rPr lang="zh-CN" altLang="en-US"/>
              <a:t>配置文件</a:t>
            </a:r>
            <a:r>
              <a:rPr lang="zh-CN" altLang="en-US"/>
              <a:t>介绍</a:t>
            </a:r>
            <a:endParaRPr lang="zh-CN" altLang="en-US"/>
          </a:p>
        </p:txBody>
      </p:sp>
      <p:sp>
        <p:nvSpPr>
          <p:cNvPr id="2" name="文本框 1"/>
          <p:cNvSpPr txBox="1"/>
          <p:nvPr/>
        </p:nvSpPr>
        <p:spPr>
          <a:xfrm>
            <a:off x="755650" y="1112520"/>
            <a:ext cx="7849870" cy="5437505"/>
          </a:xfrm>
          <a:prstGeom prst="rect">
            <a:avLst/>
          </a:prstGeom>
          <a:noFill/>
        </p:spPr>
        <p:txBody>
          <a:bodyPr wrap="square" rtlCol="0">
            <a:noAutofit/>
          </a:bodyPr>
          <a:p>
            <a:pPr indent="457200"/>
            <a:r>
              <a:rPr lang="zh-CN" altLang="en-US"/>
              <a:t>启用</a:t>
            </a:r>
            <a:r>
              <a:rPr lang="en-US" altLang="zh-CN"/>
              <a:t>audit</a:t>
            </a:r>
            <a:r>
              <a:rPr lang="zh-CN" altLang="en-US"/>
              <a:t>系统之前需要先配置</a:t>
            </a:r>
            <a:r>
              <a:rPr lang="en-US" altLang="zh-CN"/>
              <a:t>auditd</a:t>
            </a:r>
            <a:r>
              <a:rPr lang="zh-CN" altLang="en-US"/>
              <a:t>。配置文件保存在</a:t>
            </a:r>
            <a:r>
              <a:rPr lang="en-US" altLang="zh-CN"/>
              <a:t>`/etc/audit/auditd.conf`</a:t>
            </a:r>
            <a:r>
              <a:rPr lang="zh-CN" altLang="en-US"/>
              <a:t>文件中。此配置文件确定了</a:t>
            </a:r>
            <a:r>
              <a:rPr lang="en-US" altLang="zh-CN"/>
              <a:t>auditd</a:t>
            </a:r>
            <a:r>
              <a:rPr lang="zh-CN" altLang="en-US"/>
              <a:t>启动后的运行</a:t>
            </a:r>
            <a:r>
              <a:rPr lang="zh-CN" altLang="en-US"/>
              <a:t>方式。</a:t>
            </a:r>
            <a:endParaRPr lang="zh-CN" altLang="en-US"/>
          </a:p>
          <a:p>
            <a:pPr indent="457200"/>
            <a:endParaRPr lang="zh-CN" altLang="en-US"/>
          </a:p>
          <a:p>
            <a:pPr indent="457200"/>
            <a:endParaRPr lang="zh-CN" altLang="en-US"/>
          </a:p>
        </p:txBody>
      </p:sp>
      <p:pic>
        <p:nvPicPr>
          <p:cNvPr id="4" name="图片 3"/>
          <p:cNvPicPr>
            <a:picLocks noChangeAspect="1"/>
          </p:cNvPicPr>
          <p:nvPr/>
        </p:nvPicPr>
        <p:blipFill>
          <a:blip r:embed="rId1"/>
          <a:stretch>
            <a:fillRect/>
          </a:stretch>
        </p:blipFill>
        <p:spPr>
          <a:xfrm>
            <a:off x="971550" y="1700530"/>
            <a:ext cx="2676525" cy="4705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ln/>
        </p:spPr>
        <p:txBody>
          <a:bodyPr anchor="ctr" anchorCtr="0"/>
          <a:p>
            <a:r>
              <a:rPr lang="en-US" altLang="zh-CN">
                <a:sym typeface="宋体" panose="02010600030101010101" pitchFamily="2" charset="-122"/>
              </a:rPr>
              <a:t>auditctl </a:t>
            </a:r>
            <a:r>
              <a:rPr lang="zh-CN" altLang="en-US">
                <a:sym typeface="宋体" panose="02010600030101010101" pitchFamily="2" charset="-122"/>
              </a:rPr>
              <a:t>控制</a:t>
            </a:r>
            <a:r>
              <a:rPr lang="zh-CN" altLang="en-US">
                <a:sym typeface="宋体" panose="02010600030101010101" pitchFamily="2" charset="-122"/>
              </a:rPr>
              <a:t>审计系统</a:t>
            </a:r>
            <a:endParaRPr lang="zh-CN" altLang="en-US">
              <a:sym typeface="宋体" panose="02010600030101010101" pitchFamily="2" charset="-122"/>
            </a:endParaRPr>
          </a:p>
        </p:txBody>
      </p:sp>
      <p:sp>
        <p:nvSpPr>
          <p:cNvPr id="15362" name="内容占位符 2"/>
          <p:cNvSpPr>
            <a:spLocks noGrp="1"/>
          </p:cNvSpPr>
          <p:nvPr>
            <p:ph idx="1"/>
          </p:nvPr>
        </p:nvSpPr>
        <p:spPr>
          <a:ln/>
        </p:spPr>
        <p:txBody>
          <a:bodyPr anchor="t" anchorCtr="0"/>
          <a:p>
            <a:pPr marL="0" indent="457200">
              <a:buNone/>
            </a:pPr>
            <a:r>
              <a:rPr lang="en-US" altLang="zh-CN" sz="1800">
                <a:latin typeface="Arial" panose="020B0604020202020204" pitchFamily="34" charset="0"/>
                <a:ea typeface="宋体" panose="02010600030101010101" pitchFamily="2" charset="-122"/>
              </a:rPr>
              <a:t>auditd配置完成之后，下一步需要控制auditd执行的审计</a:t>
            </a:r>
            <a:r>
              <a:rPr lang="zh-CN" altLang="en-US" sz="1800">
                <a:latin typeface="Arial" panose="020B0604020202020204" pitchFamily="34" charset="0"/>
                <a:ea typeface="宋体" panose="02010600030101010101" pitchFamily="2" charset="-122"/>
              </a:rPr>
              <a:t>规则</a:t>
            </a:r>
            <a:r>
              <a:rPr lang="en-US" altLang="zh-CN" sz="1800">
                <a:latin typeface="Arial" panose="020B0604020202020204" pitchFamily="34" charset="0"/>
                <a:ea typeface="宋体" panose="02010600030101010101" pitchFamily="2" charset="-122"/>
              </a:rPr>
              <a:t>，并为其指定足够其运行的资源和限制。</a:t>
            </a:r>
            <a:endParaRPr lang="en-US" altLang="zh-CN" sz="1800">
              <a:latin typeface="Arial" panose="020B0604020202020204" pitchFamily="34" charset="0"/>
              <a:ea typeface="宋体" panose="02010600030101010101" pitchFamily="2" charset="-122"/>
            </a:endParaRPr>
          </a:p>
          <a:p>
            <a:pPr marL="0" indent="457200">
              <a:buNone/>
            </a:pPr>
            <a:r>
              <a:rPr lang="en-US" altLang="zh-CN" sz="1800">
                <a:latin typeface="Arial" panose="020B0604020202020204" pitchFamily="34" charset="0"/>
                <a:ea typeface="宋体" panose="02010600030101010101" pitchFamily="2" charset="-122"/>
              </a:rPr>
              <a:t>auditctl</a:t>
            </a:r>
            <a:r>
              <a:rPr lang="zh-CN" altLang="en-US" sz="1800">
                <a:latin typeface="Arial" panose="020B0604020202020204" pitchFamily="34" charset="0"/>
                <a:ea typeface="宋体" panose="02010600030101010101" pitchFamily="2" charset="-122"/>
              </a:rPr>
              <a:t>可以通过单独的命令行参数的形式手动控制</a:t>
            </a:r>
            <a:r>
              <a:rPr lang="en-US" altLang="zh-CN" sz="1800">
                <a:latin typeface="Arial" panose="020B0604020202020204" pitchFamily="34" charset="0"/>
                <a:ea typeface="宋体" panose="02010600030101010101" pitchFamily="2" charset="-122"/>
              </a:rPr>
              <a:t>auditd</a:t>
            </a:r>
            <a:r>
              <a:rPr lang="zh-CN" altLang="en-US" sz="1800">
                <a:latin typeface="Arial" panose="020B0604020202020204" pitchFamily="34" charset="0"/>
                <a:ea typeface="宋体" panose="02010600030101010101" pitchFamily="2" charset="-122"/>
              </a:rPr>
              <a:t>的审计</a:t>
            </a:r>
            <a:r>
              <a:rPr lang="zh-CN" altLang="en-US" sz="1800">
                <a:latin typeface="Arial" panose="020B0604020202020204" pitchFamily="34" charset="0"/>
                <a:ea typeface="宋体" panose="02010600030101010101" pitchFamily="2" charset="-122"/>
              </a:rPr>
              <a:t>规则或者资源，也可以通过</a:t>
            </a:r>
            <a:r>
              <a:rPr lang="en-US" altLang="zh-CN" sz="1800">
                <a:latin typeface="Arial" panose="020B0604020202020204" pitchFamily="34" charset="0"/>
                <a:ea typeface="宋体" panose="02010600030101010101" pitchFamily="2" charset="-122"/>
              </a:rPr>
              <a:t>`auditctl -R`</a:t>
            </a:r>
            <a:r>
              <a:rPr lang="zh-CN" altLang="en-US" sz="1800">
                <a:latin typeface="Arial" panose="020B0604020202020204" pitchFamily="34" charset="0"/>
                <a:ea typeface="宋体" panose="02010600030101010101" pitchFamily="2" charset="-122"/>
              </a:rPr>
              <a:t>命令从文件中批量执行配置。一般情况下，</a:t>
            </a:r>
            <a:r>
              <a:rPr lang="en-US" altLang="zh-CN" sz="1800">
                <a:latin typeface="Arial" panose="020B0604020202020204" pitchFamily="34" charset="0"/>
                <a:ea typeface="宋体" panose="02010600030101010101" pitchFamily="2" charset="-122"/>
              </a:rPr>
              <a:t>auditd</a:t>
            </a:r>
            <a:r>
              <a:rPr lang="zh-CN" altLang="en-US" sz="1800">
                <a:latin typeface="Arial" panose="020B0604020202020204" pitchFamily="34" charset="0"/>
                <a:ea typeface="宋体" panose="02010600030101010101" pitchFamily="2" charset="-122"/>
              </a:rPr>
              <a:t>启动后</a:t>
            </a:r>
            <a:r>
              <a:rPr lang="en-US" altLang="zh-CN" sz="1800">
                <a:latin typeface="Arial" panose="020B0604020202020204" pitchFamily="34" charset="0"/>
                <a:ea typeface="宋体" panose="02010600030101010101" pitchFamily="2" charset="-122"/>
              </a:rPr>
              <a:t>init</a:t>
            </a:r>
            <a:r>
              <a:rPr lang="zh-CN" altLang="en-US" sz="1800">
                <a:latin typeface="Arial" panose="020B0604020202020204" pitchFamily="34" charset="0"/>
                <a:ea typeface="宋体" panose="02010600030101010101" pitchFamily="2" charset="-122"/>
              </a:rPr>
              <a:t>脚本会从</a:t>
            </a:r>
            <a:r>
              <a:rPr lang="en-US" altLang="zh-CN" sz="1800">
                <a:latin typeface="Arial" panose="020B0604020202020204" pitchFamily="34" charset="0"/>
                <a:ea typeface="宋体" panose="02010600030101010101" pitchFamily="2" charset="-122"/>
              </a:rPr>
              <a:t>`/etc/audit/audit.rules`</a:t>
            </a:r>
            <a:r>
              <a:rPr lang="zh-CN" altLang="en-US" sz="1800">
                <a:latin typeface="Arial" panose="020B0604020202020204" pitchFamily="34" charset="0"/>
                <a:ea typeface="宋体" panose="02010600030101010101" pitchFamily="2" charset="-122"/>
              </a:rPr>
              <a:t>规则文件中加载</a:t>
            </a:r>
            <a:r>
              <a:rPr lang="zh-CN" altLang="en-US" sz="1800">
                <a:latin typeface="Arial" panose="020B0604020202020204" pitchFamily="34" charset="0"/>
                <a:ea typeface="宋体" panose="02010600030101010101" pitchFamily="2" charset="-122"/>
              </a:rPr>
              <a:t>规则。</a:t>
            </a:r>
            <a:endParaRPr lang="zh-CN" altLang="en-US" sz="180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7128,&quot;width&quot;:10081}"/>
</p:tagLst>
</file>

<file path=ppt/tags/tag2.xml><?xml version="1.0" encoding="utf-8"?>
<p:tagLst xmlns:p="http://schemas.openxmlformats.org/presentationml/2006/main">
  <p:tag name="KSO_WPP_MARK_KEY" val="55a4d04c-c3f6-47de-ae40-d3e472d8e6dd"/>
  <p:tag name="COMMONDATA" val="eyJoZGlkIjoiYzI0NmE1MjBiZTQ4NWYwZjA0OGI1N2IzMzgyMTMyZjY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3629</Words>
  <Application>WPS 演示</Application>
  <PresentationFormat/>
  <Paragraphs>190</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Arial</vt:lpstr>
      <vt:lpstr>宋体</vt:lpstr>
      <vt:lpstr>Wingdings</vt:lpstr>
      <vt:lpstr>微软雅黑</vt:lpstr>
      <vt:lpstr>Arial Unicode MS</vt:lpstr>
      <vt:lpstr>Calibri</vt:lpstr>
      <vt:lpstr>默认设计模板</vt:lpstr>
      <vt:lpstr>1_默认设计模板</vt:lpstr>
      <vt:lpstr>ACL-文件系统访问控制列表功能介绍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ACL-文件系统访问控制列表功能介绍</dc:title>
  <dc:creator>Administrator</dc:creator>
  <cp:lastModifiedBy>鱼</cp:lastModifiedBy>
  <cp:revision>12</cp:revision>
  <dcterms:created xsi:type="dcterms:W3CDTF">2023-02-06T11:40:17Z</dcterms:created>
  <dcterms:modified xsi:type="dcterms:W3CDTF">2023-02-19T13:59:21Z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A38CD3F5B47C4325A05CE6CD91B4E205</vt:lpwstr>
  </property>
</Properties>
</file>