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22"/>
  </p:notesMasterIdLst>
  <p:sldIdLst>
    <p:sldId id="383" r:id="rId5"/>
    <p:sldId id="386" r:id="rId6"/>
    <p:sldId id="389" r:id="rId7"/>
    <p:sldId id="396" r:id="rId8"/>
    <p:sldId id="397" r:id="rId9"/>
    <p:sldId id="400" r:id="rId10"/>
    <p:sldId id="385" r:id="rId11"/>
    <p:sldId id="402" r:id="rId12"/>
    <p:sldId id="403" r:id="rId13"/>
    <p:sldId id="404" r:id="rId14"/>
    <p:sldId id="405" r:id="rId15"/>
    <p:sldId id="407" r:id="rId16"/>
    <p:sldId id="408" r:id="rId17"/>
    <p:sldId id="412" r:id="rId18"/>
    <p:sldId id="398" r:id="rId19"/>
    <p:sldId id="410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5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A7CEF-948A-47DB-92D0-2C8FE1E728B3}" v="1" dt="2024-12-06T16:54:0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9403-A977-4F2E-BBAC-290B4E0FE732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E20E-84DF-4BD3-9AB4-27F4012DB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0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74E13-991E-2B4C-A86B-02455F531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081A-CB17-EB05-416C-96132309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5A683-ECF7-7625-C16A-59C148A2C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11DD-AC35-297F-7B67-7F70CD90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F4FA-FC79-BEB5-9619-89E9DE2E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B664-42CB-E6EF-AB71-E5FD9F6E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21D-FD27-4E9E-9920-0988D0F3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6081-E028-E951-9319-D639C630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E63D-70AD-A514-341F-C06329F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165A-3631-22F1-337F-BBA96E1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396-AD34-B9CE-F33A-B034687E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9A466-E85E-F7BF-4E29-B94F31D82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12D08-08FB-6B5A-426D-775776B5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9981-B903-A371-AA45-0B6EED8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1178-BAC9-39FD-FC5A-71069A1E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3343-9930-05A7-106E-89638B7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09584" y="3473741"/>
            <a:ext cx="4185600" cy="206248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733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409584" y="5719101"/>
            <a:ext cx="4185600" cy="46736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2533"/>
              </a:lnSpc>
              <a:spcAft>
                <a:spcPts val="0"/>
              </a:spcAft>
              <a:buNone/>
              <a:defRPr sz="1867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6359" y="3473741"/>
            <a:ext cx="6361853" cy="20621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5333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7" y="6547153"/>
            <a:ext cx="1524000" cy="18466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6560" y="358987"/>
            <a:ext cx="1219200" cy="3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B8D7-F9F7-AAC9-B289-7A51CED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CBA5-9250-BFE2-BA9D-84360733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7D38-CBC4-BE28-7DE3-03FB30D6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DE94-1EB4-D37C-1735-444ACFC2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972F-0D5D-B3B3-5DD2-4F238D5E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ABD-01E8-438F-5058-1F75142E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9631-1D41-04AE-DE65-5825A6D4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3C73-1F7A-521E-F7F6-DA94971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E4A8-B42D-8B48-53C4-0A28A7A8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B66C-85A0-7F81-954C-032EDD80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D56-55AE-B815-3894-AF86D969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EC62-9424-72B3-1B8C-16E7F2EE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3D79-83E5-7CC7-9DF6-3FE3B399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B866-6937-D6E4-7879-336F939A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7BC4-C43C-61F9-711C-36A82A9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F040-20E5-5401-BA5F-56783DA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8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38C-C33E-4320-EDA5-9552091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851E-4C58-8751-7637-637C2D3D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A350-782C-25D7-A07D-2EF53B09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73D7-74B7-A91F-03ED-65E02B8D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DED0-E637-832C-4410-59D51B26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D8009-C5D9-D2E9-7093-F70A49E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C635-5165-55C5-C5A9-4780FD5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1C5C-D515-6504-14DD-E44EDD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9EDF-A819-9ECA-4C3A-F8F17C4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C68E-53E5-0DBB-F66D-EF906C67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AB1BD-29B1-0B8E-2EED-7FCB58D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1728-02D5-B925-3E88-0F309BA9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674E-12AA-1477-B7B9-7B8BACDB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0122C-65F9-945F-3C53-20521A6F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403B-F876-C9B6-145E-9A5DD4F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498-C14E-FFAD-91B2-2668E1A9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C7D9-F323-B631-D408-D687865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0CFB-C9E3-E012-7868-76AB7080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EC33-A16A-278C-2715-5486988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9100-28F9-C4F8-BF87-61CC4F5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A4B3-DCBE-A4F0-A363-CC59B88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2797-B532-5F5E-CA94-323DF6D2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58B7-F3C6-9F25-6475-05F3D9E2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01856-343D-192C-C9A0-9FE52C1E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81F7-5AEE-6C24-3E1D-558938A6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9E13-006C-1378-45BD-D6357642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2109-F31E-2795-19E8-E1B5D7D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3EE3-A41B-0695-C95B-F5A51A72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C84B-7DBA-6A38-EAB9-F1C0C01B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A5E4-831D-EF7C-CCF4-36CFFE29F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7B6F-3A7E-2BF2-8EBC-4A7174128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4351-C39C-E653-7A4A-FCA4850F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siGM/StrykerAI2024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824192" y="3027841"/>
            <a:ext cx="4185600" cy="2062480"/>
          </a:xfrm>
        </p:spPr>
        <p:txBody>
          <a:bodyPr>
            <a:norm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2000"/>
              </a:spcAft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AI in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Orthopaedics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Hackathon 2024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16C98B-7713-48A6-AECF-CD52D4BD71A7}"/>
              </a:ext>
            </a:extLst>
          </p:cNvPr>
          <p:cNvSpPr txBox="1">
            <a:spLocks/>
          </p:cNvSpPr>
          <p:nvPr/>
        </p:nvSpPr>
        <p:spPr>
          <a:xfrm>
            <a:off x="728355" y="2990088"/>
            <a:ext cx="6902935" cy="557213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sz="4000" b="0" i="0" kern="1200">
                <a:solidFill>
                  <a:schemeClr val="bg1"/>
                </a:solidFill>
                <a:latin typeface="Futura Std Bold"/>
                <a:ea typeface="MS PGothic" pitchFamily="34" charset="-128"/>
                <a:cs typeface="Futura Std Bold"/>
              </a:defRPr>
            </a:lvl1pPr>
            <a:lvl2pPr marL="4572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endParaRPr lang="en-US" sz="3200">
              <a:solidFill>
                <a:prstClr val="white"/>
              </a:solidFill>
              <a:latin typeface="URWEgyptienneTOTLig" panose="04000500000000000000" pitchFamily="82" charset="0"/>
            </a:endParaRPr>
          </a:p>
        </p:txBody>
      </p:sp>
      <p:pic>
        <p:nvPicPr>
          <p:cNvPr id="5" name="Picture 4" descr="A blue and yellow emblem with text&#10;&#10;Description automatically generated">
            <a:extLst>
              <a:ext uri="{FF2B5EF4-FFF2-40B4-BE49-F238E27FC236}">
                <a16:creationId xmlns:a16="http://schemas.microsoft.com/office/drawing/2014/main" id="{5751520F-7F2A-6175-9FF6-888B07A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7" y="60827"/>
            <a:ext cx="1021179" cy="92391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A292D6-6C4A-61AB-0698-175D68D69363}"/>
              </a:ext>
            </a:extLst>
          </p:cNvPr>
          <p:cNvSpPr txBox="1">
            <a:spLocks/>
          </p:cNvSpPr>
          <p:nvPr/>
        </p:nvSpPr>
        <p:spPr>
          <a:xfrm>
            <a:off x="-1422939" y="2564904"/>
            <a:ext cx="8371790" cy="25025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 sz="4000" kern="12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rgbClr val="FFC000"/>
                </a:solidFill>
                <a:latin typeface="+mj-lt"/>
                <a:ea typeface="Cambria" panose="02040503050406030204" pitchFamily="18" charset="0"/>
              </a:rPr>
              <a:t>Team Imperial</a:t>
            </a:r>
          </a:p>
        </p:txBody>
      </p:sp>
    </p:spTree>
    <p:extLst>
      <p:ext uri="{BB962C8B-B14F-4D97-AF65-F5344CB8AC3E}">
        <p14:creationId xmlns:p14="http://schemas.microsoft.com/office/powerpoint/2010/main" val="78255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8AD7-C07D-11FA-F75A-096B9ECB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995-BC21-4CA4-28C1-FCD7E57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444F-8697-EA78-3255-AB06029C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Description of Dataset</a:t>
            </a:r>
          </a:p>
          <a:p>
            <a:r>
              <a:rPr lang="en-GB" dirty="0"/>
              <a:t>Nulls</a:t>
            </a:r>
          </a:p>
          <a:p>
            <a:r>
              <a:rPr lang="en-GB" dirty="0"/>
              <a:t>Exploring the 6 Numeric Features</a:t>
            </a:r>
          </a:p>
          <a:p>
            <a:r>
              <a:rPr lang="en-GB" dirty="0"/>
              <a:t>Distribution of target Class</a:t>
            </a:r>
          </a:p>
          <a:p>
            <a:r>
              <a:rPr lang="en-GB" dirty="0"/>
              <a:t>Correlation Analysis and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74734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91D1-E902-5200-F253-9123B1B75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EEA-DF7F-F1D5-10D1-F25AEE4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FD6B-5CDC-082F-B588-1F54A2E9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Outlier Handling</a:t>
            </a:r>
          </a:p>
          <a:p>
            <a:pPr lvl="1"/>
            <a:r>
              <a:rPr lang="en-GB" dirty="0"/>
              <a:t>Data scaling</a:t>
            </a:r>
          </a:p>
          <a:p>
            <a:pPr lvl="1"/>
            <a:r>
              <a:rPr lang="en-GB" dirty="0"/>
              <a:t>Principal Components</a:t>
            </a:r>
          </a:p>
          <a:p>
            <a:pPr lvl="1"/>
            <a:r>
              <a:rPr lang="en-GB" dirty="0"/>
              <a:t>Feature Redundancy</a:t>
            </a:r>
          </a:p>
          <a:p>
            <a:r>
              <a:rPr lang="en-GB" dirty="0"/>
              <a:t>Logistic Regression</a:t>
            </a:r>
          </a:p>
          <a:p>
            <a:r>
              <a:rPr lang="en-GB" dirty="0"/>
              <a:t>SVM</a:t>
            </a:r>
          </a:p>
          <a:p>
            <a:r>
              <a:rPr lang="en-GB" dirty="0"/>
              <a:t>Decision Tree</a:t>
            </a:r>
          </a:p>
          <a:p>
            <a:r>
              <a:rPr lang="en-GB" dirty="0"/>
              <a:t>Random Forest</a:t>
            </a:r>
          </a:p>
          <a:p>
            <a:r>
              <a:rPr lang="en-GB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82824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ED7F-DCA2-68C9-F1FC-B2163771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43FD-7A39-35A8-51B3-6206A409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57A8-4EC9-60CC-6405-B583A353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Accuracy vs Precision vs Recall vs F1</a:t>
            </a:r>
          </a:p>
          <a:p>
            <a:r>
              <a:rPr lang="en-GB" dirty="0"/>
              <a:t>Recall vs F1</a:t>
            </a:r>
          </a:p>
          <a:p>
            <a:r>
              <a:rPr lang="en-GB" dirty="0"/>
              <a:t>Confusion Matrix Description</a:t>
            </a:r>
          </a:p>
          <a:p>
            <a:r>
              <a:rPr lang="en-GB" dirty="0"/>
              <a:t>Results of each model</a:t>
            </a:r>
          </a:p>
        </p:txBody>
      </p:sp>
    </p:spTree>
    <p:extLst>
      <p:ext uri="{BB962C8B-B14F-4D97-AF65-F5344CB8AC3E}">
        <p14:creationId xmlns:p14="http://schemas.microsoft.com/office/powerpoint/2010/main" val="100837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D1A6-4939-3318-BC96-A958CF2C3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CE43-944B-1242-A7FE-1CCD8F6D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F173-DD71-B627-2B2B-E640629C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What model performed best and why Standard Challenge</a:t>
            </a:r>
          </a:p>
          <a:p>
            <a:r>
              <a:rPr lang="en-GB" dirty="0"/>
              <a:t>Bonus challenge</a:t>
            </a:r>
          </a:p>
        </p:txBody>
      </p:sp>
    </p:spTree>
    <p:extLst>
      <p:ext uri="{BB962C8B-B14F-4D97-AF65-F5344CB8AC3E}">
        <p14:creationId xmlns:p14="http://schemas.microsoft.com/office/powerpoint/2010/main" val="114134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5B64-CB2B-A980-F6DF-DB55F7CC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D4D8-2516-397B-02CA-1F0F958D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7575-38D9-32F1-942F-62B30307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Extra models</a:t>
            </a:r>
          </a:p>
          <a:p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0565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2E16-F7AC-7696-D23E-948B7E26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2EC3-E47A-01F5-8CF2-EAE2CC9C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4225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81A43-D0C3-3B7B-966C-A926B069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84D-A6AB-6A18-0061-56CF0263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1819-A2B8-AC6B-3D22-C194D3A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Clinical Implementation Documentation: ‘ClinicalImplementation.pdf’ </a:t>
            </a:r>
          </a:p>
          <a:p>
            <a:r>
              <a:rPr lang="en-GB" sz="2000" dirty="0"/>
              <a:t>Clinical Implementation PowerPoint: ‘ClinicalImplementationPowerPoint.ppt’</a:t>
            </a:r>
          </a:p>
          <a:p>
            <a:r>
              <a:rPr lang="en-GB" sz="2000" dirty="0"/>
              <a:t>Clinical Implementation Proof of Concept Design.</a:t>
            </a:r>
          </a:p>
        </p:txBody>
      </p:sp>
    </p:spTree>
    <p:extLst>
      <p:ext uri="{BB962C8B-B14F-4D97-AF65-F5344CB8AC3E}">
        <p14:creationId xmlns:p14="http://schemas.microsoft.com/office/powerpoint/2010/main" val="308939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35D66-BE5F-053C-2DCE-89C776BC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6015-DC78-5848-8DD4-A6CE920D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Contents</a:t>
            </a:r>
          </a:p>
        </p:txBody>
      </p:sp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60208D4D-3262-9DB7-C190-BEB97FEF4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47" y="0"/>
            <a:ext cx="7277706" cy="6858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3F8FC26-2B9E-26E7-0323-F19E8F65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44" y="150000"/>
            <a:ext cx="4920712" cy="6858000"/>
          </a:xfrm>
          <a:prstGeom prst="rect">
            <a:avLst/>
          </a:prstGeom>
        </p:spPr>
      </p:pic>
      <p:pic>
        <p:nvPicPr>
          <p:cNvPr id="17" name="Picture 16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44355EB8-3B1A-CB5A-2374-CF547E3EB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90" y="300000"/>
            <a:ext cx="5950020" cy="6858000"/>
          </a:xfrm>
          <a:prstGeom prst="rect">
            <a:avLst/>
          </a:prstGeom>
        </p:spPr>
      </p:pic>
      <p:pic>
        <p:nvPicPr>
          <p:cNvPr id="19" name="Picture 18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9AE251D5-3BEA-4FB1-0ED1-E88D5F8AD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04" y="450000"/>
            <a:ext cx="5957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1A9-207D-4DEC-6466-D2727D0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DE31-47DD-EEE1-675F-ED050C1D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/>
              <a:t>Model &amp; Inference Code</a:t>
            </a:r>
            <a:r>
              <a:rPr lang="en-US" sz="2000" dirty="0"/>
              <a:t>: Python code to run analysis and generate results in a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lvl="0"/>
            <a:r>
              <a:rPr lang="en-US" sz="2000" b="1" dirty="0"/>
              <a:t>Documentation</a:t>
            </a:r>
            <a:r>
              <a:rPr lang="en-US" sz="2000" dirty="0"/>
              <a:t>: Document (e.g. text document, slide deck, etc.) to describe analysis, results, interpretation, conclusions, strategy for clinical implementation, and how to run the code.</a:t>
            </a:r>
          </a:p>
          <a:p>
            <a:pPr lvl="0"/>
            <a:r>
              <a:rPr lang="en-US" sz="2000" b="1" dirty="0"/>
              <a:t>Environment Info</a:t>
            </a:r>
            <a:r>
              <a:rPr lang="en-US" sz="2000" dirty="0"/>
              <a:t>: List of libraries and packages, setup details, and additional items necessary to run the </a:t>
            </a:r>
            <a:r>
              <a:rPr lang="en-US" sz="2000" dirty="0" err="1"/>
              <a:t>Jupyter</a:t>
            </a:r>
            <a:r>
              <a:rPr lang="en-US" sz="2000" dirty="0"/>
              <a:t> notebook (e.g. a fix seed).</a:t>
            </a:r>
          </a:p>
          <a:p>
            <a:pPr lvl="0"/>
            <a:r>
              <a:rPr lang="en-US" sz="2000" b="0" dirty="0"/>
              <a:t>List of team </a:t>
            </a:r>
            <a:r>
              <a:rPr lang="en-US" sz="2000" b="1" dirty="0"/>
              <a:t>members</a:t>
            </a:r>
            <a:r>
              <a:rPr lang="en-US" sz="2000" b="0" dirty="0"/>
              <a:t> and their </a:t>
            </a:r>
            <a:r>
              <a:rPr lang="en-US" sz="2000" b="1" dirty="0"/>
              <a:t>contribution.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7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3E57-B22B-E5E1-3DB4-0C4E108C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0120-3CE3-126E-D688-416E54E1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/>
              <a:t>Setup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4AF9-1B62-8EDB-CA87-9F6DA0DC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612" y="1318271"/>
            <a:ext cx="5157787" cy="823912"/>
          </a:xfrm>
        </p:spPr>
        <p:txBody>
          <a:bodyPr>
            <a:normAutofit/>
          </a:bodyPr>
          <a:lstStyle/>
          <a:p>
            <a:r>
              <a:rPr lang="en-GB" sz="2800" dirty="0"/>
              <a:t>Visual Studio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4B188-C0DF-37DD-604F-B2F78DF4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9612" y="2142183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</a:t>
            </a:r>
            <a:r>
              <a:rPr lang="en-GB" sz="2000" dirty="0" err="1"/>
              <a:t>Jupyter</a:t>
            </a:r>
            <a:r>
              <a:rPr lang="en-GB" sz="2000" dirty="0"/>
              <a:t> notebook ‘</a:t>
            </a:r>
            <a:r>
              <a:rPr lang="sv-SE" sz="2000" b="0" i="0" u="none" strike="noStrike" dirty="0">
                <a:effectLst/>
              </a:rPr>
              <a:t>Stryker_AI_Hackathon_notebook.ipynb’</a:t>
            </a:r>
            <a:r>
              <a:rPr lang="en-GB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file ‘requirements.txt’ 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Go to the terminal and navigate to the location of the </a:t>
            </a:r>
            <a:r>
              <a:rPr lang="en-GB" sz="2000" dirty="0" err="1"/>
              <a:t>Jupyter</a:t>
            </a:r>
            <a:r>
              <a:rPr lang="en-GB" sz="2000" dirty="0"/>
              <a:t> notebook and requirements.txt file.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required libraries using the command ‘</a:t>
            </a:r>
            <a:r>
              <a:rPr lang="en-GB" sz="2000" b="0" i="0" dirty="0">
                <a:solidFill>
                  <a:srgbClr val="1F2328"/>
                </a:solidFill>
                <a:effectLst/>
              </a:rPr>
              <a:t>pip install requirements.txt’.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1F2328"/>
                </a:solidFill>
              </a:rPr>
              <a:t>Run all cells!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9AA2CD-FE01-7D68-A948-318144A9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318271"/>
            <a:ext cx="5183188" cy="823912"/>
          </a:xfrm>
        </p:spPr>
        <p:txBody>
          <a:bodyPr>
            <a:normAutofit/>
          </a:bodyPr>
          <a:lstStyle/>
          <a:p>
            <a:r>
              <a:rPr lang="en-GB" sz="2800" dirty="0"/>
              <a:t>Google Collab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4B111-F72E-DFD9-8449-070038CC4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142183"/>
            <a:ext cx="5183188" cy="3684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</a:t>
            </a:r>
            <a:r>
              <a:rPr lang="en-GB" sz="2000" dirty="0" err="1"/>
              <a:t>Jupyter</a:t>
            </a:r>
            <a:r>
              <a:rPr lang="en-GB" sz="2000" dirty="0"/>
              <a:t> notebook ‘</a:t>
            </a:r>
            <a:r>
              <a:rPr lang="sv-SE" sz="2000" b="0" i="0" u="none" strike="noStrike" dirty="0">
                <a:effectLst/>
              </a:rPr>
              <a:t>Stryker_AI_Hackathon_notebook.ipynb’</a:t>
            </a:r>
            <a:r>
              <a:rPr lang="en-GB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Go to Google Collab and upload the notebook.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Run all cells.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That’s it!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C0D1C02-486F-F3F6-1FED-B36DEF57020E}"/>
              </a:ext>
            </a:extLst>
          </p:cNvPr>
          <p:cNvSpPr txBox="1">
            <a:spLocks/>
          </p:cNvSpPr>
          <p:nvPr/>
        </p:nvSpPr>
        <p:spPr>
          <a:xfrm>
            <a:off x="979612" y="5602150"/>
            <a:ext cx="9811888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dirty="0"/>
              <a:t>All the code, setup instructions and hackathon resources referenced in this submission can be found in our project GitHub repository, available at : </a:t>
            </a:r>
            <a:r>
              <a:rPr lang="en-GB" sz="1400" dirty="0">
                <a:hlinkClick r:id="rId2"/>
              </a:rPr>
              <a:t>https://github.com/yusiGM/StrykerAI2024</a:t>
            </a:r>
            <a:r>
              <a:rPr lang="en-GB" sz="1400" dirty="0"/>
              <a:t>. This slide in combination with the ‘requirements.txt’ file target the “Environment Information” deliverable. The “Model and Inference Code deliverable” is addressed by the ‘</a:t>
            </a:r>
            <a:r>
              <a:rPr lang="en-GB" sz="1400" dirty="0" err="1"/>
              <a:t>Stryker_AI_Hackathon_notebook.ipynb</a:t>
            </a:r>
            <a:r>
              <a:rPr lang="en-GB" sz="1400" dirty="0"/>
              <a:t>’ file. </a:t>
            </a:r>
          </a:p>
        </p:txBody>
      </p:sp>
    </p:spTree>
    <p:extLst>
      <p:ext uri="{BB962C8B-B14F-4D97-AF65-F5344CB8AC3E}">
        <p14:creationId xmlns:p14="http://schemas.microsoft.com/office/powerpoint/2010/main" val="41230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8EED-E551-18CA-C73B-35EC593E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7BE2-3B3F-431F-FFE5-050198F4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Team Members and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745B6-C45F-3CB0-80F7-72047385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Mohamed Jama: Clinical Implementation Lead</a:t>
            </a:r>
          </a:p>
          <a:p>
            <a:pPr marL="0" indent="0">
              <a:buNone/>
            </a:pPr>
            <a:r>
              <a:rPr lang="en-GB" dirty="0"/>
              <a:t>Rohan Reddy: Proof of Concept Clinical Implementation and Clinical Implementation. Vanilla Logistic Regression Modelling</a:t>
            </a:r>
          </a:p>
          <a:p>
            <a:pPr marL="0" indent="0">
              <a:buNone/>
            </a:pPr>
            <a:r>
              <a:rPr lang="en-GB" dirty="0" err="1"/>
              <a:t>Guruvignesh</a:t>
            </a:r>
            <a:r>
              <a:rPr lang="en-GB" dirty="0"/>
              <a:t> Balaji: Modelling</a:t>
            </a:r>
          </a:p>
          <a:p>
            <a:pPr marL="0" indent="0">
              <a:buNone/>
            </a:pPr>
            <a:r>
              <a:rPr lang="en-GB" dirty="0"/>
              <a:t>Yusuf Salim (Leader): Modelling, Project Management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timelined</a:t>
            </a:r>
            <a:r>
              <a:rPr lang="en-GB" dirty="0"/>
              <a:t> version of individual contributions can be found using the GitHub repository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5064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E97C-94E5-9B85-9BE1-5267549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and Inference Code</a:t>
            </a:r>
          </a:p>
        </p:txBody>
      </p:sp>
    </p:spTree>
    <p:extLst>
      <p:ext uri="{BB962C8B-B14F-4D97-AF65-F5344CB8AC3E}">
        <p14:creationId xmlns:p14="http://schemas.microsoft.com/office/powerpoint/2010/main" val="23052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C037-5CF7-7D2C-A165-D3B6FF1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92" y="404664"/>
            <a:ext cx="10515600" cy="1325563"/>
          </a:xfrm>
        </p:spPr>
        <p:txBody>
          <a:bodyPr/>
          <a:lstStyle/>
          <a:p>
            <a:r>
              <a:rPr lang="en-GB" dirty="0"/>
              <a:t>Model and Inference Code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BB10-DD39-104B-400A-1A5C018B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6682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Problem Statement</a:t>
            </a:r>
          </a:p>
          <a:p>
            <a:pPr marL="0" indent="0">
              <a:buNone/>
            </a:pPr>
            <a:r>
              <a:rPr lang="en-GB" sz="2000" dirty="0"/>
              <a:t>Problem Context</a:t>
            </a:r>
          </a:p>
          <a:p>
            <a:pPr marL="0" indent="0">
              <a:buNone/>
            </a:pPr>
            <a:r>
              <a:rPr lang="en-GB" sz="2000" dirty="0"/>
              <a:t>Imports</a:t>
            </a:r>
          </a:p>
          <a:p>
            <a:pPr marL="0" indent="0">
              <a:buNone/>
            </a:pPr>
            <a:r>
              <a:rPr lang="en-GB" sz="2000" dirty="0"/>
              <a:t>Exploratory Data Analysis (EDA)</a:t>
            </a:r>
          </a:p>
          <a:p>
            <a:pPr marL="0" indent="0">
              <a:buNone/>
            </a:pPr>
            <a:r>
              <a:rPr lang="en-GB" sz="2000" dirty="0"/>
              <a:t>Modelling</a:t>
            </a:r>
          </a:p>
          <a:p>
            <a:pPr marL="0" indent="0">
              <a:buNone/>
            </a:pPr>
            <a:r>
              <a:rPr lang="en-GB" sz="2000" dirty="0"/>
              <a:t>Evaluation</a:t>
            </a:r>
          </a:p>
          <a:p>
            <a:pPr marL="0" indent="0">
              <a:buNone/>
            </a:pPr>
            <a:r>
              <a:rPr lang="en-GB" sz="2000" dirty="0"/>
              <a:t>Analysis</a:t>
            </a:r>
          </a:p>
          <a:p>
            <a:pPr marL="0" indent="0">
              <a:buNone/>
            </a:pPr>
            <a:r>
              <a:rPr lang="en-GB" sz="2000" dirty="0"/>
              <a:t>Further 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6EBE-2B2F-C286-233F-8D79A9D2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3987-6CB2-357F-4DB9-9A0FCC3D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2000" b="1" dirty="0"/>
              <a:t>Goal:</a:t>
            </a:r>
            <a:r>
              <a:rPr lang="en-NL" sz="2000" dirty="0"/>
              <a:t> Classify orthopedic patients into two classes (normal and abnormal) based on six biomech</a:t>
            </a:r>
            <a:r>
              <a:rPr lang="en-GB" sz="2000" dirty="0"/>
              <a:t>a</a:t>
            </a:r>
            <a:r>
              <a:rPr lang="en-NL" sz="2000" dirty="0"/>
              <a:t>nical and image-derived predictors using a machine-learning algorithm. Describe the steps to successfully deploy this solution into an orthop</a:t>
            </a:r>
            <a:r>
              <a:rPr lang="en-GB" sz="2000" dirty="0"/>
              <a:t>a</a:t>
            </a:r>
            <a:r>
              <a:rPr lang="en-NL" sz="2000" dirty="0"/>
              <a:t>edic outpatient clinical setting.</a:t>
            </a:r>
            <a:endParaRPr lang="en-GB" sz="2000" dirty="0"/>
          </a:p>
          <a:p>
            <a:r>
              <a:rPr lang="en-NL" sz="2000" b="1" dirty="0"/>
              <a:t>Bonus challenge</a:t>
            </a:r>
            <a:r>
              <a:rPr lang="en-NL" sz="2000" dirty="0"/>
              <a:t>: Extend the classifier to classify the patients’ population into three classes: normal, </a:t>
            </a:r>
            <a:r>
              <a:rPr lang="en-GB" sz="2000" dirty="0"/>
              <a:t>herniated disc, </a:t>
            </a:r>
            <a:r>
              <a:rPr lang="en-NL" sz="2000" dirty="0"/>
              <a:t>and spondylolisthesis.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0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AA76-55D9-D2EE-760C-1879A6F4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55E-4AAF-7DF1-B721-9EB05B13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A7BB-9458-BF72-A2A4-3582D04D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System Description as described in </a:t>
            </a:r>
            <a:r>
              <a:rPr lang="en-GB" dirty="0" err="1"/>
              <a:t>msg</a:t>
            </a:r>
            <a:r>
              <a:rPr lang="en-GB" dirty="0"/>
              <a:t> chain</a:t>
            </a:r>
          </a:p>
          <a:p>
            <a:r>
              <a:rPr lang="en-GB" dirty="0"/>
              <a:t>Shortcomings</a:t>
            </a:r>
          </a:p>
          <a:p>
            <a:r>
              <a:rPr lang="en-GB" dirty="0"/>
              <a:t>How we think this solution fits into this + where it could go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41138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14B-7E23-74AC-4576-8B5FDD7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8A0-0637-C0E1-79E8-267E333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B830-108D-3D4B-EDC6-A26204C4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1372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bcff51-688c-442e-83ce-1aa66ed9af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A1FCF4705C8418088B4EB1446408E" ma:contentTypeVersion="16" ma:contentTypeDescription="Create a new document." ma:contentTypeScope="" ma:versionID="17c6ee2b6e55ae89fa05008a2ef3ad81">
  <xsd:schema xmlns:xsd="http://www.w3.org/2001/XMLSchema" xmlns:xs="http://www.w3.org/2001/XMLSchema" xmlns:p="http://schemas.microsoft.com/office/2006/metadata/properties" xmlns:ns3="9f94f260-8a90-4769-817f-911ce1feac0a" xmlns:ns4="41bcff51-688c-442e-83ce-1aa66ed9af77" targetNamespace="http://schemas.microsoft.com/office/2006/metadata/properties" ma:root="true" ma:fieldsID="3b227934dcc88cb9353f09a89e8842f0" ns3:_="" ns4:_="">
    <xsd:import namespace="9f94f260-8a90-4769-817f-911ce1feac0a"/>
    <xsd:import namespace="41bcff51-688c-442e-83ce-1aa66ed9af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OCR" minOccurs="0"/>
                <xsd:element ref="ns4:MediaServiceSystemTag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260-8a90-4769-817f-911ce1feac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cff51-688c-442e-83ce-1aa66ed9a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812A8-B619-4244-AB63-FF6144D9AE22}">
  <ds:schemaRefs>
    <ds:schemaRef ds:uri="http://purl.org/dc/dcmitype/"/>
    <ds:schemaRef ds:uri="http://purl.org/dc/elements/1.1/"/>
    <ds:schemaRef ds:uri="http://schemas.microsoft.com/office/2006/documentManagement/types"/>
    <ds:schemaRef ds:uri="41bcff51-688c-442e-83ce-1aa66ed9af77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f94f260-8a90-4769-817f-911ce1feac0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C9E27D-7514-4CC4-AD23-D9E4A546E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94f260-8a90-4769-817f-911ce1feac0a"/>
    <ds:schemaRef ds:uri="41bcff51-688c-442e-83ce-1aa66ed9a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F7941-57CF-417F-888A-A3E0C4DB9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568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Calibri</vt:lpstr>
      <vt:lpstr>Cambria</vt:lpstr>
      <vt:lpstr>Rockwell</vt:lpstr>
      <vt:lpstr>URWEgyptienneTOTLig</vt:lpstr>
      <vt:lpstr>Office Theme</vt:lpstr>
      <vt:lpstr>PowerPoint Presentation</vt:lpstr>
      <vt:lpstr>Deliverables</vt:lpstr>
      <vt:lpstr>Setup Guide</vt:lpstr>
      <vt:lpstr>Team Members and Contributions</vt:lpstr>
      <vt:lpstr>Model and Inference Code</vt:lpstr>
      <vt:lpstr>Model and Inference Code Contents</vt:lpstr>
      <vt:lpstr>Problem Statement</vt:lpstr>
      <vt:lpstr>Problem Context</vt:lpstr>
      <vt:lpstr>Imports</vt:lpstr>
      <vt:lpstr>Exploratory Data Analysis (EDA)</vt:lpstr>
      <vt:lpstr>Modelling</vt:lpstr>
      <vt:lpstr>Evaluation</vt:lpstr>
      <vt:lpstr>Analysis</vt:lpstr>
      <vt:lpstr>Further Work</vt:lpstr>
      <vt:lpstr>Clinical Implementation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Salim, Yusuf</dc:creator>
  <cp:lastModifiedBy>Salim, Yusuf</cp:lastModifiedBy>
  <cp:revision>4</cp:revision>
  <dcterms:created xsi:type="dcterms:W3CDTF">2024-12-05T11:57:32Z</dcterms:created>
  <dcterms:modified xsi:type="dcterms:W3CDTF">2024-12-09T02:33:52Z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0x010100C19A1FCF4705C8418088B4EB1446408E</vt:lpwstr>
  </property>
</Properties>
</file>