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50"/>
  </p:notesMasterIdLst>
  <p:sldIdLst>
    <p:sldId id="383" r:id="rId5"/>
    <p:sldId id="386" r:id="rId6"/>
    <p:sldId id="389" r:id="rId7"/>
    <p:sldId id="396" r:id="rId8"/>
    <p:sldId id="397" r:id="rId9"/>
    <p:sldId id="400" r:id="rId10"/>
    <p:sldId id="413" r:id="rId11"/>
    <p:sldId id="385" r:id="rId12"/>
    <p:sldId id="402" r:id="rId13"/>
    <p:sldId id="442" r:id="rId14"/>
    <p:sldId id="443" r:id="rId15"/>
    <p:sldId id="414" r:id="rId16"/>
    <p:sldId id="403" r:id="rId17"/>
    <p:sldId id="404" r:id="rId18"/>
    <p:sldId id="415" r:id="rId19"/>
    <p:sldId id="422" r:id="rId20"/>
    <p:sldId id="423" r:id="rId21"/>
    <p:sldId id="417" r:id="rId22"/>
    <p:sldId id="433" r:id="rId23"/>
    <p:sldId id="431" r:id="rId24"/>
    <p:sldId id="444" r:id="rId25"/>
    <p:sldId id="445" r:id="rId26"/>
    <p:sldId id="446" r:id="rId27"/>
    <p:sldId id="447" r:id="rId28"/>
    <p:sldId id="419" r:id="rId29"/>
    <p:sldId id="436" r:id="rId30"/>
    <p:sldId id="437" r:id="rId31"/>
    <p:sldId id="439" r:id="rId32"/>
    <p:sldId id="441" r:id="rId33"/>
    <p:sldId id="440" r:id="rId34"/>
    <p:sldId id="405" r:id="rId35"/>
    <p:sldId id="424" r:id="rId36"/>
    <p:sldId id="425" r:id="rId37"/>
    <p:sldId id="426" r:id="rId38"/>
    <p:sldId id="427" r:id="rId39"/>
    <p:sldId id="407" r:id="rId40"/>
    <p:sldId id="420" r:id="rId41"/>
    <p:sldId id="421" r:id="rId42"/>
    <p:sldId id="428" r:id="rId43"/>
    <p:sldId id="429" r:id="rId44"/>
    <p:sldId id="408" r:id="rId45"/>
    <p:sldId id="412" r:id="rId46"/>
    <p:sldId id="398" r:id="rId47"/>
    <p:sldId id="410" r:id="rId48"/>
    <p:sldId id="41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5BA"/>
    <a:srgbClr val="4B9B6E"/>
    <a:srgbClr val="FFFFFF"/>
    <a:srgbClr val="1B5E3A"/>
    <a:srgbClr val="969696"/>
    <a:srgbClr val="45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A7CEF-948A-47DB-92D0-2C8FE1E728B3}" v="1" dt="2024-12-06T16:54:0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71" autoAdjust="0"/>
  </p:normalViewPr>
  <p:slideViewPr>
    <p:cSldViewPr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Rows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4B9B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23-4E93-8F41-ADEE6E570D42}"/>
              </c:ext>
            </c:extLst>
          </c:dPt>
          <c:dPt>
            <c:idx val="1"/>
            <c:bubble3D val="0"/>
            <c:spPr>
              <a:solidFill>
                <a:srgbClr val="96969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23-4E93-8F41-ADEE6E570D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23-4E93-8F41-ADEE6E570D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23-4E93-8F41-ADEE6E570D42}"/>
              </c:ext>
            </c:extLst>
          </c:dPt>
          <c:cat>
            <c:strRef>
              <c:f>Sheet1!$A$2:$A$5</c:f>
              <c:strCache>
                <c:ptCount val="2"/>
                <c:pt idx="0">
                  <c:v>Normal</c:v>
                </c:pt>
                <c:pt idx="1">
                  <c:v>Abnormal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99-44E4-A1C2-9E8FE513B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Rows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rgbClr val="A8D5B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E0-43B8-92A5-C537E51A8A50}"/>
              </c:ext>
            </c:extLst>
          </c:dPt>
          <c:dPt>
            <c:idx val="1"/>
            <c:bubble3D val="0"/>
            <c:spPr>
              <a:solidFill>
                <a:srgbClr val="4B9B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E0-43B8-92A5-C537E51A8A50}"/>
              </c:ext>
            </c:extLst>
          </c:dPt>
          <c:dPt>
            <c:idx val="2"/>
            <c:bubble3D val="0"/>
            <c:spPr>
              <a:solidFill>
                <a:srgbClr val="1B5E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E0-43B8-92A5-C537E51A8A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E0-43B8-92A5-C537E51A8A50}"/>
              </c:ext>
            </c:extLst>
          </c:dPt>
          <c:cat>
            <c:strRef>
              <c:f>Sheet1!$A$2:$A$5</c:f>
              <c:strCache>
                <c:ptCount val="3"/>
                <c:pt idx="0">
                  <c:v>Normal</c:v>
                </c:pt>
                <c:pt idx="1">
                  <c:v>Hernia</c:v>
                </c:pt>
                <c:pt idx="2">
                  <c:v>Spondylothesis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E0-43B8-92A5-C537E51A8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59403-A977-4F2E-BBAC-290B4E0FE732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0E20E-84DF-4BD3-9AB4-27F4012DB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0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74E13-991E-2B4C-A86B-02455F531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9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15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E20E-84DF-4BD3-9AB4-27F4012DB69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2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081A-CB17-EB05-416C-96132309F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5A683-ECF7-7625-C16A-59C148A2C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11DD-AC35-297F-7B67-7F70CD90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F4FA-FC79-BEB5-9619-89E9DE2E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B664-42CB-E6EF-AB71-E5FD9F6E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21D-FD27-4E9E-9920-0988D0F3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6081-E028-E951-9319-D639C630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E63D-70AD-A514-341F-C06329F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165A-3631-22F1-337F-BBA96E1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C396-AD34-B9CE-F33A-B034687E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9A466-E85E-F7BF-4E29-B94F31D82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12D08-08FB-6B5A-426D-775776B5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9981-B903-A371-AA45-0B6EED83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1178-BAC9-39FD-FC5A-71069A1E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3343-9930-05A7-106E-89638B72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09584" y="3473741"/>
            <a:ext cx="4185600" cy="206248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733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409584" y="5719101"/>
            <a:ext cx="4185600" cy="46736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2533"/>
              </a:lnSpc>
              <a:spcAft>
                <a:spcPts val="0"/>
              </a:spcAft>
              <a:buNone/>
              <a:defRPr sz="1867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6359" y="3473741"/>
            <a:ext cx="6361853" cy="206216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5333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48217" y="6547153"/>
            <a:ext cx="1524000" cy="18466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December 9, 2024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76560" y="358987"/>
            <a:ext cx="1219200" cy="3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B8D7-F9F7-AAC9-B289-7A51CEDD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CBA5-9250-BFE2-BA9D-84360733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67D38-CBC4-BE28-7DE3-03FB30D6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DE94-1EB4-D37C-1735-444ACFC2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972F-0D5D-B3B3-5DD2-4F238D5E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6ABD-01E8-438F-5058-1F75142E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C9631-1D41-04AE-DE65-5825A6D4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3C73-1F7A-521E-F7F6-DA94971B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E4A8-B42D-8B48-53C4-0A28A7A8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B66C-85A0-7F81-954C-032EDD80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D56-55AE-B815-3894-AF86D969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EC62-9424-72B3-1B8C-16E7F2EE6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3D79-83E5-7CC7-9DF6-3FE3B399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B866-6937-D6E4-7879-336F939A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07BC4-C43C-61F9-711C-36A82A9C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F040-20E5-5401-BA5F-56783DA0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8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638C-C33E-4320-EDA5-95520917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851E-4C58-8751-7637-637C2D3D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CA350-782C-25D7-A07D-2EF53B09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73D7-74B7-A91F-03ED-65E02B8D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EDED0-E637-832C-4410-59D51B26E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D8009-C5D9-D2E9-7093-F70A49E1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DC635-5165-55C5-C5A9-4780FD5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1C5C-D515-6504-14DD-E44EDD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9EDF-A819-9ECA-4C3A-F8F17C45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C68E-53E5-0DBB-F66D-EF906C67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AB1BD-29B1-0B8E-2EED-7FCB58D7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51728-02D5-B925-3E88-0F309BA9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6674E-12AA-1477-B7B9-7B8BACDB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0122C-65F9-945F-3C53-20521A6F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403B-F876-C9B6-145E-9A5DD4F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1498-C14E-FFAD-91B2-2668E1A9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C7D9-F323-B631-D408-D687865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60CFB-C9E3-E012-7868-76AB7080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EC33-A16A-278C-2715-5486988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D9100-28F9-C4F8-BF87-61CC4F55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A4B3-DCBE-A4F0-A363-CC59B88B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2797-B532-5F5E-CA94-323DF6D2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758B7-F3C6-9F25-6475-05F3D9E2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01856-343D-192C-C9A0-9FE52C1E9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81F7-5AEE-6C24-3E1D-558938A6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9E13-006C-1378-45BD-D6357642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22109-F31E-2795-19E8-E1B5D7DA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33EE3-A41B-0695-C95B-F5A51A72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C84B-7DBA-6A38-EAB9-F1C0C01B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A5E4-831D-EF7C-CCF4-36CFFE29F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7B6F-3A7E-2BF2-8EBC-4A7174128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4351-C39C-E653-7A4A-FCA4850F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siGM/StrykerAI2024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824192" y="3027841"/>
            <a:ext cx="4185600" cy="2062480"/>
          </a:xfrm>
        </p:spPr>
        <p:txBody>
          <a:bodyPr>
            <a:norm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2000"/>
              </a:spcAft>
            </a:pPr>
            <a:r>
              <a:rPr lang="en-US" sz="3200" dirty="0">
                <a:latin typeface="+mn-lt"/>
                <a:ea typeface="Cambria" panose="02040503050406030204" pitchFamily="18" charset="0"/>
              </a:rPr>
              <a:t>AI in </a:t>
            </a:r>
            <a:r>
              <a:rPr lang="en-US" sz="3200" dirty="0" err="1">
                <a:latin typeface="+mn-lt"/>
                <a:ea typeface="Cambria" panose="02040503050406030204" pitchFamily="18" charset="0"/>
              </a:rPr>
              <a:t>Orthopaedics</a:t>
            </a:r>
            <a:r>
              <a:rPr lang="en-US" sz="3200" dirty="0">
                <a:latin typeface="+mn-lt"/>
                <a:ea typeface="Cambria" panose="02040503050406030204" pitchFamily="18" charset="0"/>
              </a:rPr>
              <a:t> Hackathon 2024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16C98B-7713-48A6-AECF-CD52D4BD71A7}"/>
              </a:ext>
            </a:extLst>
          </p:cNvPr>
          <p:cNvSpPr txBox="1">
            <a:spLocks/>
          </p:cNvSpPr>
          <p:nvPr/>
        </p:nvSpPr>
        <p:spPr>
          <a:xfrm>
            <a:off x="728355" y="2990088"/>
            <a:ext cx="6902935" cy="557213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sz="4000" b="0" i="0" kern="1200">
                <a:solidFill>
                  <a:schemeClr val="bg1"/>
                </a:solidFill>
                <a:latin typeface="Futura Std Bold"/>
                <a:ea typeface="MS PGothic" pitchFamily="34" charset="-128"/>
                <a:cs typeface="Futura Std Bold"/>
              </a:defRPr>
            </a:lvl1pPr>
            <a:lvl2pPr marL="4572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endParaRPr lang="en-US" sz="3200">
              <a:solidFill>
                <a:prstClr val="white"/>
              </a:solidFill>
              <a:latin typeface="URWEgyptienneTOTLig" panose="04000500000000000000" pitchFamily="82" charset="0"/>
            </a:endParaRPr>
          </a:p>
        </p:txBody>
      </p:sp>
      <p:pic>
        <p:nvPicPr>
          <p:cNvPr id="5" name="Picture 4" descr="A blue and yellow emblem with text&#10;&#10;Description automatically generated">
            <a:extLst>
              <a:ext uri="{FF2B5EF4-FFF2-40B4-BE49-F238E27FC236}">
                <a16:creationId xmlns:a16="http://schemas.microsoft.com/office/drawing/2014/main" id="{5751520F-7F2A-6175-9FF6-888B07A6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7" y="60827"/>
            <a:ext cx="1021179" cy="923917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A292D6-6C4A-61AB-0698-175D68D69363}"/>
              </a:ext>
            </a:extLst>
          </p:cNvPr>
          <p:cNvSpPr txBox="1">
            <a:spLocks/>
          </p:cNvSpPr>
          <p:nvPr/>
        </p:nvSpPr>
        <p:spPr>
          <a:xfrm>
            <a:off x="-1422939" y="2564904"/>
            <a:ext cx="8371790" cy="250257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 sz="4000" kern="12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4572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143000" indent="-22860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Char char="̶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srgbClr val="FFC000"/>
                </a:solidFill>
                <a:latin typeface="+mj-lt"/>
                <a:ea typeface="Cambria" panose="02040503050406030204" pitchFamily="18" charset="0"/>
              </a:rPr>
              <a:t>Team Imperial</a:t>
            </a:r>
          </a:p>
        </p:txBody>
      </p:sp>
    </p:spTree>
    <p:extLst>
      <p:ext uri="{BB962C8B-B14F-4D97-AF65-F5344CB8AC3E}">
        <p14:creationId xmlns:p14="http://schemas.microsoft.com/office/powerpoint/2010/main" val="78255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D85-1CA0-C644-3C4F-C5A89B8E1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63B4-B6C8-1F6E-EF2F-5619997B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EA540-8F76-4AFC-D9DD-59AE4747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616251" cy="823912"/>
          </a:xfrm>
        </p:spPr>
        <p:txBody>
          <a:bodyPr/>
          <a:lstStyle/>
          <a:p>
            <a:r>
              <a:rPr lang="en-GB" dirty="0"/>
              <a:t>Shortcomings of the Current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F5A3E9-4B7D-94D8-1595-4616C9C72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0131" y="1681163"/>
            <a:ext cx="5183188" cy="823912"/>
          </a:xfrm>
        </p:spPr>
        <p:txBody>
          <a:bodyPr/>
          <a:lstStyle/>
          <a:p>
            <a:r>
              <a:rPr lang="en-GB" dirty="0"/>
              <a:t>How AI could fit into this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BEC63-9774-A9C1-DCFE-9287A36E49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AI in Specialist Decision-Making: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Facilitates faster and more accurate diagnoses, simplifying the specialist's role to verifying AI outputs.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Used alongside clinical context (patient history, physical examination findings etc)</a:t>
            </a:r>
          </a:p>
          <a:p>
            <a:pPr marL="0" indent="0">
              <a:buNone/>
            </a:pPr>
            <a:r>
              <a:rPr lang="en-GB" sz="2000" b="1" dirty="0"/>
              <a:t>AI in GP Consultations: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Supports earlier diagnosis and treatment initiation without requiring immediate specialist referral.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5667A9-696B-DD8D-BD17-9D8BAF2947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Resource Strain on the NHS:</a:t>
            </a: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High costs of surgeries and prolonged rehabilitation.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Significant physiotherapy expenses.</a:t>
            </a:r>
          </a:p>
          <a:p>
            <a:pPr marL="0" indent="0">
              <a:buNone/>
            </a:pPr>
            <a:r>
              <a:rPr lang="en-GB" sz="2000" b="1" dirty="0"/>
              <a:t>Delays in Diagnosis and Treatment:</a:t>
            </a: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Long patient wait times and delayed specialist referrals exacerbate the risk of emergency escalation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0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AEB7-E303-74A8-148C-D8DD009E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578F-CA0D-45DE-E20F-635997A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C96C7-F758-E3F3-75D7-8A81FEE4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912395" cy="823912"/>
          </a:xfrm>
        </p:spPr>
        <p:txBody>
          <a:bodyPr/>
          <a:lstStyle/>
          <a:p>
            <a:r>
              <a:rPr lang="en-GB" sz="2400" b="1" dirty="0"/>
              <a:t>Benefits of integrating AI into the 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0CAF10-66F7-7DBB-BD6E-059F9114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871259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Enhanced Efficiency:</a:t>
            </a: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Reduces patient wait times by streamlining the diagnostic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Decreases unnecessary specialist referrals, conserving NHS resources.</a:t>
            </a:r>
          </a:p>
          <a:p>
            <a:pPr marL="0" indent="0">
              <a:buNone/>
            </a:pPr>
            <a:r>
              <a:rPr lang="en-GB" sz="2000" b="1" dirty="0"/>
              <a:t>Prevention of Escalation:</a:t>
            </a: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Enables earlier interventions, preventing elective cases from becoming emergencies.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Reduces reliance on surgeries, which are costly, risky, and resource-intensive.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A8433-1829-1DCB-BCEB-CA9F507C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9378-FCC5-F2B3-CFD2-7AC7FE58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Notebook Walkthrough</a:t>
            </a:r>
          </a:p>
        </p:txBody>
      </p:sp>
    </p:spTree>
    <p:extLst>
      <p:ext uri="{BB962C8B-B14F-4D97-AF65-F5344CB8AC3E}">
        <p14:creationId xmlns:p14="http://schemas.microsoft.com/office/powerpoint/2010/main" val="319162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514B-7E23-74AC-4576-8B5FDD7F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88A0-0637-C0E1-79E8-267E333D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92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Imports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BFD9B8-D107-9437-2F3C-F57A01DD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24" y="1484784"/>
            <a:ext cx="10512424" cy="823912"/>
          </a:xfrm>
        </p:spPr>
        <p:txBody>
          <a:bodyPr/>
          <a:lstStyle/>
          <a:p>
            <a:r>
              <a:rPr lang="en-GB" b="0" dirty="0"/>
              <a:t>The following libraries are utilised in our project. A brief description of each of their roles is provided.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B830-108D-3D4B-EDC6-A26204C4BF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900" b="1" dirty="0"/>
              <a:t>1. Pandas</a:t>
            </a:r>
          </a:p>
          <a:p>
            <a:pPr marL="457200" lvl="1" indent="0">
              <a:buNone/>
            </a:pPr>
            <a:r>
              <a:rPr lang="en-GB" sz="2500" dirty="0"/>
              <a:t>Data manipulation and analysis.</a:t>
            </a:r>
          </a:p>
          <a:p>
            <a:pPr marL="457200" lvl="1" indent="0">
              <a:buNone/>
            </a:pPr>
            <a:r>
              <a:rPr lang="en-GB" sz="2500" dirty="0"/>
              <a:t>Handles structured data with </a:t>
            </a:r>
            <a:r>
              <a:rPr lang="en-GB" sz="2500" dirty="0" err="1"/>
              <a:t>DataFrames</a:t>
            </a:r>
            <a:r>
              <a:rPr lang="en-GB" sz="2500" dirty="0"/>
              <a:t> for cleaning, exploration, and preprocessing.</a:t>
            </a:r>
          </a:p>
          <a:p>
            <a:pPr marL="0" indent="0">
              <a:buNone/>
            </a:pPr>
            <a:r>
              <a:rPr lang="en-GB" sz="2900" b="1" dirty="0"/>
              <a:t>2. NumPy</a:t>
            </a:r>
          </a:p>
          <a:p>
            <a:pPr marL="457200" lvl="1" indent="0">
              <a:buNone/>
            </a:pPr>
            <a:r>
              <a:rPr lang="en-GB" sz="2500" dirty="0"/>
              <a:t>Efficient numerical computations with arrays and matrices.</a:t>
            </a:r>
          </a:p>
          <a:p>
            <a:pPr marL="457200" lvl="1" indent="0">
              <a:buNone/>
            </a:pPr>
            <a:r>
              <a:rPr lang="en-GB" sz="2500" dirty="0"/>
              <a:t>Supports mathematical operations crucial for ML algorithms.</a:t>
            </a:r>
          </a:p>
          <a:p>
            <a:pPr marL="0" indent="0">
              <a:buNone/>
            </a:pPr>
            <a:r>
              <a:rPr lang="en-GB" sz="2900" b="1" dirty="0"/>
              <a:t>3. Matplotlib and Seaborn</a:t>
            </a:r>
          </a:p>
          <a:p>
            <a:pPr marL="457200" lvl="1" indent="0">
              <a:buNone/>
            </a:pPr>
            <a:r>
              <a:rPr lang="en-GB" sz="2500" dirty="0"/>
              <a:t>Creates static, interactive, and animated visualisations.</a:t>
            </a:r>
          </a:p>
          <a:p>
            <a:pPr marL="457200" lvl="1" indent="0">
              <a:buNone/>
            </a:pPr>
            <a:r>
              <a:rPr lang="en-GB" sz="2500" dirty="0"/>
              <a:t>Essential for plotting trends, relationships, and model outputs.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660976-3A68-30BE-984E-430A2F5A0B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4</a:t>
            </a:r>
            <a:r>
              <a:rPr lang="en-GB" sz="2800" b="1" dirty="0"/>
              <a:t>. SciPy</a:t>
            </a:r>
          </a:p>
          <a:p>
            <a:pPr marL="457200" lvl="1" indent="0">
              <a:buNone/>
            </a:pPr>
            <a:r>
              <a:rPr lang="en-GB" sz="2600" dirty="0"/>
              <a:t>Advanced mathematical functions for optimisation, integration, and statistics.</a:t>
            </a:r>
          </a:p>
          <a:p>
            <a:pPr marL="457200" lvl="1" indent="0">
              <a:buNone/>
            </a:pPr>
            <a:r>
              <a:rPr lang="en-GB" sz="2600" dirty="0"/>
              <a:t>Supports tasks like hypothesis testing and clustering.</a:t>
            </a:r>
          </a:p>
          <a:p>
            <a:pPr marL="0" indent="0">
              <a:buNone/>
            </a:pPr>
            <a:r>
              <a:rPr lang="en-GB" b="1" dirty="0"/>
              <a:t>5</a:t>
            </a:r>
            <a:r>
              <a:rPr lang="en-GB" sz="2800" b="1" dirty="0"/>
              <a:t>. Scikit-learn (</a:t>
            </a:r>
            <a:r>
              <a:rPr lang="en-GB" sz="2800" b="1" dirty="0" err="1"/>
              <a:t>sklearn</a:t>
            </a:r>
            <a:r>
              <a:rPr lang="en-GB" sz="2800" b="1" dirty="0"/>
              <a:t>)</a:t>
            </a:r>
          </a:p>
          <a:p>
            <a:pPr marL="457200" lvl="1" indent="0">
              <a:buNone/>
            </a:pPr>
            <a:r>
              <a:rPr lang="en-GB" sz="2600" dirty="0"/>
              <a:t>Comprehensive machine learning toolkit.</a:t>
            </a:r>
          </a:p>
          <a:p>
            <a:pPr marL="457200" lvl="1" indent="0">
              <a:buNone/>
            </a:pPr>
            <a:r>
              <a:rPr lang="en-GB" sz="2600" dirty="0"/>
              <a:t>Includes tools for preprocessing, model selection, training, evaluation, and metrics.</a:t>
            </a:r>
          </a:p>
          <a:p>
            <a:pPr marL="0" indent="0">
              <a:buNone/>
            </a:pPr>
            <a:r>
              <a:rPr lang="en-GB" b="1" dirty="0"/>
              <a:t>6</a:t>
            </a:r>
            <a:r>
              <a:rPr lang="en-GB" sz="2800" b="1" dirty="0"/>
              <a:t>. </a:t>
            </a:r>
            <a:r>
              <a:rPr lang="en-GB" b="1" dirty="0" err="1"/>
              <a:t>fetch_ucirepo</a:t>
            </a:r>
            <a:r>
              <a:rPr lang="en-GB" sz="2800" b="1" dirty="0"/>
              <a:t> </a:t>
            </a:r>
          </a:p>
          <a:p>
            <a:pPr marL="457200" lvl="1" indent="0">
              <a:buNone/>
            </a:pPr>
            <a:r>
              <a:rPr lang="en-GB" sz="2600" dirty="0"/>
              <a:t>Used to import the dataset from UCI.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29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8AD7-C07D-11FA-F75A-096B9ECB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995-BC21-4CA4-28C1-FCD7E579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444F-8697-EA78-3255-AB06029C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Data Overview</a:t>
            </a:r>
          </a:p>
          <a:p>
            <a:r>
              <a:rPr lang="en-GB" dirty="0"/>
              <a:t>Exploring the 6 Numeric Features</a:t>
            </a:r>
          </a:p>
          <a:p>
            <a:r>
              <a:rPr lang="en-GB" dirty="0"/>
              <a:t>Outlier Handling</a:t>
            </a:r>
          </a:p>
          <a:p>
            <a:r>
              <a:rPr lang="en-GB" dirty="0"/>
              <a:t>Correlation Analysis and 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74734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F3EC6-F94A-05EE-1728-9CF8B644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719-0F24-82E3-DB6C-1AE942C0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09D-5431-2E3E-EB04-271BD0AD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Data Overview</a:t>
            </a:r>
          </a:p>
          <a:p>
            <a:endParaRPr lang="en-GB" dirty="0"/>
          </a:p>
          <a:p>
            <a:r>
              <a:rPr lang="en-GB" dirty="0"/>
              <a:t>7 Rows, 6 Numerical Features 1 Categorical Output class</a:t>
            </a:r>
          </a:p>
          <a:p>
            <a:r>
              <a:rPr lang="en-GB" dirty="0"/>
              <a:t>310 rows- Small dataset -&gt; Possible to overfit to training data</a:t>
            </a:r>
          </a:p>
          <a:p>
            <a:r>
              <a:rPr lang="en-GB" dirty="0"/>
              <a:t>No Nulls- Clean</a:t>
            </a:r>
          </a:p>
        </p:txBody>
      </p:sp>
    </p:spTree>
    <p:extLst>
      <p:ext uri="{BB962C8B-B14F-4D97-AF65-F5344CB8AC3E}">
        <p14:creationId xmlns:p14="http://schemas.microsoft.com/office/powerpoint/2010/main" val="88056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EFDA-04A5-CDB1-25F9-E4BB6C09E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7822-1FDB-29B3-5A65-43FDBEF8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C491-4CFA-6A4B-A7FB-E8795A12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Data Overview</a:t>
            </a:r>
          </a:p>
          <a:p>
            <a:endParaRPr lang="en-GB" dirty="0"/>
          </a:p>
          <a:p>
            <a:r>
              <a:rPr lang="en-GB" dirty="0"/>
              <a:t>Class imbalance present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Standard Challenge:</a:t>
            </a:r>
          </a:p>
          <a:p>
            <a:pPr lvl="1"/>
            <a:r>
              <a:rPr lang="en-GB" dirty="0"/>
              <a:t>100 Normal data points</a:t>
            </a:r>
          </a:p>
          <a:p>
            <a:pPr lvl="1"/>
            <a:r>
              <a:rPr lang="en-GB" dirty="0"/>
              <a:t>210 Abnormal data points</a:t>
            </a:r>
          </a:p>
          <a:p>
            <a:endParaRPr lang="en-GB" dirty="0"/>
          </a:p>
          <a:p>
            <a:r>
              <a:rPr lang="en-GB" dirty="0"/>
              <a:t>Minority class likely to be misclassified as majority class if care is not taken during modelling</a:t>
            </a:r>
          </a:p>
          <a:p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AA813-53BE-5720-0F9C-95BB80985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648657"/>
              </p:ext>
            </p:extLst>
          </p:nvPr>
        </p:nvGraphicFramePr>
        <p:xfrm>
          <a:off x="4655840" y="1726015"/>
          <a:ext cx="6440264" cy="354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E310A4-3839-1F8A-EC0B-F358D64E2F3D}"/>
              </a:ext>
            </a:extLst>
          </p:cNvPr>
          <p:cNvSpPr txBox="1"/>
          <p:nvPr/>
        </p:nvSpPr>
        <p:spPr>
          <a:xfrm>
            <a:off x="7842190" y="2907985"/>
            <a:ext cx="168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FFFF"/>
                </a:solidFill>
              </a:rPr>
              <a:t>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485B-FCC6-3B49-326C-5C003992C820}"/>
              </a:ext>
            </a:extLst>
          </p:cNvPr>
          <p:cNvSpPr txBox="1"/>
          <p:nvPr/>
        </p:nvSpPr>
        <p:spPr>
          <a:xfrm>
            <a:off x="6312024" y="3618817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FFFF"/>
                </a:solidFill>
              </a:rPr>
              <a:t>Abnormal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6833D-94EC-D09F-CB59-83CF576B1C0F}"/>
              </a:ext>
            </a:extLst>
          </p:cNvPr>
          <p:cNvSpPr txBox="1"/>
          <p:nvPr/>
        </p:nvSpPr>
        <p:spPr>
          <a:xfrm>
            <a:off x="6834078" y="326006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FFFF"/>
                </a:solidFill>
              </a:rPr>
              <a:t>210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6E79F-5033-65FD-1FAA-3A6837C8E4A9}"/>
              </a:ext>
            </a:extLst>
          </p:cNvPr>
          <p:cNvSpPr txBox="1"/>
          <p:nvPr/>
        </p:nvSpPr>
        <p:spPr>
          <a:xfrm>
            <a:off x="8040216" y="249922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FFFF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43825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FFAE-C2A3-9FC8-D99B-1A9C23921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7957-65E0-79DB-A1B5-E33784FD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630E-8A9D-2BA4-A449-2FEE38A5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662048" cy="4608512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/>
              <a:t>Data Overview</a:t>
            </a:r>
          </a:p>
          <a:p>
            <a:endParaRPr lang="en-GB" dirty="0"/>
          </a:p>
          <a:p>
            <a:r>
              <a:rPr lang="en-GB" sz="3000" dirty="0"/>
              <a:t>Class imbalance present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3000" dirty="0"/>
              <a:t>Bonus Challenge:</a:t>
            </a:r>
          </a:p>
          <a:p>
            <a:pPr lvl="1"/>
            <a:r>
              <a:rPr lang="en-GB" sz="2600" dirty="0"/>
              <a:t>100 Normal datapoints</a:t>
            </a:r>
          </a:p>
          <a:p>
            <a:pPr lvl="1"/>
            <a:r>
              <a:rPr lang="en-GB" sz="2600" dirty="0"/>
              <a:t>60 Hernia datapoints</a:t>
            </a:r>
          </a:p>
          <a:p>
            <a:pPr lvl="1"/>
            <a:r>
              <a:rPr lang="en-GB" sz="2600" dirty="0"/>
              <a:t>150 Spondylolisthesis datapoints</a:t>
            </a:r>
          </a:p>
          <a:p>
            <a:pPr marL="457200" lvl="1" indent="0">
              <a:buNone/>
            </a:pPr>
            <a:endParaRPr lang="en-GB" sz="2600" dirty="0"/>
          </a:p>
          <a:p>
            <a:r>
              <a:rPr lang="en-GB" sz="3000" dirty="0"/>
              <a:t>Minority class likely to be misclassified as majority class if care is not taken during modelling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0B51F8-727E-2C05-E7A9-EA3008526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123723"/>
              </p:ext>
            </p:extLst>
          </p:nvPr>
        </p:nvGraphicFramePr>
        <p:xfrm>
          <a:off x="4583832" y="1772816"/>
          <a:ext cx="6611150" cy="3586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CBB884-5C75-167C-E03D-7F9AA661AFC4}"/>
              </a:ext>
            </a:extLst>
          </p:cNvPr>
          <p:cNvSpPr txBox="1"/>
          <p:nvPr/>
        </p:nvSpPr>
        <p:spPr>
          <a:xfrm>
            <a:off x="7572164" y="3789040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100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Normal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39261-9742-0D52-C6DC-A68146964456}"/>
              </a:ext>
            </a:extLst>
          </p:cNvPr>
          <p:cNvSpPr txBox="1"/>
          <p:nvPr/>
        </p:nvSpPr>
        <p:spPr>
          <a:xfrm>
            <a:off x="6672064" y="2432947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150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Spondylolisthesis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7ED25-D2B1-2F54-AD8C-A0F7BD146C0A}"/>
              </a:ext>
            </a:extLst>
          </p:cNvPr>
          <p:cNvSpPr txBox="1"/>
          <p:nvPr/>
        </p:nvSpPr>
        <p:spPr>
          <a:xfrm>
            <a:off x="6089207" y="3594057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60 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Hernia</a:t>
            </a:r>
          </a:p>
        </p:txBody>
      </p:sp>
    </p:spTree>
    <p:extLst>
      <p:ext uri="{BB962C8B-B14F-4D97-AF65-F5344CB8AC3E}">
        <p14:creationId xmlns:p14="http://schemas.microsoft.com/office/powerpoint/2010/main" val="144539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756F-8156-4276-64B9-B8136A130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5776-9799-90EA-84A2-D4D9781A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Exploring the 6 Numeric Features</a:t>
            </a:r>
          </a:p>
          <a:p>
            <a:endParaRPr lang="en-GB" dirty="0"/>
          </a:p>
          <a:p>
            <a:r>
              <a:rPr lang="en-GB" dirty="0"/>
              <a:t>Plotted histograms, box plots and other plots to better understand the behaviour of each individual feature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0DB12-D04C-65ED-2004-E476CA93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C6C06-581A-26E2-EB02-7379F40F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835560"/>
            <a:ext cx="9291464" cy="26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AD189-DD40-F2F2-4510-0CD05CA2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D238-432C-5460-FFEF-7683F58C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Exploring the 6 Numeric Features</a:t>
            </a:r>
          </a:p>
          <a:p>
            <a:endParaRPr lang="en-GB" dirty="0"/>
          </a:p>
          <a:p>
            <a:r>
              <a:rPr lang="en-GB" dirty="0"/>
              <a:t>Plotted histograms, box plots and other plots to better understand the behaviour of each individual feature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C8FD5-6569-CC06-BFE0-0C3FCF17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3AE44-6B14-1C8A-438F-6375BD57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789040"/>
            <a:ext cx="5800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1A9-207D-4DEC-6466-D2727D06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DE31-47DD-EEE1-675F-ED050C1D5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/>
              <a:t>Model &amp; Inference Code</a:t>
            </a:r>
            <a:r>
              <a:rPr lang="en-US" sz="2000" dirty="0"/>
              <a:t>: Python code to run analysis and generate results in a </a:t>
            </a:r>
            <a:r>
              <a:rPr lang="en-US" sz="2000" dirty="0" err="1"/>
              <a:t>Jupyter</a:t>
            </a:r>
            <a:r>
              <a:rPr lang="en-US" sz="2000" dirty="0"/>
              <a:t> notebook.</a:t>
            </a:r>
          </a:p>
          <a:p>
            <a:pPr lvl="0"/>
            <a:r>
              <a:rPr lang="en-US" sz="2000" b="1" dirty="0"/>
              <a:t>Documentation</a:t>
            </a:r>
            <a:r>
              <a:rPr lang="en-US" sz="2000" dirty="0"/>
              <a:t>: Document (e.g. text document, slide deck, etc.) to describe analysis, results, interpretation, conclusions, strategy for clinical implementation, and how to run the code.</a:t>
            </a:r>
          </a:p>
          <a:p>
            <a:pPr lvl="0"/>
            <a:r>
              <a:rPr lang="en-US" sz="2000" b="1" dirty="0"/>
              <a:t>Environment Info</a:t>
            </a:r>
            <a:r>
              <a:rPr lang="en-US" sz="2000" dirty="0"/>
              <a:t>: List of libraries and packages, setup details, and additional items necessary to run the </a:t>
            </a:r>
            <a:r>
              <a:rPr lang="en-US" sz="2000" dirty="0" err="1"/>
              <a:t>Jupyter</a:t>
            </a:r>
            <a:r>
              <a:rPr lang="en-US" sz="2000" dirty="0"/>
              <a:t> notebook (e.g. a fix seed).</a:t>
            </a:r>
          </a:p>
          <a:p>
            <a:pPr lvl="0"/>
            <a:r>
              <a:rPr lang="en-US" sz="2000" b="0" dirty="0"/>
              <a:t>List of team </a:t>
            </a:r>
            <a:r>
              <a:rPr lang="en-US" sz="2000" b="1" dirty="0"/>
              <a:t>members</a:t>
            </a:r>
            <a:r>
              <a:rPr lang="en-US" sz="2000" b="0" dirty="0"/>
              <a:t> and their </a:t>
            </a:r>
            <a:r>
              <a:rPr lang="en-US" sz="2000" b="1" dirty="0"/>
              <a:t>contribution.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73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CFDB-B8EA-AF42-3F16-FABBF04EF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D464-4B55-87FA-2B2B-3F3B3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Exploring the 6 Numeric Features</a:t>
            </a:r>
          </a:p>
          <a:p>
            <a:endParaRPr lang="en-GB" dirty="0"/>
          </a:p>
          <a:p>
            <a:r>
              <a:rPr lang="en-GB" dirty="0"/>
              <a:t>Plotted histograms, box plots and swarm plots to better understand the behaviour of each individual feature</a:t>
            </a:r>
          </a:p>
          <a:p>
            <a:r>
              <a:rPr lang="en-GB" dirty="0"/>
              <a:t>From these plots the following conclusions were made:</a:t>
            </a:r>
          </a:p>
          <a:p>
            <a:pPr lvl="1"/>
            <a:r>
              <a:rPr lang="en-GB" dirty="0"/>
              <a:t>The data is not normally distributed</a:t>
            </a:r>
          </a:p>
          <a:p>
            <a:pPr lvl="1"/>
            <a:r>
              <a:rPr lang="en-GB" dirty="0"/>
              <a:t>The data is generally skewed to the right</a:t>
            </a:r>
          </a:p>
          <a:p>
            <a:pPr lvl="1"/>
            <a:r>
              <a:rPr lang="en-GB" dirty="0"/>
              <a:t>There are some extreme outliers present in the dataset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A7F80-608D-3C77-7DD1-A7342B82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98093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4B4D3-3DC3-3F0C-D588-D542088F6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82C9-C9F5-BC09-227F-40E96672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CFAE-3037-9CDD-C597-0A29B67A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Outlier Handling</a:t>
            </a:r>
          </a:p>
          <a:p>
            <a:endParaRPr lang="en-GB" dirty="0"/>
          </a:p>
          <a:p>
            <a:r>
              <a:rPr lang="en-GB" dirty="0"/>
              <a:t>As previously mentioned, the Boxplots and Scatter plots reveal several outliers both per class, and in the overall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4206-0766-A5A3-6477-5BD75A2C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789040"/>
            <a:ext cx="5800725" cy="292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DC601-74D0-FAFD-1251-DEC7E563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48" y="3665686"/>
            <a:ext cx="5800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B47D6-875C-835A-BC3B-DE1764C4C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1588-0E80-7670-7CCA-212DC979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9BA0-9B13-D565-B726-59FD5620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Outlier Handling</a:t>
            </a:r>
          </a:p>
          <a:p>
            <a:endParaRPr lang="en-GB" dirty="0"/>
          </a:p>
          <a:p>
            <a:r>
              <a:rPr lang="en-GB" dirty="0"/>
              <a:t>As previously mentioned, the Boxplots and Scatter plots reveal several outliers both per class, and in the overall dataset.</a:t>
            </a:r>
          </a:p>
          <a:p>
            <a:r>
              <a:rPr lang="en-GB" dirty="0"/>
              <a:t>Several methods of detecting outliers were trialled:</a:t>
            </a:r>
          </a:p>
          <a:p>
            <a:pPr lvl="1"/>
            <a:r>
              <a:rPr lang="en-GB" dirty="0"/>
              <a:t>Interquartile range</a:t>
            </a:r>
          </a:p>
          <a:p>
            <a:pPr lvl="1"/>
            <a:r>
              <a:rPr lang="en-GB" dirty="0"/>
              <a:t>Z-score</a:t>
            </a:r>
          </a:p>
          <a:p>
            <a:pPr lvl="1"/>
            <a:r>
              <a:rPr lang="en-GB" dirty="0"/>
              <a:t>Median of the absolute deviations (MAD)</a:t>
            </a:r>
          </a:p>
        </p:txBody>
      </p:sp>
    </p:spTree>
    <p:extLst>
      <p:ext uri="{BB962C8B-B14F-4D97-AF65-F5344CB8AC3E}">
        <p14:creationId xmlns:p14="http://schemas.microsoft.com/office/powerpoint/2010/main" val="408614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2C281-6724-C24D-DB22-953335500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4FD6-C1A7-122A-A844-31758301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361C-CE19-535D-C20D-00E91F46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Outlier Handling</a:t>
            </a:r>
          </a:p>
          <a:p>
            <a:endParaRPr lang="en-GB" dirty="0"/>
          </a:p>
          <a:p>
            <a:r>
              <a:rPr lang="en-GB" dirty="0"/>
              <a:t>As previously mentioned, the Boxplots and Scatter plots reveal several outliers both per class, and in the overall dataset.</a:t>
            </a:r>
          </a:p>
          <a:p>
            <a:r>
              <a:rPr lang="en-GB" dirty="0"/>
              <a:t>Several methods of detecting outliers were trialled:</a:t>
            </a:r>
          </a:p>
          <a:p>
            <a:pPr lvl="1"/>
            <a:r>
              <a:rPr lang="en-GB" dirty="0"/>
              <a:t>Interquartile range: 26 outliers detected</a:t>
            </a:r>
          </a:p>
          <a:p>
            <a:pPr lvl="1"/>
            <a:r>
              <a:rPr lang="en-GB" dirty="0"/>
              <a:t>Z-score: 10 outliers detected</a:t>
            </a:r>
          </a:p>
          <a:p>
            <a:pPr lvl="1"/>
            <a:r>
              <a:rPr lang="en-GB" dirty="0"/>
              <a:t>Median of the absolute deviations (MAD): 16 outliers detected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31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A6A8-74C9-1E43-1AC1-90D653018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590C-C929-B2F3-A89E-B466502C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009A-5C8E-6696-780C-7EAB4AA0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Outlier Handling</a:t>
            </a:r>
          </a:p>
          <a:p>
            <a:endParaRPr lang="en-GB" dirty="0"/>
          </a:p>
          <a:p>
            <a:r>
              <a:rPr lang="en-GB" sz="1800" dirty="0"/>
              <a:t>However discussion with medical </a:t>
            </a:r>
            <a:r>
              <a:rPr lang="en-GB" sz="1800" dirty="0" err="1"/>
              <a:t>proffesionals</a:t>
            </a:r>
            <a:r>
              <a:rPr lang="en-GB" sz="1800" dirty="0"/>
              <a:t> indicated that most of these outliers were physically possible, and so still encoded information about the natural variation of a population.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Ultimately only one outlier was removed, as this datapoint was described to be highly improbable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778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A91AD-1FB8-B26D-9EDB-A9B6CCF4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C4DC-0021-1B30-3AB4-6FAAA37D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C43C-A1BB-B720-C763-F648103D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5187008" cy="4351338"/>
          </a:xfrm>
        </p:spPr>
        <p:txBody>
          <a:bodyPr/>
          <a:lstStyle/>
          <a:p>
            <a:r>
              <a:rPr lang="en-GB" dirty="0"/>
              <a:t>Correlation Analysis and Principal Component Analysis (PCA)</a:t>
            </a:r>
          </a:p>
          <a:p>
            <a:endParaRPr lang="en-GB" dirty="0"/>
          </a:p>
          <a:p>
            <a:r>
              <a:rPr lang="en-GB" dirty="0"/>
              <a:t>Redundancy in 6 input features (non-linearity/high correlation)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D35BA3-434A-6117-BE74-3075BFFB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1219017"/>
            <a:ext cx="6123059" cy="560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4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E6E45-871F-DCC6-689B-2DC0C560C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F5BF-CC9A-749E-5EB4-B9F50C01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9433-DC4A-4B61-882A-E470E940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5187008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Correlation Analysis and Principal Component Analysis (PCA)</a:t>
            </a:r>
          </a:p>
          <a:p>
            <a:endParaRPr lang="en-GB" dirty="0"/>
          </a:p>
          <a:p>
            <a:r>
              <a:rPr lang="en-GB" dirty="0"/>
              <a:t>Redundancy in 6 input features (high correlation)</a:t>
            </a:r>
          </a:p>
          <a:p>
            <a:r>
              <a:rPr lang="en-GB" dirty="0"/>
              <a:t>Significant correlation between </a:t>
            </a:r>
            <a:r>
              <a:rPr lang="en-GB" dirty="0" err="1"/>
              <a:t>sacral_slope</a:t>
            </a:r>
            <a:r>
              <a:rPr lang="en-GB" dirty="0"/>
              <a:t>, </a:t>
            </a:r>
            <a:r>
              <a:rPr lang="en-GB" dirty="0" err="1"/>
              <a:t>lumbar_lordosis_angle</a:t>
            </a:r>
            <a:r>
              <a:rPr lang="en-GB" dirty="0"/>
              <a:t> and </a:t>
            </a:r>
            <a:r>
              <a:rPr lang="en-GB" dirty="0" err="1"/>
              <a:t>pelvic_incidence</a:t>
            </a:r>
            <a:r>
              <a:rPr lang="en-GB" dirty="0"/>
              <a:t>.</a:t>
            </a:r>
          </a:p>
          <a:p>
            <a:r>
              <a:rPr lang="en-GB" dirty="0"/>
              <a:t>It was discovered that </a:t>
            </a:r>
            <a:r>
              <a:rPr lang="en-GB" dirty="0" err="1"/>
              <a:t>Pelivc</a:t>
            </a:r>
            <a:r>
              <a:rPr lang="en-GB" dirty="0"/>
              <a:t> Incidence = </a:t>
            </a:r>
            <a:r>
              <a:rPr lang="en-GB" dirty="0" err="1"/>
              <a:t>pelivic</a:t>
            </a:r>
            <a:r>
              <a:rPr lang="en-GB" dirty="0"/>
              <a:t> tilt + sacral slope</a:t>
            </a:r>
          </a:p>
          <a:p>
            <a:r>
              <a:rPr lang="en-GB" dirty="0"/>
              <a:t>Therefore pelvic tilt and sacral slope can be dropped as features, as their information is contained in pelvic incidence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03AFFC-DAB9-5301-4AE4-C9C95E49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1219017"/>
            <a:ext cx="6123059" cy="560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9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1E10-6BEB-0B4E-7A31-6F0219BDE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67F3-9F83-40F2-9984-3D706A99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CFA4-3B80-D056-7F50-9D7CE90A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5187008" cy="4351338"/>
          </a:xfrm>
        </p:spPr>
        <p:txBody>
          <a:bodyPr/>
          <a:lstStyle/>
          <a:p>
            <a:r>
              <a:rPr lang="en-GB" dirty="0"/>
              <a:t>Correlation Analysis and Principal Component Analysis (PCA)</a:t>
            </a:r>
          </a:p>
          <a:p>
            <a:endParaRPr lang="en-GB" dirty="0"/>
          </a:p>
          <a:p>
            <a:r>
              <a:rPr lang="en-GB" dirty="0"/>
              <a:t>Can we reduce the required number of input features using PCA</a:t>
            </a:r>
          </a:p>
          <a:p>
            <a:r>
              <a:rPr lang="en-GB" dirty="0"/>
              <a:t>3 PC’s capture over 85% of the dataset information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EF48B-9089-E22C-CF05-7E69B062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40" y="1640388"/>
            <a:ext cx="5886076" cy="46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6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FBB49-41C3-B6F0-CD45-B3C703652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C074-7ED2-6909-2310-23A8D668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8ABD-E9C8-7348-66EC-CAACB21A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5187008" cy="435133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Correlation Analysis and Principal Component Analysis (PCA)</a:t>
            </a:r>
          </a:p>
          <a:p>
            <a:endParaRPr lang="en-GB" dirty="0"/>
          </a:p>
          <a:p>
            <a:r>
              <a:rPr lang="en-GB" dirty="0"/>
              <a:t>Using the first three Principal components, the dataset was modelled in 3 dimensions</a:t>
            </a:r>
          </a:p>
          <a:p>
            <a:r>
              <a:rPr lang="en-GB" dirty="0"/>
              <a:t>For the standard challenge, it is possible to see the central cluster of normal spinal classifications</a:t>
            </a:r>
          </a:p>
          <a:p>
            <a:r>
              <a:rPr lang="en-GB" dirty="0"/>
              <a:t>Abnormalities in spinal classifications radiate out from this central cluster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F2EC8-8E6F-E3C4-F523-E488E2A9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412776"/>
            <a:ext cx="5160616" cy="52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80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274B8-535E-CF8E-8CC9-11C1BFFD6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DD9-F886-5915-99D8-6E455B93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C5D2D-13F5-9A07-04BE-BAF7568F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412776"/>
            <a:ext cx="5187008" cy="52957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87A68D-19AB-D54C-2FA5-EAFD04BF7EBE}"/>
              </a:ext>
            </a:extLst>
          </p:cNvPr>
          <p:cNvSpPr txBox="1">
            <a:spLocks/>
          </p:cNvSpPr>
          <p:nvPr/>
        </p:nvSpPr>
        <p:spPr>
          <a:xfrm>
            <a:off x="767408" y="1772816"/>
            <a:ext cx="51870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/>
              <a:t>Correlation Analysis and Principal Component Analysis (PCA)</a:t>
            </a:r>
          </a:p>
          <a:p>
            <a:endParaRPr lang="en-GB" sz="2600" dirty="0"/>
          </a:p>
          <a:p>
            <a:r>
              <a:rPr lang="en-GB" sz="2600" dirty="0"/>
              <a:t>Using the first three Principal components, the dataset was modelled in 3 dimensions</a:t>
            </a:r>
          </a:p>
          <a:p>
            <a:r>
              <a:rPr lang="en-GB" sz="2600" dirty="0"/>
              <a:t>The central cluster of normal behaviour is still visible in the bonus challenge</a:t>
            </a:r>
          </a:p>
          <a:p>
            <a:r>
              <a:rPr lang="en-GB" sz="2600" dirty="0"/>
              <a:t>The separation between “hernia” and “spondylolisthesis” classifications is less prominent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5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83E57-B22B-E5E1-3DB4-0C4E108C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0120-3CE3-126E-D688-416E54E1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/>
              <a:t>Setup 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F4AF9-1B62-8EDB-CA87-9F6DA0DCA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612" y="1318271"/>
            <a:ext cx="5157787" cy="823912"/>
          </a:xfrm>
        </p:spPr>
        <p:txBody>
          <a:bodyPr>
            <a:normAutofit/>
          </a:bodyPr>
          <a:lstStyle/>
          <a:p>
            <a:r>
              <a:rPr lang="en-GB" sz="2800" dirty="0"/>
              <a:t>Visual Studio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D4B188-C0DF-37DD-604F-B2F78DF4F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9612" y="2142183"/>
            <a:ext cx="5157787" cy="36845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Download the </a:t>
            </a:r>
            <a:r>
              <a:rPr lang="en-GB" sz="2000" dirty="0" err="1"/>
              <a:t>Jupyter</a:t>
            </a:r>
            <a:r>
              <a:rPr lang="en-GB" sz="2000" dirty="0"/>
              <a:t> notebook ‘</a:t>
            </a:r>
            <a:r>
              <a:rPr lang="sv-SE" sz="2000" b="0" i="0" u="none" strike="noStrike" dirty="0">
                <a:effectLst/>
              </a:rPr>
              <a:t>Stryker_AI_Hackathon_notebook.ipynb’</a:t>
            </a:r>
            <a:r>
              <a:rPr lang="en-GB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Download the file ‘requirements.txt’ 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Go to the terminal and navigate to the location of the </a:t>
            </a:r>
            <a:r>
              <a:rPr lang="en-GB" sz="2000" dirty="0" err="1"/>
              <a:t>Jupyter</a:t>
            </a:r>
            <a:r>
              <a:rPr lang="en-GB" sz="2000" dirty="0"/>
              <a:t> notebook and requirements.txt file.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Download required libraries using the command ‘</a:t>
            </a:r>
            <a:r>
              <a:rPr lang="en-GB" sz="2000" b="0" i="0" dirty="0">
                <a:solidFill>
                  <a:srgbClr val="1F2328"/>
                </a:solidFill>
                <a:effectLst/>
              </a:rPr>
              <a:t>pip install requirements.txt’.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1F2328"/>
                </a:solidFill>
              </a:rPr>
              <a:t>Run all cells!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9AA2CD-FE01-7D68-A948-318144A9E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318271"/>
            <a:ext cx="5183188" cy="823912"/>
          </a:xfrm>
        </p:spPr>
        <p:txBody>
          <a:bodyPr>
            <a:normAutofit/>
          </a:bodyPr>
          <a:lstStyle/>
          <a:p>
            <a:r>
              <a:rPr lang="en-GB" sz="2800" dirty="0"/>
              <a:t>Google Collab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4B111-F72E-DFD9-8449-070038CC4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142183"/>
            <a:ext cx="5183188" cy="36845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Download the </a:t>
            </a:r>
            <a:r>
              <a:rPr lang="en-GB" sz="2000" dirty="0" err="1"/>
              <a:t>Jupyter</a:t>
            </a:r>
            <a:r>
              <a:rPr lang="en-GB" sz="2000" dirty="0"/>
              <a:t> notebook ‘</a:t>
            </a:r>
            <a:r>
              <a:rPr lang="sv-SE" sz="2000" b="0" i="0" u="none" strike="noStrike" dirty="0">
                <a:effectLst/>
              </a:rPr>
              <a:t>Stryker_AI_Hackathon_notebook.ipynb’</a:t>
            </a:r>
            <a:r>
              <a:rPr lang="en-GB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Go to Google Collab and upload the notebook.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Run all cells.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That’s it!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C0D1C02-486F-F3F6-1FED-B36DEF57020E}"/>
              </a:ext>
            </a:extLst>
          </p:cNvPr>
          <p:cNvSpPr txBox="1">
            <a:spLocks/>
          </p:cNvSpPr>
          <p:nvPr/>
        </p:nvSpPr>
        <p:spPr>
          <a:xfrm>
            <a:off x="1487488" y="5539729"/>
            <a:ext cx="10515600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code, setup instructions and hackathon resources referenced in this submission can be found in our project GitHub repository, available at : </a:t>
            </a: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https://github.com/yusiGM/StrykerAI2024</a:t>
            </a: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This slide in combination with the ‘requirements.txt’ file target the “Environment Information” deliverable. The “Model and Inference Code deliverable” is addressed by the ‘</a:t>
            </a:r>
            <a:r>
              <a:rPr lang="en-GB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Stryker_AI_Hackathon_notebook.ipynb</a:t>
            </a: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 file. </a:t>
            </a:r>
          </a:p>
        </p:txBody>
      </p:sp>
    </p:spTree>
    <p:extLst>
      <p:ext uri="{BB962C8B-B14F-4D97-AF65-F5344CB8AC3E}">
        <p14:creationId xmlns:p14="http://schemas.microsoft.com/office/powerpoint/2010/main" val="4123013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523C-35B7-2F4B-1915-180A19E5B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5A1-15A6-765F-0DDD-CA2D67B9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009F-EFBF-C5A2-34C3-ACC20AA4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5187008" cy="4351338"/>
          </a:xfrm>
        </p:spPr>
        <p:txBody>
          <a:bodyPr>
            <a:normAutofit/>
          </a:bodyPr>
          <a:lstStyle/>
          <a:p>
            <a:r>
              <a:rPr lang="en-GB" dirty="0"/>
              <a:t>Correlation Analysis and Principal Component Analysis (PCA)</a:t>
            </a:r>
          </a:p>
          <a:p>
            <a:endParaRPr lang="en-GB" dirty="0"/>
          </a:p>
          <a:p>
            <a:r>
              <a:rPr lang="en-GB" dirty="0"/>
              <a:t>Contribution of each of the 6 features to each of the principal components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592BD9-A13C-0F74-26BE-FE1BEE90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05" y="1412776"/>
            <a:ext cx="6509395" cy="52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A91D1-E902-5200-F253-9123B1B75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FEEA-DF7F-F1D5-10D1-F25AEE4B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FD6B-5CDC-082F-B588-1F54A2E9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Data scaling</a:t>
            </a:r>
          </a:p>
          <a:p>
            <a:pPr lvl="1"/>
            <a:r>
              <a:rPr lang="en-GB" dirty="0"/>
              <a:t>Feature Redundancy</a:t>
            </a:r>
          </a:p>
          <a:p>
            <a:pPr lvl="1"/>
            <a:r>
              <a:rPr lang="en-GB" dirty="0"/>
              <a:t>Principal Components</a:t>
            </a:r>
          </a:p>
          <a:p>
            <a:pPr lvl="1"/>
            <a:r>
              <a:rPr lang="en-GB" dirty="0"/>
              <a:t>Class imbalance Problem</a:t>
            </a:r>
          </a:p>
          <a:p>
            <a:r>
              <a:rPr lang="en-GB" dirty="0"/>
              <a:t>Logistic Regression</a:t>
            </a:r>
          </a:p>
          <a:p>
            <a:r>
              <a:rPr lang="en-GB" dirty="0"/>
              <a:t>SVM</a:t>
            </a:r>
          </a:p>
          <a:p>
            <a:r>
              <a:rPr lang="en-GB" dirty="0"/>
              <a:t>Decision Tree</a:t>
            </a:r>
          </a:p>
          <a:p>
            <a:r>
              <a:rPr lang="en-GB" dirty="0"/>
              <a:t>Random Forest</a:t>
            </a:r>
          </a:p>
          <a:p>
            <a:r>
              <a:rPr lang="en-GB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828245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D6CBC-AD3B-FB16-FAA7-E07A26F2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443E-280E-30A7-34B1-F5423C1E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1EDC-6F2F-CDC0-6203-061B4BFB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Data scaling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Scaling Necessary to ensure that features with different ranges contribute equally to the model, preventing bias towards features with larger magnitudes. Scaling also aids in convergence in gradient descent algorithms</a:t>
            </a:r>
          </a:p>
          <a:p>
            <a:r>
              <a:rPr lang="en-GB" dirty="0"/>
              <a:t>Robust scalar used due to its resistance to outliers. Scales features based on median and IQR rather than using mean and STD which would be sensitive to outliers</a:t>
            </a:r>
          </a:p>
          <a:p>
            <a:r>
              <a:rPr lang="en-GB" dirty="0"/>
              <a:t>Scaling performed per fold in K folds CV to prevent data leakage</a:t>
            </a:r>
          </a:p>
          <a:p>
            <a:r>
              <a:rPr lang="en-GB" dirty="0"/>
              <a:t>Example of IQR Median vs STD Mean</a:t>
            </a:r>
          </a:p>
        </p:txBody>
      </p:sp>
    </p:spTree>
    <p:extLst>
      <p:ext uri="{BB962C8B-B14F-4D97-AF65-F5344CB8AC3E}">
        <p14:creationId xmlns:p14="http://schemas.microsoft.com/office/powerpoint/2010/main" val="1202473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E08F-FCDD-555F-6444-C46B014E9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612-9425-6AB2-EB8F-61577989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69B4-5518-9FD6-D095-CDE58EC9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Feature Redundancy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Models were trained using both the entire set of 6 Features, as well as a reduced set of features in which only independent features remained</a:t>
            </a:r>
          </a:p>
          <a:p>
            <a:r>
              <a:rPr lang="en-GB" dirty="0"/>
              <a:t>This is </a:t>
            </a:r>
            <a:r>
              <a:rPr lang="en-GB" dirty="0" err="1"/>
              <a:t>hanlded</a:t>
            </a:r>
            <a:r>
              <a:rPr lang="en-GB" dirty="0"/>
              <a:t> using L1 regression</a:t>
            </a:r>
          </a:p>
          <a:p>
            <a:r>
              <a:rPr lang="en-GB" dirty="0"/>
              <a:t>In tree based models few decisions/splits will occur on non independent features </a:t>
            </a:r>
          </a:p>
        </p:txBody>
      </p:sp>
    </p:spTree>
    <p:extLst>
      <p:ext uri="{BB962C8B-B14F-4D97-AF65-F5344CB8AC3E}">
        <p14:creationId xmlns:p14="http://schemas.microsoft.com/office/powerpoint/2010/main" val="27023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E9E68-309C-B4C0-3E9F-0FBF4D93F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6193-BAC2-6CAE-1457-323CFE96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9ECE-71DB-CE8E-454F-5BC49A39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Principal Components</a:t>
            </a:r>
          </a:p>
          <a:p>
            <a:pPr lvl="1"/>
            <a:endParaRPr lang="en-GB" dirty="0"/>
          </a:p>
          <a:p>
            <a:r>
              <a:rPr lang="en-GB" dirty="0"/>
              <a:t>Models were also trained using a set of the principal components as opposed to the scaled features to see if the reduced set of PC’s helped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2256214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6B980-F6C0-D1A7-0800-C6CA767A7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C8D6-1F49-3228-C4A4-42AB839F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F74B-6CF6-FD25-D11D-25CADD76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Class imbalance Problem</a:t>
            </a:r>
          </a:p>
          <a:p>
            <a:pPr lvl="1"/>
            <a:endParaRPr lang="en-GB" dirty="0"/>
          </a:p>
          <a:p>
            <a:r>
              <a:rPr lang="en-GB" dirty="0"/>
              <a:t>Class imbalance was handed using stratified cross validation</a:t>
            </a:r>
          </a:p>
          <a:p>
            <a:r>
              <a:rPr lang="en-GB" dirty="0"/>
              <a:t>Cross validation maximised the amount of training data</a:t>
            </a:r>
          </a:p>
          <a:p>
            <a:r>
              <a:rPr lang="en-GB" dirty="0"/>
              <a:t>Stratification ensured each fold </a:t>
            </a:r>
            <a:r>
              <a:rPr lang="en-GB" dirty="0" err="1"/>
              <a:t>contrained</a:t>
            </a:r>
            <a:r>
              <a:rPr lang="en-GB" dirty="0"/>
              <a:t> the correct proportion of each class</a:t>
            </a:r>
          </a:p>
        </p:txBody>
      </p:sp>
    </p:spTree>
    <p:extLst>
      <p:ext uri="{BB962C8B-B14F-4D97-AF65-F5344CB8AC3E}">
        <p14:creationId xmlns:p14="http://schemas.microsoft.com/office/powerpoint/2010/main" val="2957216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5ED7F-DCA2-68C9-F1FC-B2163771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43FD-7A39-35A8-51B3-6206A409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57A8-4EC9-60CC-6405-B583A353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Metric choice</a:t>
            </a:r>
          </a:p>
          <a:p>
            <a:r>
              <a:rPr lang="en-GB" dirty="0"/>
              <a:t>Confusion Matrix</a:t>
            </a:r>
          </a:p>
          <a:p>
            <a:r>
              <a:rPr lang="en-GB" dirty="0"/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1008373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8D77-637A-EF9C-8B75-C5B63BC3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2B60-F52D-09B2-6A70-0158ED53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092F-430B-27EC-D707-3B97AD7DE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Metric choice</a:t>
            </a:r>
          </a:p>
          <a:p>
            <a:endParaRPr lang="en-GB" dirty="0"/>
          </a:p>
          <a:p>
            <a:r>
              <a:rPr lang="en-GB" dirty="0"/>
              <a:t>Choice between accuracy, </a:t>
            </a:r>
            <a:r>
              <a:rPr lang="en-GB" dirty="0" err="1"/>
              <a:t>prescision</a:t>
            </a:r>
            <a:r>
              <a:rPr lang="en-GB" dirty="0"/>
              <a:t>, recall, F1</a:t>
            </a:r>
          </a:p>
          <a:p>
            <a:r>
              <a:rPr lang="en-GB" dirty="0"/>
              <a:t>Description of each metric + an example</a:t>
            </a:r>
          </a:p>
          <a:p>
            <a:r>
              <a:rPr lang="en-GB" dirty="0"/>
              <a:t>Cant use accuracy due to class imbalance</a:t>
            </a:r>
          </a:p>
          <a:p>
            <a:r>
              <a:rPr lang="en-GB" dirty="0"/>
              <a:t>Precision vs Recall vs F1 debate</a:t>
            </a:r>
          </a:p>
          <a:p>
            <a:r>
              <a:rPr lang="en-GB" dirty="0"/>
              <a:t>Choice</a:t>
            </a:r>
          </a:p>
        </p:txBody>
      </p:sp>
    </p:spTree>
    <p:extLst>
      <p:ext uri="{BB962C8B-B14F-4D97-AF65-F5344CB8AC3E}">
        <p14:creationId xmlns:p14="http://schemas.microsoft.com/office/powerpoint/2010/main" val="3124401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3A75C-B20B-4AAA-E579-4B27F5655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151-6977-61B6-8C00-3BC38D3A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CA0C-0D46-3F0B-C211-D79E7EE8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Confusion Matrix</a:t>
            </a:r>
          </a:p>
          <a:p>
            <a:endParaRPr lang="en-GB" dirty="0"/>
          </a:p>
          <a:p>
            <a:r>
              <a:rPr lang="en-GB" dirty="0"/>
              <a:t>Confusion matrices </a:t>
            </a:r>
            <a:r>
              <a:rPr lang="en-GB" dirty="0" err="1"/>
              <a:t>consicely</a:t>
            </a:r>
            <a:r>
              <a:rPr lang="en-GB" dirty="0"/>
              <a:t> describe the number of correct vs incorrect predictions made by models and the type of </a:t>
            </a:r>
            <a:r>
              <a:rPr lang="en-GB" dirty="0" err="1"/>
              <a:t>erros</a:t>
            </a:r>
            <a:r>
              <a:rPr lang="en-GB" dirty="0"/>
              <a:t> the model tended to make</a:t>
            </a:r>
          </a:p>
          <a:p>
            <a:r>
              <a:rPr lang="en-GB" dirty="0"/>
              <a:t>Description of FP, FN, TP, TN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842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D9EC-6E52-F649-FECD-0077F8C24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774-2101-4FBF-1929-5A9FB7EB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A363-A87F-AF47-F15A-0A5BC943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Model Results: Standard Challenge</a:t>
            </a:r>
          </a:p>
        </p:txBody>
      </p:sp>
    </p:spTree>
    <p:extLst>
      <p:ext uri="{BB962C8B-B14F-4D97-AF65-F5344CB8AC3E}">
        <p14:creationId xmlns:p14="http://schemas.microsoft.com/office/powerpoint/2010/main" val="69075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98EED-E551-18CA-C73B-35EC593E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7BE2-3B3F-431F-FFE5-050198F4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Team Members and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7745B6-C45F-3CB0-80F7-72047385A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9439"/>
          </a:xfrm>
        </p:spPr>
        <p:txBody>
          <a:bodyPr>
            <a:normAutofit/>
          </a:bodyPr>
          <a:lstStyle/>
          <a:p>
            <a:r>
              <a:rPr lang="en-GB" sz="2000" dirty="0"/>
              <a:t>Mohamed Jama: Clinical Implementation Lead.</a:t>
            </a:r>
          </a:p>
          <a:p>
            <a:r>
              <a:rPr lang="en-GB" sz="2000" dirty="0"/>
              <a:t>Rohan Reddy: Proof of Concept Clinical Implementation and Logistic Regression Modelling.</a:t>
            </a:r>
          </a:p>
          <a:p>
            <a:r>
              <a:rPr lang="en-GB" sz="2000" dirty="0" err="1"/>
              <a:t>Guruvignesh</a:t>
            </a:r>
            <a:r>
              <a:rPr lang="en-GB" sz="2000" dirty="0"/>
              <a:t> Balaji: Finetuning of the implemented models, outlier handling and reformatted the modelling section into a class.</a:t>
            </a:r>
          </a:p>
          <a:p>
            <a:r>
              <a:rPr lang="en-GB" sz="2000" dirty="0"/>
              <a:t>Yusuf Salim (Leader): Implementation of skeleton models, exploratory data analysis and Project Management.</a:t>
            </a:r>
          </a:p>
          <a:p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69988-A5D8-B9AC-877C-27FD3E8F079A}"/>
              </a:ext>
            </a:extLst>
          </p:cNvPr>
          <p:cNvSpPr txBox="1"/>
          <p:nvPr/>
        </p:nvSpPr>
        <p:spPr>
          <a:xfrm>
            <a:off x="1127448" y="5301208"/>
            <a:ext cx="9074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/>
              <a:t>A time-lined version of individual contributions can be found using the GitHub repository 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3506466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30F1-814A-605B-FBEB-0EF04950F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0F9C-16B1-8ADD-1B9A-5E19C1CB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A977-BAC2-5B29-B11D-FD4BCEC5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Model Results: Bonus Challenge</a:t>
            </a:r>
          </a:p>
        </p:txBody>
      </p:sp>
    </p:spTree>
    <p:extLst>
      <p:ext uri="{BB962C8B-B14F-4D97-AF65-F5344CB8AC3E}">
        <p14:creationId xmlns:p14="http://schemas.microsoft.com/office/powerpoint/2010/main" val="247075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DD1A6-4939-3318-BC96-A958CF2C3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CE43-944B-1242-A7FE-1CCD8F6D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F173-DD71-B627-2B2B-E640629C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348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5B64-CB2B-A980-F6DF-DB55F7CC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D4D8-2516-397B-02CA-1F0F958D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7575-38D9-32F1-942F-62B30307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/>
          <a:lstStyle/>
          <a:p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805654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F2E16-F7AC-7696-D23E-948B7E26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2EC3-E47A-01F5-8CF2-EAE2CC9C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42250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81A43-D0C3-3B7B-966C-A926B0693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984D-A6AB-6A18-0061-56CF0263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1819-A2B8-AC6B-3D22-C194D3A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76" y="1772816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Clinical Implementation Documentation: ‘ClinicalImplementation.pdf’ </a:t>
            </a:r>
          </a:p>
          <a:p>
            <a:r>
              <a:rPr lang="en-GB" sz="2000" dirty="0"/>
              <a:t>Clinical Implementation PowerPoint: ‘ClinicalImplementationPowerPoint.ppt’</a:t>
            </a:r>
          </a:p>
          <a:p>
            <a:r>
              <a:rPr lang="en-GB" sz="2000" dirty="0"/>
              <a:t>Clinical Implementation Proof of Concept Design.</a:t>
            </a:r>
          </a:p>
        </p:txBody>
      </p:sp>
    </p:spTree>
    <p:extLst>
      <p:ext uri="{BB962C8B-B14F-4D97-AF65-F5344CB8AC3E}">
        <p14:creationId xmlns:p14="http://schemas.microsoft.com/office/powerpoint/2010/main" val="3089393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35D66-BE5F-053C-2DCE-89C776BCD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6015-DC78-5848-8DD4-A6CE920D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Contents</a:t>
            </a:r>
          </a:p>
        </p:txBody>
      </p:sp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60208D4D-3262-9DB7-C190-BEB97FEF4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47" y="0"/>
            <a:ext cx="7277706" cy="6858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3F8FC26-2B9E-26E7-0323-F19E8F65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44" y="150000"/>
            <a:ext cx="4920712" cy="6858000"/>
          </a:xfrm>
          <a:prstGeom prst="rect">
            <a:avLst/>
          </a:prstGeom>
        </p:spPr>
      </p:pic>
      <p:pic>
        <p:nvPicPr>
          <p:cNvPr id="17" name="Picture 16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44355EB8-3B1A-CB5A-2374-CF547E3EB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90" y="300000"/>
            <a:ext cx="5950020" cy="6858000"/>
          </a:xfrm>
          <a:prstGeom prst="rect">
            <a:avLst/>
          </a:prstGeom>
        </p:spPr>
      </p:pic>
      <p:pic>
        <p:nvPicPr>
          <p:cNvPr id="19" name="Picture 18" descr="A screenshot of a medical application&#10;&#10;Description automatically generated">
            <a:extLst>
              <a:ext uri="{FF2B5EF4-FFF2-40B4-BE49-F238E27FC236}">
                <a16:creationId xmlns:a16="http://schemas.microsoft.com/office/drawing/2014/main" id="{9AE251D5-3BEA-4FB1-0ED1-E88D5F8AD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04" y="450000"/>
            <a:ext cx="5957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E97C-94E5-9B85-9BE1-52675498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and Inference Code</a:t>
            </a:r>
          </a:p>
        </p:txBody>
      </p:sp>
    </p:spTree>
    <p:extLst>
      <p:ext uri="{BB962C8B-B14F-4D97-AF65-F5344CB8AC3E}">
        <p14:creationId xmlns:p14="http://schemas.microsoft.com/office/powerpoint/2010/main" val="230524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C037-5CF7-7D2C-A165-D3B6FF1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and Inference Code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412EE-0E33-E0E2-AAEC-26B1FDD80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BB10-DD39-104B-400A-1A5C018BA2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Problem Statement</a:t>
            </a:r>
          </a:p>
          <a:p>
            <a:pPr marL="0" indent="0">
              <a:buNone/>
            </a:pPr>
            <a:r>
              <a:rPr lang="en-GB" sz="2000" dirty="0"/>
              <a:t>Problem Context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FFF0F0-C353-2416-BBEC-774E820B3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Notebook Walkthrough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08900-AC0C-4B30-FA75-122D0C7091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Imports</a:t>
            </a:r>
          </a:p>
          <a:p>
            <a:pPr marL="0" indent="0">
              <a:buNone/>
            </a:pPr>
            <a:r>
              <a:rPr lang="en-GB" sz="2800" dirty="0"/>
              <a:t>Exploratory Data Analysis (EDA)</a:t>
            </a:r>
          </a:p>
          <a:p>
            <a:pPr marL="0" indent="0">
              <a:buNone/>
            </a:pPr>
            <a:r>
              <a:rPr lang="en-GB" sz="2800" dirty="0"/>
              <a:t>Modelling</a:t>
            </a:r>
          </a:p>
          <a:p>
            <a:pPr marL="0" indent="0">
              <a:buNone/>
            </a:pPr>
            <a:r>
              <a:rPr lang="en-GB" sz="2800" dirty="0"/>
              <a:t>Evaluation</a:t>
            </a:r>
          </a:p>
          <a:p>
            <a:pPr marL="0" indent="0">
              <a:buNone/>
            </a:pPr>
            <a:r>
              <a:rPr lang="en-GB" sz="2800" dirty="0"/>
              <a:t>Analysis</a:t>
            </a:r>
          </a:p>
          <a:p>
            <a:pPr marL="0" indent="0">
              <a:buNone/>
            </a:pPr>
            <a:r>
              <a:rPr lang="en-GB" sz="2800" dirty="0"/>
              <a:t>Further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6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A0C6-01CD-42D1-3CE2-DF46D8E7D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2E73-8DFB-1117-4A0D-7A2DEA1C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84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6EBE-2B2F-C286-233F-8D79A9D2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10515600" cy="1325563"/>
          </a:xfrm>
        </p:spPr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3987-6CB2-357F-4DB9-9A0FCC3D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sz="2000" b="1" dirty="0"/>
              <a:t>Goal:</a:t>
            </a:r>
            <a:r>
              <a:rPr lang="en-NL" sz="2000" dirty="0"/>
              <a:t> Classify orthopedic patients into two classes (normal and abnormal) based on six biomech</a:t>
            </a:r>
            <a:r>
              <a:rPr lang="en-GB" sz="2000" dirty="0"/>
              <a:t>a</a:t>
            </a:r>
            <a:r>
              <a:rPr lang="en-NL" sz="2000" dirty="0"/>
              <a:t>nical and image-derived predictors using a machine-learning algorithm. Describe the steps to successfully deploy this solution into an orthop</a:t>
            </a:r>
            <a:r>
              <a:rPr lang="en-GB" sz="2000" dirty="0"/>
              <a:t>a</a:t>
            </a:r>
            <a:r>
              <a:rPr lang="en-NL" sz="2000" dirty="0"/>
              <a:t>edic outpatient clinical setting.</a:t>
            </a:r>
            <a:endParaRPr lang="en-GB" sz="2000" dirty="0"/>
          </a:p>
          <a:p>
            <a:r>
              <a:rPr lang="en-NL" sz="2000" b="1" dirty="0"/>
              <a:t>Bonus challenge</a:t>
            </a:r>
            <a:r>
              <a:rPr lang="en-NL" sz="2000" dirty="0"/>
              <a:t>: Extend the classifier to classify the patients’ population into three classes: normal, </a:t>
            </a:r>
            <a:r>
              <a:rPr lang="en-GB" sz="2000" dirty="0"/>
              <a:t>herniated disc, </a:t>
            </a:r>
            <a:r>
              <a:rPr lang="en-NL" sz="2000" dirty="0"/>
              <a:t>and spondylolisthesis.</a:t>
            </a:r>
            <a:endParaRPr lang="en-GB" sz="2000" dirty="0"/>
          </a:p>
          <a:p>
            <a:r>
              <a:rPr lang="en-GB" sz="2000" dirty="0"/>
              <a:t>The solution described in this submission addresses both the standard and bonus challenge.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0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4AA76-55D9-D2EE-760C-1879A6F4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D55E-4AAF-7DF1-B721-9EB05B13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 pitchFamily="18" charset="0"/>
              </a:rPr>
              <a:t>Problem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DEB2A-6CC5-FA92-CEA0-87C1676D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68984"/>
            <a:ext cx="7992516" cy="823912"/>
          </a:xfrm>
        </p:spPr>
        <p:txBody>
          <a:bodyPr/>
          <a:lstStyle/>
          <a:p>
            <a:r>
              <a:rPr lang="en-GB" dirty="0"/>
              <a:t>Our understanding of the current process</a:t>
            </a:r>
            <a:r>
              <a:rPr lang="en-GB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A7BB-9458-BF72-A2A4-3582D04D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Elective Diagnosis Process:</a:t>
            </a:r>
            <a:endParaRPr lang="en-GB" sz="2000" dirty="0"/>
          </a:p>
          <a:p>
            <a:pPr lvl="1"/>
            <a:r>
              <a:rPr lang="en-GB" sz="1800" dirty="0"/>
              <a:t>Patients visit a General Practitioner (GP) for initial evaluation.</a:t>
            </a:r>
          </a:p>
          <a:p>
            <a:pPr lvl="1"/>
            <a:r>
              <a:rPr lang="en-GB" sz="1800" dirty="0"/>
              <a:t>GPs may refer patients to specialists for consultation and lateral X-Ray scans.</a:t>
            </a:r>
          </a:p>
          <a:p>
            <a:pPr lvl="1"/>
            <a:r>
              <a:rPr lang="en-GB" sz="1800" dirty="0"/>
              <a:t>Specialists make a diagnosis and determine the treatment path based on severity:</a:t>
            </a:r>
          </a:p>
          <a:p>
            <a:pPr lvl="2"/>
            <a:r>
              <a:rPr lang="en-GB" sz="1600" b="1" dirty="0"/>
              <a:t>Conservative Management:</a:t>
            </a:r>
            <a:r>
              <a:rPr lang="en-GB" sz="1600" dirty="0"/>
              <a:t> For mild conditions (e.g., slightly herniated discs), involving physiotherapy or other non-surgical approaches.</a:t>
            </a:r>
          </a:p>
          <a:p>
            <a:pPr lvl="2"/>
            <a:r>
              <a:rPr lang="en-GB" sz="1600" b="1" dirty="0"/>
              <a:t>Surgical Intervention:</a:t>
            </a:r>
            <a:r>
              <a:rPr lang="en-GB" sz="1600" dirty="0"/>
              <a:t> Reserved for severe cases where conservative treatments fail, acting as a last resort.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685E2A-09AD-E062-E017-A173062312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Progression to Emergency Cases:</a:t>
            </a:r>
            <a:endParaRPr lang="en-GB" sz="2000" dirty="0"/>
          </a:p>
          <a:p>
            <a:pPr lvl="1"/>
            <a:r>
              <a:rPr lang="en-GB" sz="1800" dirty="0"/>
              <a:t>Conditions escalate to emergencies in severe situations such as:</a:t>
            </a:r>
          </a:p>
          <a:p>
            <a:pPr lvl="2"/>
            <a:r>
              <a:rPr lang="en-GB" sz="1600" dirty="0"/>
              <a:t>Nerve compression causing loss of leg sensation or bowel control.</a:t>
            </a:r>
          </a:p>
          <a:p>
            <a:pPr lvl="2"/>
            <a:r>
              <a:rPr lang="en-GB" sz="1600" dirty="0"/>
              <a:t>Acute, severe pain or slipped discs.</a:t>
            </a:r>
          </a:p>
          <a:p>
            <a:pPr lvl="1"/>
            <a:r>
              <a:rPr lang="en-GB" sz="1800" dirty="0"/>
              <a:t>These cases demand urgent surgical intervention and differ from the elective process.</a:t>
            </a:r>
          </a:p>
          <a:p>
            <a:pPr lvl="1"/>
            <a:r>
              <a:rPr lang="en-GB" sz="1800" dirty="0"/>
              <a:t>Delays in elective treatment increase the risk of escalation into emergencies.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38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bcff51-688c-442e-83ce-1aa66ed9af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A1FCF4705C8418088B4EB1446408E" ma:contentTypeVersion="16" ma:contentTypeDescription="Create a new document." ma:contentTypeScope="" ma:versionID="17c6ee2b6e55ae89fa05008a2ef3ad81">
  <xsd:schema xmlns:xsd="http://www.w3.org/2001/XMLSchema" xmlns:xs="http://www.w3.org/2001/XMLSchema" xmlns:p="http://schemas.microsoft.com/office/2006/metadata/properties" xmlns:ns3="9f94f260-8a90-4769-817f-911ce1feac0a" xmlns:ns4="41bcff51-688c-442e-83ce-1aa66ed9af77" targetNamespace="http://schemas.microsoft.com/office/2006/metadata/properties" ma:root="true" ma:fieldsID="3b227934dcc88cb9353f09a89e8842f0" ns3:_="" ns4:_="">
    <xsd:import namespace="9f94f260-8a90-4769-817f-911ce1feac0a"/>
    <xsd:import namespace="41bcff51-688c-442e-83ce-1aa66ed9af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OCR" minOccurs="0"/>
                <xsd:element ref="ns4:MediaServiceSystemTag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260-8a90-4769-817f-911ce1feac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bcff51-688c-442e-83ce-1aa66ed9af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7F7941-57CF-417F-888A-A3E0C4DB94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D812A8-B619-4244-AB63-FF6144D9AE22}">
  <ds:schemaRefs>
    <ds:schemaRef ds:uri="http://purl.org/dc/dcmitype/"/>
    <ds:schemaRef ds:uri="http://purl.org/dc/elements/1.1/"/>
    <ds:schemaRef ds:uri="http://schemas.microsoft.com/office/2006/documentManagement/types"/>
    <ds:schemaRef ds:uri="41bcff51-688c-442e-83ce-1aa66ed9af77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f94f260-8a90-4769-817f-911ce1feac0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C9E27D-7514-4CC4-AD23-D9E4A546E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94f260-8a90-4769-817f-911ce1feac0a"/>
    <ds:schemaRef ds:uri="41bcff51-688c-442e-83ce-1aa66ed9af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1997</Words>
  <Application>Microsoft Office PowerPoint</Application>
  <PresentationFormat>Widescreen</PresentationFormat>
  <Paragraphs>291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Aptos</vt:lpstr>
      <vt:lpstr>Aptos Display</vt:lpstr>
      <vt:lpstr>Arial</vt:lpstr>
      <vt:lpstr>Arial Black</vt:lpstr>
      <vt:lpstr>Calibri</vt:lpstr>
      <vt:lpstr>Cambria</vt:lpstr>
      <vt:lpstr>Rockwell</vt:lpstr>
      <vt:lpstr>URWEgyptienneTOTLig</vt:lpstr>
      <vt:lpstr>Office Theme</vt:lpstr>
      <vt:lpstr>PowerPoint Presentation</vt:lpstr>
      <vt:lpstr>Deliverables</vt:lpstr>
      <vt:lpstr>Setup Guide</vt:lpstr>
      <vt:lpstr>Team Members and Contributions</vt:lpstr>
      <vt:lpstr>Model and Inference Code</vt:lpstr>
      <vt:lpstr>Model and Inference Code Contents</vt:lpstr>
      <vt:lpstr>Problem Description</vt:lpstr>
      <vt:lpstr>Problem Statement</vt:lpstr>
      <vt:lpstr>Problem Context</vt:lpstr>
      <vt:lpstr>Problem Context</vt:lpstr>
      <vt:lpstr>Problem Context</vt:lpstr>
      <vt:lpstr>Notebook Walkthrough</vt:lpstr>
      <vt:lpstr>Imports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Modelling</vt:lpstr>
      <vt:lpstr>Modelling</vt:lpstr>
      <vt:lpstr>Modelling</vt:lpstr>
      <vt:lpstr>Modelling</vt:lpstr>
      <vt:lpstr>Modelling</vt:lpstr>
      <vt:lpstr>Evaluation</vt:lpstr>
      <vt:lpstr>Evaluation</vt:lpstr>
      <vt:lpstr>Evaluation</vt:lpstr>
      <vt:lpstr>Evaluation</vt:lpstr>
      <vt:lpstr>Evaluation</vt:lpstr>
      <vt:lpstr>Analysis</vt:lpstr>
      <vt:lpstr>Further Work</vt:lpstr>
      <vt:lpstr>Clinical Implementation</vt:lpstr>
      <vt:lpstr>Contents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Salim, Yusuf</dc:creator>
  <cp:lastModifiedBy>Salim, Yusuf</cp:lastModifiedBy>
  <cp:revision>7</cp:revision>
  <dcterms:created xsi:type="dcterms:W3CDTF">2024-12-05T11:57:32Z</dcterms:created>
  <dcterms:modified xsi:type="dcterms:W3CDTF">2024-12-09T12:35:16Z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0x010100C19A1FCF4705C8418088B4EB1446408E</vt:lpwstr>
  </property>
</Properties>
</file>