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61" r:id="rId2"/>
    <p:sldId id="262" r:id="rId3"/>
    <p:sldId id="263" r:id="rId4"/>
    <p:sldId id="264" r:id="rId5"/>
    <p:sldId id="265" r:id="rId6"/>
    <p:sldId id="266" r:id="rId7"/>
    <p:sldId id="267" r:id="rId8"/>
    <p:sldId id="268" r:id="rId9"/>
    <p:sldId id="269" r:id="rId10"/>
    <p:sldId id="270" r:id="rId11"/>
    <p:sldId id="257" r:id="rId12"/>
    <p:sldId id="271" r:id="rId13"/>
    <p:sldId id="272" r:id="rId14"/>
    <p:sldId id="274" r:id="rId15"/>
    <p:sldId id="275" r:id="rId16"/>
    <p:sldId id="276" r:id="rId17"/>
    <p:sldId id="277" r:id="rId18"/>
    <p:sldId id="278" r:id="rId19"/>
    <p:sldId id="279" r:id="rId20"/>
    <p:sldId id="2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3"/>
  </p:normalViewPr>
  <p:slideViewPr>
    <p:cSldViewPr snapToGrid="0">
      <p:cViewPr>
        <p:scale>
          <a:sx n="50" d="100"/>
          <a:sy n="50" d="100"/>
        </p:scale>
        <p:origin x="2920" y="1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CCA37A-4749-2041-B7F7-775045F8EA63}" type="datetimeFigureOut">
              <a:rPr lang="en-GB" smtClean="0"/>
              <a:t>09/12/2024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210FA9-2880-6344-B4B2-E0C8A6CFBFF3}" type="slidenum">
              <a:rPr lang="en-GB" smtClean="0"/>
              <a:t>‹#›</a:t>
            </a:fld>
            <a:endParaRPr lang="en-GB"/>
          </a:p>
        </p:txBody>
      </p:sp>
    </p:spTree>
    <p:extLst>
      <p:ext uri="{BB962C8B-B14F-4D97-AF65-F5344CB8AC3E}">
        <p14:creationId xmlns:p14="http://schemas.microsoft.com/office/powerpoint/2010/main" val="3477736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167330-5C6B-7AFC-E8EC-463BADBCCF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27B985-9FDE-1222-43EE-BDC4E68CE91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C4190FB2-8E75-2BF4-8D23-5951E3C0DA2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5ECE4A4C-16E9-443F-6154-AC2B67E5AC31}"/>
              </a:ext>
            </a:extLst>
          </p:cNvPr>
          <p:cNvSpPr>
            <a:spLocks noGrp="1"/>
          </p:cNvSpPr>
          <p:nvPr>
            <p:ph type="sldNum" sz="quarter" idx="5"/>
          </p:nvPr>
        </p:nvSpPr>
        <p:spPr/>
        <p:txBody>
          <a:bodyPr/>
          <a:lstStyle/>
          <a:p>
            <a:fld id="{30210FA9-2880-6344-B4B2-E0C8A6CFBFF3}" type="slidenum">
              <a:rPr lang="en-GB" smtClean="0"/>
              <a:t>1</a:t>
            </a:fld>
            <a:endParaRPr lang="en-GB"/>
          </a:p>
        </p:txBody>
      </p:sp>
    </p:spTree>
    <p:extLst>
      <p:ext uri="{BB962C8B-B14F-4D97-AF65-F5344CB8AC3E}">
        <p14:creationId xmlns:p14="http://schemas.microsoft.com/office/powerpoint/2010/main" val="4151675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A2CAD1-9118-7838-C0A4-2D4BACBD8E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858FEE-8A7A-32CF-E2B8-3AE18B5B0B1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4EA7E5A-BD74-7424-45B3-2FE31DAB889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D9D43E10-5191-3800-E486-458603C1C6AB}"/>
              </a:ext>
            </a:extLst>
          </p:cNvPr>
          <p:cNvSpPr>
            <a:spLocks noGrp="1"/>
          </p:cNvSpPr>
          <p:nvPr>
            <p:ph type="sldNum" sz="quarter" idx="5"/>
          </p:nvPr>
        </p:nvSpPr>
        <p:spPr/>
        <p:txBody>
          <a:bodyPr/>
          <a:lstStyle/>
          <a:p>
            <a:fld id="{30210FA9-2880-6344-B4B2-E0C8A6CFBFF3}" type="slidenum">
              <a:rPr lang="en-GB" smtClean="0"/>
              <a:t>10</a:t>
            </a:fld>
            <a:endParaRPr lang="en-GB"/>
          </a:p>
        </p:txBody>
      </p:sp>
    </p:spTree>
    <p:extLst>
      <p:ext uri="{BB962C8B-B14F-4D97-AF65-F5344CB8AC3E}">
        <p14:creationId xmlns:p14="http://schemas.microsoft.com/office/powerpoint/2010/main" val="2679752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CB8A2-3560-414F-22D5-36BB0DDCA5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CC7917-FA16-4DB5-CF10-6FD45B3E152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2CAEF96A-7962-9C0F-9E31-8DF03113F027}"/>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D3173383-6C0E-928D-3ED6-4AF5556C023E}"/>
              </a:ext>
            </a:extLst>
          </p:cNvPr>
          <p:cNvSpPr>
            <a:spLocks noGrp="1"/>
          </p:cNvSpPr>
          <p:nvPr>
            <p:ph type="sldNum" sz="quarter" idx="5"/>
          </p:nvPr>
        </p:nvSpPr>
        <p:spPr/>
        <p:txBody>
          <a:bodyPr/>
          <a:lstStyle/>
          <a:p>
            <a:fld id="{30210FA9-2880-6344-B4B2-E0C8A6CFBFF3}" type="slidenum">
              <a:rPr lang="en-GB" smtClean="0"/>
              <a:t>2</a:t>
            </a:fld>
            <a:endParaRPr lang="en-GB"/>
          </a:p>
        </p:txBody>
      </p:sp>
    </p:spTree>
    <p:extLst>
      <p:ext uri="{BB962C8B-B14F-4D97-AF65-F5344CB8AC3E}">
        <p14:creationId xmlns:p14="http://schemas.microsoft.com/office/powerpoint/2010/main" val="3104024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255D74-D20E-2C38-12D9-BF84C2382B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581C30-D099-1E9E-FFC6-04DD8091FA9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001F289-4D26-D6B9-F888-803079CFCBDB}"/>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5E29B8FD-61A9-EF09-9127-03506E37CC23}"/>
              </a:ext>
            </a:extLst>
          </p:cNvPr>
          <p:cNvSpPr>
            <a:spLocks noGrp="1"/>
          </p:cNvSpPr>
          <p:nvPr>
            <p:ph type="sldNum" sz="quarter" idx="5"/>
          </p:nvPr>
        </p:nvSpPr>
        <p:spPr/>
        <p:txBody>
          <a:bodyPr/>
          <a:lstStyle/>
          <a:p>
            <a:fld id="{30210FA9-2880-6344-B4B2-E0C8A6CFBFF3}" type="slidenum">
              <a:rPr lang="en-GB" smtClean="0"/>
              <a:t>3</a:t>
            </a:fld>
            <a:endParaRPr lang="en-GB"/>
          </a:p>
        </p:txBody>
      </p:sp>
    </p:spTree>
    <p:extLst>
      <p:ext uri="{BB962C8B-B14F-4D97-AF65-F5344CB8AC3E}">
        <p14:creationId xmlns:p14="http://schemas.microsoft.com/office/powerpoint/2010/main" val="82033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E8B57A-66AD-4813-A4D9-CD14F24892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CFCFFA-BC96-5B87-185D-05DC127DF23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EDBD4D2-2911-58E9-632E-888D4F665A48}"/>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C040D52C-8AC6-BE17-B6DD-BCC024962F01}"/>
              </a:ext>
            </a:extLst>
          </p:cNvPr>
          <p:cNvSpPr>
            <a:spLocks noGrp="1"/>
          </p:cNvSpPr>
          <p:nvPr>
            <p:ph type="sldNum" sz="quarter" idx="5"/>
          </p:nvPr>
        </p:nvSpPr>
        <p:spPr/>
        <p:txBody>
          <a:bodyPr/>
          <a:lstStyle/>
          <a:p>
            <a:fld id="{30210FA9-2880-6344-B4B2-E0C8A6CFBFF3}" type="slidenum">
              <a:rPr lang="en-GB" smtClean="0"/>
              <a:t>4</a:t>
            </a:fld>
            <a:endParaRPr lang="en-GB"/>
          </a:p>
        </p:txBody>
      </p:sp>
    </p:spTree>
    <p:extLst>
      <p:ext uri="{BB962C8B-B14F-4D97-AF65-F5344CB8AC3E}">
        <p14:creationId xmlns:p14="http://schemas.microsoft.com/office/powerpoint/2010/main" val="1053208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9E5AB2-32A6-2EE1-F271-93FE8EE26D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163351-1018-86E7-1A35-D79E3C1B3CF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3E57C81-5619-980A-0FE3-FEB16E3B586E}"/>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EEE1EB44-C2F2-71A4-E0D3-19C450B632C5}"/>
              </a:ext>
            </a:extLst>
          </p:cNvPr>
          <p:cNvSpPr>
            <a:spLocks noGrp="1"/>
          </p:cNvSpPr>
          <p:nvPr>
            <p:ph type="sldNum" sz="quarter" idx="5"/>
          </p:nvPr>
        </p:nvSpPr>
        <p:spPr/>
        <p:txBody>
          <a:bodyPr/>
          <a:lstStyle/>
          <a:p>
            <a:fld id="{30210FA9-2880-6344-B4B2-E0C8A6CFBFF3}" type="slidenum">
              <a:rPr lang="en-GB" smtClean="0"/>
              <a:t>5</a:t>
            </a:fld>
            <a:endParaRPr lang="en-GB"/>
          </a:p>
        </p:txBody>
      </p:sp>
    </p:spTree>
    <p:extLst>
      <p:ext uri="{BB962C8B-B14F-4D97-AF65-F5344CB8AC3E}">
        <p14:creationId xmlns:p14="http://schemas.microsoft.com/office/powerpoint/2010/main" val="448687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417230-A993-3BF7-55D8-8D089E8767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CA195B-4B10-9F11-E4E5-547459021AA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97F374FA-B044-B07E-F7FB-1B9A40E903FF}"/>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FB3390C8-1DBF-5A9E-4326-73659B9E0C78}"/>
              </a:ext>
            </a:extLst>
          </p:cNvPr>
          <p:cNvSpPr>
            <a:spLocks noGrp="1"/>
          </p:cNvSpPr>
          <p:nvPr>
            <p:ph type="sldNum" sz="quarter" idx="5"/>
          </p:nvPr>
        </p:nvSpPr>
        <p:spPr/>
        <p:txBody>
          <a:bodyPr/>
          <a:lstStyle/>
          <a:p>
            <a:fld id="{30210FA9-2880-6344-B4B2-E0C8A6CFBFF3}" type="slidenum">
              <a:rPr lang="en-GB" smtClean="0"/>
              <a:t>6</a:t>
            </a:fld>
            <a:endParaRPr lang="en-GB"/>
          </a:p>
        </p:txBody>
      </p:sp>
    </p:spTree>
    <p:extLst>
      <p:ext uri="{BB962C8B-B14F-4D97-AF65-F5344CB8AC3E}">
        <p14:creationId xmlns:p14="http://schemas.microsoft.com/office/powerpoint/2010/main" val="3680348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58097-30FB-12A4-2C14-02B91E7E2A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75C319-C45A-8AEC-FD98-BC0421D6E1E8}"/>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906DCB9B-8658-E267-7C7B-76D2005E617C}"/>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C7C6EDDC-B4CE-FC17-BD0E-7CD5636C34EC}"/>
              </a:ext>
            </a:extLst>
          </p:cNvPr>
          <p:cNvSpPr>
            <a:spLocks noGrp="1"/>
          </p:cNvSpPr>
          <p:nvPr>
            <p:ph type="sldNum" sz="quarter" idx="5"/>
          </p:nvPr>
        </p:nvSpPr>
        <p:spPr/>
        <p:txBody>
          <a:bodyPr/>
          <a:lstStyle/>
          <a:p>
            <a:fld id="{30210FA9-2880-6344-B4B2-E0C8A6CFBFF3}" type="slidenum">
              <a:rPr lang="en-GB" smtClean="0"/>
              <a:t>7</a:t>
            </a:fld>
            <a:endParaRPr lang="en-GB"/>
          </a:p>
        </p:txBody>
      </p:sp>
    </p:spTree>
    <p:extLst>
      <p:ext uri="{BB962C8B-B14F-4D97-AF65-F5344CB8AC3E}">
        <p14:creationId xmlns:p14="http://schemas.microsoft.com/office/powerpoint/2010/main" val="1278615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616983-12A9-4E73-E12E-6CB0DBB5ED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C9E085-85AF-4120-1349-EB59B870C01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23EE9DA1-2792-3A86-E94C-11B2E8EE837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4E72EBD0-9BA6-967E-C9FC-2AF4BDA4D49C}"/>
              </a:ext>
            </a:extLst>
          </p:cNvPr>
          <p:cNvSpPr>
            <a:spLocks noGrp="1"/>
          </p:cNvSpPr>
          <p:nvPr>
            <p:ph type="sldNum" sz="quarter" idx="5"/>
          </p:nvPr>
        </p:nvSpPr>
        <p:spPr/>
        <p:txBody>
          <a:bodyPr/>
          <a:lstStyle/>
          <a:p>
            <a:fld id="{30210FA9-2880-6344-B4B2-E0C8A6CFBFF3}" type="slidenum">
              <a:rPr lang="en-GB" smtClean="0"/>
              <a:t>8</a:t>
            </a:fld>
            <a:endParaRPr lang="en-GB"/>
          </a:p>
        </p:txBody>
      </p:sp>
    </p:spTree>
    <p:extLst>
      <p:ext uri="{BB962C8B-B14F-4D97-AF65-F5344CB8AC3E}">
        <p14:creationId xmlns:p14="http://schemas.microsoft.com/office/powerpoint/2010/main" val="2682792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398A7C-DA2F-54D8-175E-AEA1B77932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EAD15D-E16F-CCCB-C603-F5CE00E19DCE}"/>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4AC0FCC-4FD7-074E-4B89-1145AD2F28C2}"/>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A651CD9A-4921-ACD9-57B3-757B1A44C67C}"/>
              </a:ext>
            </a:extLst>
          </p:cNvPr>
          <p:cNvSpPr>
            <a:spLocks noGrp="1"/>
          </p:cNvSpPr>
          <p:nvPr>
            <p:ph type="sldNum" sz="quarter" idx="5"/>
          </p:nvPr>
        </p:nvSpPr>
        <p:spPr/>
        <p:txBody>
          <a:bodyPr/>
          <a:lstStyle/>
          <a:p>
            <a:fld id="{30210FA9-2880-6344-B4B2-E0C8A6CFBFF3}" type="slidenum">
              <a:rPr lang="en-GB" smtClean="0"/>
              <a:t>9</a:t>
            </a:fld>
            <a:endParaRPr lang="en-GB"/>
          </a:p>
        </p:txBody>
      </p:sp>
    </p:spTree>
    <p:extLst>
      <p:ext uri="{BB962C8B-B14F-4D97-AF65-F5344CB8AC3E}">
        <p14:creationId xmlns:p14="http://schemas.microsoft.com/office/powerpoint/2010/main" val="2205985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96F42-A555-9428-C202-FB44EA7846F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3F78B3C6-427D-A996-26F2-AC8DC4E04DF7}"/>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60D42561-48FB-1D24-819B-228DCF363CD1}"/>
              </a:ext>
            </a:extLst>
          </p:cNvPr>
          <p:cNvSpPr>
            <a:spLocks noGrp="1"/>
          </p:cNvSpPr>
          <p:nvPr>
            <p:ph type="dt" sz="half" idx="10"/>
          </p:nvPr>
        </p:nvSpPr>
        <p:spPr/>
        <p:txBody>
          <a:bodyPr/>
          <a:lstStyle/>
          <a:p>
            <a:fld id="{4E455623-9900-6445-A840-AF1F5E51D46F}" type="datetimeFigureOut">
              <a:rPr lang="en-GB" smtClean="0"/>
              <a:t>09/12/2024</a:t>
            </a:fld>
            <a:endParaRPr lang="en-GB"/>
          </a:p>
        </p:txBody>
      </p:sp>
      <p:sp>
        <p:nvSpPr>
          <p:cNvPr id="5" name="Footer Placeholder 4">
            <a:extLst>
              <a:ext uri="{FF2B5EF4-FFF2-40B4-BE49-F238E27FC236}">
                <a16:creationId xmlns:a16="http://schemas.microsoft.com/office/drawing/2014/main" id="{06D733FF-5688-F9F7-72A3-4693BFACD3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B8223D-DC62-55BD-AD43-B8CDADB2A9B9}"/>
              </a:ext>
            </a:extLst>
          </p:cNvPr>
          <p:cNvSpPr>
            <a:spLocks noGrp="1"/>
          </p:cNvSpPr>
          <p:nvPr>
            <p:ph type="sldNum" sz="quarter" idx="12"/>
          </p:nvPr>
        </p:nvSpPr>
        <p:spPr/>
        <p:txBody>
          <a:bodyPr/>
          <a:lstStyle/>
          <a:p>
            <a:fld id="{69D11A28-F1C7-6A4B-A6FB-52E0746A15E0}" type="slidenum">
              <a:rPr lang="en-GB" smtClean="0"/>
              <a:t>‹#›</a:t>
            </a:fld>
            <a:endParaRPr lang="en-GB"/>
          </a:p>
        </p:txBody>
      </p:sp>
    </p:spTree>
    <p:extLst>
      <p:ext uri="{BB962C8B-B14F-4D97-AF65-F5344CB8AC3E}">
        <p14:creationId xmlns:p14="http://schemas.microsoft.com/office/powerpoint/2010/main" val="3708702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D378F-8505-970A-B514-85E74300700D}"/>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A7FC3573-4A53-F8AC-42C3-98959CF2C5B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8ADF3A2-EBE4-CEB5-318C-BF36EC1F3B54}"/>
              </a:ext>
            </a:extLst>
          </p:cNvPr>
          <p:cNvSpPr>
            <a:spLocks noGrp="1"/>
          </p:cNvSpPr>
          <p:nvPr>
            <p:ph type="dt" sz="half" idx="10"/>
          </p:nvPr>
        </p:nvSpPr>
        <p:spPr/>
        <p:txBody>
          <a:bodyPr/>
          <a:lstStyle/>
          <a:p>
            <a:fld id="{4E455623-9900-6445-A840-AF1F5E51D46F}" type="datetimeFigureOut">
              <a:rPr lang="en-GB" smtClean="0"/>
              <a:t>09/12/2024</a:t>
            </a:fld>
            <a:endParaRPr lang="en-GB"/>
          </a:p>
        </p:txBody>
      </p:sp>
      <p:sp>
        <p:nvSpPr>
          <p:cNvPr id="5" name="Footer Placeholder 4">
            <a:extLst>
              <a:ext uri="{FF2B5EF4-FFF2-40B4-BE49-F238E27FC236}">
                <a16:creationId xmlns:a16="http://schemas.microsoft.com/office/drawing/2014/main" id="{F3F3782A-1C7C-C0AD-F403-38139DE46C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97C634B-81F9-BE5E-2E40-AF40E21851A6}"/>
              </a:ext>
            </a:extLst>
          </p:cNvPr>
          <p:cNvSpPr>
            <a:spLocks noGrp="1"/>
          </p:cNvSpPr>
          <p:nvPr>
            <p:ph type="sldNum" sz="quarter" idx="12"/>
          </p:nvPr>
        </p:nvSpPr>
        <p:spPr/>
        <p:txBody>
          <a:bodyPr/>
          <a:lstStyle/>
          <a:p>
            <a:fld id="{69D11A28-F1C7-6A4B-A6FB-52E0746A15E0}" type="slidenum">
              <a:rPr lang="en-GB" smtClean="0"/>
              <a:t>‹#›</a:t>
            </a:fld>
            <a:endParaRPr lang="en-GB"/>
          </a:p>
        </p:txBody>
      </p:sp>
    </p:spTree>
    <p:extLst>
      <p:ext uri="{BB962C8B-B14F-4D97-AF65-F5344CB8AC3E}">
        <p14:creationId xmlns:p14="http://schemas.microsoft.com/office/powerpoint/2010/main" val="4066122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5C1D9B-E73F-447D-27BC-1DC449F2EA4E}"/>
              </a:ext>
            </a:extLst>
          </p:cNvPr>
          <p:cNvSpPr>
            <a:spLocks noGrp="1"/>
          </p:cNvSpPr>
          <p:nvPr>
            <p:ph type="title" orient="vert"/>
          </p:nvPr>
        </p:nvSpPr>
        <p:spPr>
          <a:xfrm>
            <a:off x="8724901"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ED96B381-8104-96F5-B48A-35EC75586F72}"/>
              </a:ext>
            </a:extLst>
          </p:cNvPr>
          <p:cNvSpPr>
            <a:spLocks noGrp="1"/>
          </p:cNvSpPr>
          <p:nvPr>
            <p:ph type="body" orient="vert" idx="1"/>
          </p:nvPr>
        </p:nvSpPr>
        <p:spPr>
          <a:xfrm>
            <a:off x="838201"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9C8A404-9966-2BC9-A78C-A0E463E6E4A6}"/>
              </a:ext>
            </a:extLst>
          </p:cNvPr>
          <p:cNvSpPr>
            <a:spLocks noGrp="1"/>
          </p:cNvSpPr>
          <p:nvPr>
            <p:ph type="dt" sz="half" idx="10"/>
          </p:nvPr>
        </p:nvSpPr>
        <p:spPr/>
        <p:txBody>
          <a:bodyPr/>
          <a:lstStyle/>
          <a:p>
            <a:fld id="{4E455623-9900-6445-A840-AF1F5E51D46F}" type="datetimeFigureOut">
              <a:rPr lang="en-GB" smtClean="0"/>
              <a:t>09/12/2024</a:t>
            </a:fld>
            <a:endParaRPr lang="en-GB"/>
          </a:p>
        </p:txBody>
      </p:sp>
      <p:sp>
        <p:nvSpPr>
          <p:cNvPr id="5" name="Footer Placeholder 4">
            <a:extLst>
              <a:ext uri="{FF2B5EF4-FFF2-40B4-BE49-F238E27FC236}">
                <a16:creationId xmlns:a16="http://schemas.microsoft.com/office/drawing/2014/main" id="{272BF9CE-56FB-A697-FD1D-C90024B3CE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73F44B-E293-04D5-3971-06458AC9EAA3}"/>
              </a:ext>
            </a:extLst>
          </p:cNvPr>
          <p:cNvSpPr>
            <a:spLocks noGrp="1"/>
          </p:cNvSpPr>
          <p:nvPr>
            <p:ph type="sldNum" sz="quarter" idx="12"/>
          </p:nvPr>
        </p:nvSpPr>
        <p:spPr/>
        <p:txBody>
          <a:bodyPr/>
          <a:lstStyle/>
          <a:p>
            <a:fld id="{69D11A28-F1C7-6A4B-A6FB-52E0746A15E0}" type="slidenum">
              <a:rPr lang="en-GB" smtClean="0"/>
              <a:t>‹#›</a:t>
            </a:fld>
            <a:endParaRPr lang="en-GB"/>
          </a:p>
        </p:txBody>
      </p:sp>
    </p:spTree>
    <p:extLst>
      <p:ext uri="{BB962C8B-B14F-4D97-AF65-F5344CB8AC3E}">
        <p14:creationId xmlns:p14="http://schemas.microsoft.com/office/powerpoint/2010/main" val="4190888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80662-101F-592F-92A1-530C75624F0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453FFB9-F7E1-CA08-0061-92BEF8D424E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9AF877F-A646-D746-C3A0-3D3689EF8B8A}"/>
              </a:ext>
            </a:extLst>
          </p:cNvPr>
          <p:cNvSpPr>
            <a:spLocks noGrp="1"/>
          </p:cNvSpPr>
          <p:nvPr>
            <p:ph type="dt" sz="half" idx="10"/>
          </p:nvPr>
        </p:nvSpPr>
        <p:spPr/>
        <p:txBody>
          <a:bodyPr/>
          <a:lstStyle/>
          <a:p>
            <a:fld id="{4E455623-9900-6445-A840-AF1F5E51D46F}" type="datetimeFigureOut">
              <a:rPr lang="en-GB" smtClean="0"/>
              <a:t>09/12/2024</a:t>
            </a:fld>
            <a:endParaRPr lang="en-GB"/>
          </a:p>
        </p:txBody>
      </p:sp>
      <p:sp>
        <p:nvSpPr>
          <p:cNvPr id="5" name="Footer Placeholder 4">
            <a:extLst>
              <a:ext uri="{FF2B5EF4-FFF2-40B4-BE49-F238E27FC236}">
                <a16:creationId xmlns:a16="http://schemas.microsoft.com/office/drawing/2014/main" id="{77C2AD2A-31A1-F66B-7626-90981593801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DCBC06-4E93-7E5A-1E17-2C9EAF5DBC6E}"/>
              </a:ext>
            </a:extLst>
          </p:cNvPr>
          <p:cNvSpPr>
            <a:spLocks noGrp="1"/>
          </p:cNvSpPr>
          <p:nvPr>
            <p:ph type="sldNum" sz="quarter" idx="12"/>
          </p:nvPr>
        </p:nvSpPr>
        <p:spPr/>
        <p:txBody>
          <a:bodyPr/>
          <a:lstStyle/>
          <a:p>
            <a:fld id="{69D11A28-F1C7-6A4B-A6FB-52E0746A15E0}" type="slidenum">
              <a:rPr lang="en-GB" smtClean="0"/>
              <a:t>‹#›</a:t>
            </a:fld>
            <a:endParaRPr lang="en-GB"/>
          </a:p>
        </p:txBody>
      </p:sp>
    </p:spTree>
    <p:extLst>
      <p:ext uri="{BB962C8B-B14F-4D97-AF65-F5344CB8AC3E}">
        <p14:creationId xmlns:p14="http://schemas.microsoft.com/office/powerpoint/2010/main" val="1755555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D0640-9567-D952-58E1-3D733A246A7E}"/>
              </a:ext>
            </a:extLst>
          </p:cNvPr>
          <p:cNvSpPr>
            <a:spLocks noGrp="1"/>
          </p:cNvSpPr>
          <p:nvPr>
            <p:ph type="title"/>
          </p:nvPr>
        </p:nvSpPr>
        <p:spPr>
          <a:xfrm>
            <a:off x="831849"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AF8A5555-5735-72D5-200D-F0A1C08A892F}"/>
              </a:ext>
            </a:extLst>
          </p:cNvPr>
          <p:cNvSpPr>
            <a:spLocks noGrp="1"/>
          </p:cNvSpPr>
          <p:nvPr>
            <p:ph type="body" idx="1"/>
          </p:nvPr>
        </p:nvSpPr>
        <p:spPr>
          <a:xfrm>
            <a:off x="831849" y="4589465"/>
            <a:ext cx="10515600" cy="1500187"/>
          </a:xfrm>
        </p:spPr>
        <p:txBody>
          <a:bodyPr/>
          <a:lstStyle>
            <a:lvl1pPr marL="0" indent="0">
              <a:buNone/>
              <a:defRPr sz="2400">
                <a:solidFill>
                  <a:schemeClr val="tx1">
                    <a:tint val="82000"/>
                  </a:schemeClr>
                </a:solidFill>
              </a:defRPr>
            </a:lvl1pPr>
            <a:lvl2pPr marL="457189" indent="0">
              <a:buNone/>
              <a:defRPr sz="2000">
                <a:solidFill>
                  <a:schemeClr val="tx1">
                    <a:tint val="82000"/>
                  </a:schemeClr>
                </a:solidFill>
              </a:defRPr>
            </a:lvl2pPr>
            <a:lvl3pPr marL="914377" indent="0">
              <a:buNone/>
              <a:defRPr sz="1800">
                <a:solidFill>
                  <a:schemeClr val="tx1">
                    <a:tint val="82000"/>
                  </a:schemeClr>
                </a:solidFill>
              </a:defRPr>
            </a:lvl3pPr>
            <a:lvl4pPr marL="1371566" indent="0">
              <a:buNone/>
              <a:defRPr sz="1600">
                <a:solidFill>
                  <a:schemeClr val="tx1">
                    <a:tint val="82000"/>
                  </a:schemeClr>
                </a:solidFill>
              </a:defRPr>
            </a:lvl4pPr>
            <a:lvl5pPr marL="1828754" indent="0">
              <a:buNone/>
              <a:defRPr sz="1600">
                <a:solidFill>
                  <a:schemeClr val="tx1">
                    <a:tint val="82000"/>
                  </a:schemeClr>
                </a:solidFill>
              </a:defRPr>
            </a:lvl5pPr>
            <a:lvl6pPr marL="2285943" indent="0">
              <a:buNone/>
              <a:defRPr sz="1600">
                <a:solidFill>
                  <a:schemeClr val="tx1">
                    <a:tint val="82000"/>
                  </a:schemeClr>
                </a:solidFill>
              </a:defRPr>
            </a:lvl6pPr>
            <a:lvl7pPr marL="2743131" indent="0">
              <a:buNone/>
              <a:defRPr sz="1600">
                <a:solidFill>
                  <a:schemeClr val="tx1">
                    <a:tint val="82000"/>
                  </a:schemeClr>
                </a:solidFill>
              </a:defRPr>
            </a:lvl7pPr>
            <a:lvl8pPr marL="3200320" indent="0">
              <a:buNone/>
              <a:defRPr sz="1600">
                <a:solidFill>
                  <a:schemeClr val="tx1">
                    <a:tint val="82000"/>
                  </a:schemeClr>
                </a:solidFill>
              </a:defRPr>
            </a:lvl8pPr>
            <a:lvl9pPr marL="3657509"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CED79A5-27B9-86D9-6C64-607168DFFFFD}"/>
              </a:ext>
            </a:extLst>
          </p:cNvPr>
          <p:cNvSpPr>
            <a:spLocks noGrp="1"/>
          </p:cNvSpPr>
          <p:nvPr>
            <p:ph type="dt" sz="half" idx="10"/>
          </p:nvPr>
        </p:nvSpPr>
        <p:spPr/>
        <p:txBody>
          <a:bodyPr/>
          <a:lstStyle/>
          <a:p>
            <a:fld id="{4E455623-9900-6445-A840-AF1F5E51D46F}" type="datetimeFigureOut">
              <a:rPr lang="en-GB" smtClean="0"/>
              <a:t>09/12/2024</a:t>
            </a:fld>
            <a:endParaRPr lang="en-GB"/>
          </a:p>
        </p:txBody>
      </p:sp>
      <p:sp>
        <p:nvSpPr>
          <p:cNvPr id="5" name="Footer Placeholder 4">
            <a:extLst>
              <a:ext uri="{FF2B5EF4-FFF2-40B4-BE49-F238E27FC236}">
                <a16:creationId xmlns:a16="http://schemas.microsoft.com/office/drawing/2014/main" id="{973D868E-1DA7-C519-47D8-0984982664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FB2169-B788-F129-E555-8D939CF8A91D}"/>
              </a:ext>
            </a:extLst>
          </p:cNvPr>
          <p:cNvSpPr>
            <a:spLocks noGrp="1"/>
          </p:cNvSpPr>
          <p:nvPr>
            <p:ph type="sldNum" sz="quarter" idx="12"/>
          </p:nvPr>
        </p:nvSpPr>
        <p:spPr/>
        <p:txBody>
          <a:bodyPr/>
          <a:lstStyle/>
          <a:p>
            <a:fld id="{69D11A28-F1C7-6A4B-A6FB-52E0746A15E0}" type="slidenum">
              <a:rPr lang="en-GB" smtClean="0"/>
              <a:t>‹#›</a:t>
            </a:fld>
            <a:endParaRPr lang="en-GB"/>
          </a:p>
        </p:txBody>
      </p:sp>
    </p:spTree>
    <p:extLst>
      <p:ext uri="{BB962C8B-B14F-4D97-AF65-F5344CB8AC3E}">
        <p14:creationId xmlns:p14="http://schemas.microsoft.com/office/powerpoint/2010/main" val="2225241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A1D6F-39A2-0FEC-EE5B-48AA5FFE7A5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B4416A60-08A5-6876-3F11-9364486FBE4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378516CA-242E-DA91-319E-51ADCB33F52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AC62032E-AF25-F9F4-E3A8-DF0B5AED2983}"/>
              </a:ext>
            </a:extLst>
          </p:cNvPr>
          <p:cNvSpPr>
            <a:spLocks noGrp="1"/>
          </p:cNvSpPr>
          <p:nvPr>
            <p:ph type="dt" sz="half" idx="10"/>
          </p:nvPr>
        </p:nvSpPr>
        <p:spPr/>
        <p:txBody>
          <a:bodyPr/>
          <a:lstStyle/>
          <a:p>
            <a:fld id="{4E455623-9900-6445-A840-AF1F5E51D46F}" type="datetimeFigureOut">
              <a:rPr lang="en-GB" smtClean="0"/>
              <a:t>09/12/2024</a:t>
            </a:fld>
            <a:endParaRPr lang="en-GB"/>
          </a:p>
        </p:txBody>
      </p:sp>
      <p:sp>
        <p:nvSpPr>
          <p:cNvPr id="6" name="Footer Placeholder 5">
            <a:extLst>
              <a:ext uri="{FF2B5EF4-FFF2-40B4-BE49-F238E27FC236}">
                <a16:creationId xmlns:a16="http://schemas.microsoft.com/office/drawing/2014/main" id="{DDDB99CF-B248-3A1F-BE50-A05168A1B7D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F035F12-8F53-8CE8-55BB-3D1418F31765}"/>
              </a:ext>
            </a:extLst>
          </p:cNvPr>
          <p:cNvSpPr>
            <a:spLocks noGrp="1"/>
          </p:cNvSpPr>
          <p:nvPr>
            <p:ph type="sldNum" sz="quarter" idx="12"/>
          </p:nvPr>
        </p:nvSpPr>
        <p:spPr/>
        <p:txBody>
          <a:bodyPr/>
          <a:lstStyle/>
          <a:p>
            <a:fld id="{69D11A28-F1C7-6A4B-A6FB-52E0746A15E0}" type="slidenum">
              <a:rPr lang="en-GB" smtClean="0"/>
              <a:t>‹#›</a:t>
            </a:fld>
            <a:endParaRPr lang="en-GB"/>
          </a:p>
        </p:txBody>
      </p:sp>
    </p:spTree>
    <p:extLst>
      <p:ext uri="{BB962C8B-B14F-4D97-AF65-F5344CB8AC3E}">
        <p14:creationId xmlns:p14="http://schemas.microsoft.com/office/powerpoint/2010/main" val="953669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0C604-5212-3AC3-EAFB-8892BAC158C1}"/>
              </a:ext>
            </a:extLst>
          </p:cNvPr>
          <p:cNvSpPr>
            <a:spLocks noGrp="1"/>
          </p:cNvSpPr>
          <p:nvPr>
            <p:ph type="title"/>
          </p:nvPr>
        </p:nvSpPr>
        <p:spPr>
          <a:xfrm>
            <a:off x="839788" y="365126"/>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034241C5-200A-269B-3F63-7D479FEB2E64}"/>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450B401-821A-4B38-98C6-292412EF7687}"/>
              </a:ext>
            </a:extLst>
          </p:cNvPr>
          <p:cNvSpPr>
            <a:spLocks noGrp="1"/>
          </p:cNvSpPr>
          <p:nvPr>
            <p:ph sz="half" idx="2"/>
          </p:nvPr>
        </p:nvSpPr>
        <p:spPr>
          <a:xfrm>
            <a:off x="839789"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1362CD03-A135-5F36-06DC-7D2EE013B065}"/>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5FFCAC9-FB53-A57B-5255-B16E6C036679}"/>
              </a:ext>
            </a:extLst>
          </p:cNvPr>
          <p:cNvSpPr>
            <a:spLocks noGrp="1"/>
          </p:cNvSpPr>
          <p:nvPr>
            <p:ph sz="quarter" idx="4"/>
          </p:nvPr>
        </p:nvSpPr>
        <p:spPr>
          <a:xfrm>
            <a:off x="6172201"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D421D3CC-9477-665F-580D-EB085B631D15}"/>
              </a:ext>
            </a:extLst>
          </p:cNvPr>
          <p:cNvSpPr>
            <a:spLocks noGrp="1"/>
          </p:cNvSpPr>
          <p:nvPr>
            <p:ph type="dt" sz="half" idx="10"/>
          </p:nvPr>
        </p:nvSpPr>
        <p:spPr/>
        <p:txBody>
          <a:bodyPr/>
          <a:lstStyle/>
          <a:p>
            <a:fld id="{4E455623-9900-6445-A840-AF1F5E51D46F}" type="datetimeFigureOut">
              <a:rPr lang="en-GB" smtClean="0"/>
              <a:t>09/12/2024</a:t>
            </a:fld>
            <a:endParaRPr lang="en-GB"/>
          </a:p>
        </p:txBody>
      </p:sp>
      <p:sp>
        <p:nvSpPr>
          <p:cNvPr id="8" name="Footer Placeholder 7">
            <a:extLst>
              <a:ext uri="{FF2B5EF4-FFF2-40B4-BE49-F238E27FC236}">
                <a16:creationId xmlns:a16="http://schemas.microsoft.com/office/drawing/2014/main" id="{08D30FA4-5085-87C0-F123-E581D6E2FB7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D0A6083-540C-DEFE-D9FD-4E97D6A3C9BC}"/>
              </a:ext>
            </a:extLst>
          </p:cNvPr>
          <p:cNvSpPr>
            <a:spLocks noGrp="1"/>
          </p:cNvSpPr>
          <p:nvPr>
            <p:ph type="sldNum" sz="quarter" idx="12"/>
          </p:nvPr>
        </p:nvSpPr>
        <p:spPr/>
        <p:txBody>
          <a:bodyPr/>
          <a:lstStyle/>
          <a:p>
            <a:fld id="{69D11A28-F1C7-6A4B-A6FB-52E0746A15E0}" type="slidenum">
              <a:rPr lang="en-GB" smtClean="0"/>
              <a:t>‹#›</a:t>
            </a:fld>
            <a:endParaRPr lang="en-GB"/>
          </a:p>
        </p:txBody>
      </p:sp>
    </p:spTree>
    <p:extLst>
      <p:ext uri="{BB962C8B-B14F-4D97-AF65-F5344CB8AC3E}">
        <p14:creationId xmlns:p14="http://schemas.microsoft.com/office/powerpoint/2010/main" val="1456489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A545-5495-42D5-5977-C4D36E2818ED}"/>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58D9DD72-A4C2-9C59-34D2-E3A80678708B}"/>
              </a:ext>
            </a:extLst>
          </p:cNvPr>
          <p:cNvSpPr>
            <a:spLocks noGrp="1"/>
          </p:cNvSpPr>
          <p:nvPr>
            <p:ph type="dt" sz="half" idx="10"/>
          </p:nvPr>
        </p:nvSpPr>
        <p:spPr/>
        <p:txBody>
          <a:bodyPr/>
          <a:lstStyle/>
          <a:p>
            <a:fld id="{4E455623-9900-6445-A840-AF1F5E51D46F}" type="datetimeFigureOut">
              <a:rPr lang="en-GB" smtClean="0"/>
              <a:t>09/12/2024</a:t>
            </a:fld>
            <a:endParaRPr lang="en-GB"/>
          </a:p>
        </p:txBody>
      </p:sp>
      <p:sp>
        <p:nvSpPr>
          <p:cNvPr id="4" name="Footer Placeholder 3">
            <a:extLst>
              <a:ext uri="{FF2B5EF4-FFF2-40B4-BE49-F238E27FC236}">
                <a16:creationId xmlns:a16="http://schemas.microsoft.com/office/drawing/2014/main" id="{AA9606E5-0FAB-1E1E-1020-92E5BC0882A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94D2724-AE87-EE3F-BC29-48C9E4CC9D2F}"/>
              </a:ext>
            </a:extLst>
          </p:cNvPr>
          <p:cNvSpPr>
            <a:spLocks noGrp="1"/>
          </p:cNvSpPr>
          <p:nvPr>
            <p:ph type="sldNum" sz="quarter" idx="12"/>
          </p:nvPr>
        </p:nvSpPr>
        <p:spPr/>
        <p:txBody>
          <a:bodyPr/>
          <a:lstStyle/>
          <a:p>
            <a:fld id="{69D11A28-F1C7-6A4B-A6FB-52E0746A15E0}" type="slidenum">
              <a:rPr lang="en-GB" smtClean="0"/>
              <a:t>‹#›</a:t>
            </a:fld>
            <a:endParaRPr lang="en-GB"/>
          </a:p>
        </p:txBody>
      </p:sp>
    </p:spTree>
    <p:extLst>
      <p:ext uri="{BB962C8B-B14F-4D97-AF65-F5344CB8AC3E}">
        <p14:creationId xmlns:p14="http://schemas.microsoft.com/office/powerpoint/2010/main" val="1419582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8BE66F-C0D2-2355-7942-87E29DF114CA}"/>
              </a:ext>
            </a:extLst>
          </p:cNvPr>
          <p:cNvSpPr>
            <a:spLocks noGrp="1"/>
          </p:cNvSpPr>
          <p:nvPr>
            <p:ph type="dt" sz="half" idx="10"/>
          </p:nvPr>
        </p:nvSpPr>
        <p:spPr/>
        <p:txBody>
          <a:bodyPr/>
          <a:lstStyle/>
          <a:p>
            <a:fld id="{4E455623-9900-6445-A840-AF1F5E51D46F}" type="datetimeFigureOut">
              <a:rPr lang="en-GB" smtClean="0"/>
              <a:t>09/12/2024</a:t>
            </a:fld>
            <a:endParaRPr lang="en-GB"/>
          </a:p>
        </p:txBody>
      </p:sp>
      <p:sp>
        <p:nvSpPr>
          <p:cNvPr id="3" name="Footer Placeholder 2">
            <a:extLst>
              <a:ext uri="{FF2B5EF4-FFF2-40B4-BE49-F238E27FC236}">
                <a16:creationId xmlns:a16="http://schemas.microsoft.com/office/drawing/2014/main" id="{C5B15CAB-A4B1-1D97-4517-8749BA2620C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459658C-AAF6-DC8B-F5F1-C655DADAB699}"/>
              </a:ext>
            </a:extLst>
          </p:cNvPr>
          <p:cNvSpPr>
            <a:spLocks noGrp="1"/>
          </p:cNvSpPr>
          <p:nvPr>
            <p:ph type="sldNum" sz="quarter" idx="12"/>
          </p:nvPr>
        </p:nvSpPr>
        <p:spPr/>
        <p:txBody>
          <a:bodyPr/>
          <a:lstStyle/>
          <a:p>
            <a:fld id="{69D11A28-F1C7-6A4B-A6FB-52E0746A15E0}" type="slidenum">
              <a:rPr lang="en-GB" smtClean="0"/>
              <a:t>‹#›</a:t>
            </a:fld>
            <a:endParaRPr lang="en-GB"/>
          </a:p>
        </p:txBody>
      </p:sp>
    </p:spTree>
    <p:extLst>
      <p:ext uri="{BB962C8B-B14F-4D97-AF65-F5344CB8AC3E}">
        <p14:creationId xmlns:p14="http://schemas.microsoft.com/office/powerpoint/2010/main" val="3364364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95E95-4808-A3DF-8C1C-14E9B3C7229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8C2D3865-9212-B548-B920-46F556E8CCD8}"/>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75F343FF-5B77-68FA-156B-0AB7319EEC34}"/>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FFE0FB8-5F8E-211B-A4E3-2DBB9D447F5F}"/>
              </a:ext>
            </a:extLst>
          </p:cNvPr>
          <p:cNvSpPr>
            <a:spLocks noGrp="1"/>
          </p:cNvSpPr>
          <p:nvPr>
            <p:ph type="dt" sz="half" idx="10"/>
          </p:nvPr>
        </p:nvSpPr>
        <p:spPr/>
        <p:txBody>
          <a:bodyPr/>
          <a:lstStyle/>
          <a:p>
            <a:fld id="{4E455623-9900-6445-A840-AF1F5E51D46F}" type="datetimeFigureOut">
              <a:rPr lang="en-GB" smtClean="0"/>
              <a:t>09/12/2024</a:t>
            </a:fld>
            <a:endParaRPr lang="en-GB"/>
          </a:p>
        </p:txBody>
      </p:sp>
      <p:sp>
        <p:nvSpPr>
          <p:cNvPr id="6" name="Footer Placeholder 5">
            <a:extLst>
              <a:ext uri="{FF2B5EF4-FFF2-40B4-BE49-F238E27FC236}">
                <a16:creationId xmlns:a16="http://schemas.microsoft.com/office/drawing/2014/main" id="{F5B5BC63-A7D3-1FC0-E91B-C9FA3E71986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8E85792-66A0-A309-891A-566DC29940D8}"/>
              </a:ext>
            </a:extLst>
          </p:cNvPr>
          <p:cNvSpPr>
            <a:spLocks noGrp="1"/>
          </p:cNvSpPr>
          <p:nvPr>
            <p:ph type="sldNum" sz="quarter" idx="12"/>
          </p:nvPr>
        </p:nvSpPr>
        <p:spPr/>
        <p:txBody>
          <a:bodyPr/>
          <a:lstStyle/>
          <a:p>
            <a:fld id="{69D11A28-F1C7-6A4B-A6FB-52E0746A15E0}" type="slidenum">
              <a:rPr lang="en-GB" smtClean="0"/>
              <a:t>‹#›</a:t>
            </a:fld>
            <a:endParaRPr lang="en-GB"/>
          </a:p>
        </p:txBody>
      </p:sp>
    </p:spTree>
    <p:extLst>
      <p:ext uri="{BB962C8B-B14F-4D97-AF65-F5344CB8AC3E}">
        <p14:creationId xmlns:p14="http://schemas.microsoft.com/office/powerpoint/2010/main" val="4016855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D226-5CF0-2586-2E42-AC6583CBDE6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3EC7A51E-9BC2-2506-E7FB-C6427C4337A9}"/>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GB"/>
          </a:p>
        </p:txBody>
      </p:sp>
      <p:sp>
        <p:nvSpPr>
          <p:cNvPr id="4" name="Text Placeholder 3">
            <a:extLst>
              <a:ext uri="{FF2B5EF4-FFF2-40B4-BE49-F238E27FC236}">
                <a16:creationId xmlns:a16="http://schemas.microsoft.com/office/drawing/2014/main" id="{8D83A6F7-C05B-C00C-55F0-EAF7D2E40A3B}"/>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1674928-5F14-DD80-A1F4-6B1CC6842DD6}"/>
              </a:ext>
            </a:extLst>
          </p:cNvPr>
          <p:cNvSpPr>
            <a:spLocks noGrp="1"/>
          </p:cNvSpPr>
          <p:nvPr>
            <p:ph type="dt" sz="half" idx="10"/>
          </p:nvPr>
        </p:nvSpPr>
        <p:spPr/>
        <p:txBody>
          <a:bodyPr/>
          <a:lstStyle/>
          <a:p>
            <a:fld id="{4E455623-9900-6445-A840-AF1F5E51D46F}" type="datetimeFigureOut">
              <a:rPr lang="en-GB" smtClean="0"/>
              <a:t>09/12/2024</a:t>
            </a:fld>
            <a:endParaRPr lang="en-GB"/>
          </a:p>
        </p:txBody>
      </p:sp>
      <p:sp>
        <p:nvSpPr>
          <p:cNvPr id="6" name="Footer Placeholder 5">
            <a:extLst>
              <a:ext uri="{FF2B5EF4-FFF2-40B4-BE49-F238E27FC236}">
                <a16:creationId xmlns:a16="http://schemas.microsoft.com/office/drawing/2014/main" id="{887020CE-F368-5976-7054-9C3658E2D05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2E5A99-CB96-7641-A27C-B0451B0CBFA5}"/>
              </a:ext>
            </a:extLst>
          </p:cNvPr>
          <p:cNvSpPr>
            <a:spLocks noGrp="1"/>
          </p:cNvSpPr>
          <p:nvPr>
            <p:ph type="sldNum" sz="quarter" idx="12"/>
          </p:nvPr>
        </p:nvSpPr>
        <p:spPr/>
        <p:txBody>
          <a:bodyPr/>
          <a:lstStyle/>
          <a:p>
            <a:fld id="{69D11A28-F1C7-6A4B-A6FB-52E0746A15E0}" type="slidenum">
              <a:rPr lang="en-GB" smtClean="0"/>
              <a:t>‹#›</a:t>
            </a:fld>
            <a:endParaRPr lang="en-GB"/>
          </a:p>
        </p:txBody>
      </p:sp>
    </p:spTree>
    <p:extLst>
      <p:ext uri="{BB962C8B-B14F-4D97-AF65-F5344CB8AC3E}">
        <p14:creationId xmlns:p14="http://schemas.microsoft.com/office/powerpoint/2010/main" val="543766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5D8C4B-FE50-9ACB-D251-1D20F2E75913}"/>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445966B6-6308-A1C3-1FE8-7DCC59276F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D5C081E-9FAD-0B92-CEDA-7136B57789C3}"/>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E455623-9900-6445-A840-AF1F5E51D46F}" type="datetimeFigureOut">
              <a:rPr lang="en-GB" smtClean="0"/>
              <a:t>09/12/2024</a:t>
            </a:fld>
            <a:endParaRPr lang="en-GB"/>
          </a:p>
        </p:txBody>
      </p:sp>
      <p:sp>
        <p:nvSpPr>
          <p:cNvPr id="5" name="Footer Placeholder 4">
            <a:extLst>
              <a:ext uri="{FF2B5EF4-FFF2-40B4-BE49-F238E27FC236}">
                <a16:creationId xmlns:a16="http://schemas.microsoft.com/office/drawing/2014/main" id="{90F71B74-0625-657B-9FFA-F962D9FF8D92}"/>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BE8D864B-B4BA-96BA-7362-8C1562AB9D7F}"/>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9D11A28-F1C7-6A4B-A6FB-52E0746A15E0}" type="slidenum">
              <a:rPr lang="en-GB" smtClean="0"/>
              <a:t>‹#›</a:t>
            </a:fld>
            <a:endParaRPr lang="en-GB"/>
          </a:p>
        </p:txBody>
      </p:sp>
    </p:spTree>
    <p:extLst>
      <p:ext uri="{BB962C8B-B14F-4D97-AF65-F5344CB8AC3E}">
        <p14:creationId xmlns:p14="http://schemas.microsoft.com/office/powerpoint/2010/main" val="2597305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FF4D4A-1E36-0FCF-FFA1-865C01E7934D}"/>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99DCE73B-B54A-3E2D-AF11-262ECA1AFAE5}"/>
              </a:ext>
            </a:extLst>
          </p:cNvPr>
          <p:cNvGrpSpPr/>
          <p:nvPr/>
        </p:nvGrpSpPr>
        <p:grpSpPr>
          <a:xfrm>
            <a:off x="-1352752" y="0"/>
            <a:ext cx="3435407" cy="6858000"/>
            <a:chOff x="9754800" y="0"/>
            <a:chExt cx="3435407" cy="6858000"/>
          </a:xfrm>
          <a:solidFill>
            <a:schemeClr val="accent1">
              <a:lumMod val="60000"/>
              <a:lumOff val="40000"/>
            </a:schemeClr>
          </a:solidFill>
        </p:grpSpPr>
        <p:sp>
          <p:nvSpPr>
            <p:cNvPr id="19" name="Rectangle 18">
              <a:extLst>
                <a:ext uri="{FF2B5EF4-FFF2-40B4-BE49-F238E27FC236}">
                  <a16:creationId xmlns:a16="http://schemas.microsoft.com/office/drawing/2014/main" id="{787BA7D8-2278-B45A-30EC-EFC045071D81}"/>
                </a:ext>
              </a:extLst>
            </p:cNvPr>
            <p:cNvSpPr>
              <a:spLocks/>
            </p:cNvSpPr>
            <p:nvPr/>
          </p:nvSpPr>
          <p:spPr>
            <a:xfrm>
              <a:off x="9754800"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5" name="Triangle 24">
              <a:extLst>
                <a:ext uri="{FF2B5EF4-FFF2-40B4-BE49-F238E27FC236}">
                  <a16:creationId xmlns:a16="http://schemas.microsoft.com/office/drawing/2014/main" id="{1D9F50EE-7C79-E8AC-27D2-B85932C7652D}"/>
                </a:ext>
              </a:extLst>
            </p:cNvPr>
            <p:cNvSpPr/>
            <p:nvPr/>
          </p:nvSpPr>
          <p:spPr>
            <a:xfrm rot="5400000">
              <a:off x="12072192" y="1108184"/>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66FFBDBA-14AE-E987-9135-AD11AD3AEF33}"/>
                </a:ext>
              </a:extLst>
            </p:cNvPr>
            <p:cNvSpPr txBox="1"/>
            <p:nvPr/>
          </p:nvSpPr>
          <p:spPr>
            <a:xfrm>
              <a:off x="10742524" y="694611"/>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5</a:t>
              </a:r>
            </a:p>
          </p:txBody>
        </p:sp>
        <p:sp>
          <p:nvSpPr>
            <p:cNvPr id="40" name="TextBox 39">
              <a:extLst>
                <a:ext uri="{FF2B5EF4-FFF2-40B4-BE49-F238E27FC236}">
                  <a16:creationId xmlns:a16="http://schemas.microsoft.com/office/drawing/2014/main" id="{04841331-B6A5-B8FF-460D-28D7340DA2A7}"/>
                </a:ext>
              </a:extLst>
            </p:cNvPr>
            <p:cNvSpPr txBox="1"/>
            <p:nvPr/>
          </p:nvSpPr>
          <p:spPr>
            <a:xfrm>
              <a:off x="9757798" y="2556659"/>
              <a:ext cx="2434202" cy="2062103"/>
            </a:xfrm>
            <a:prstGeom prst="rect">
              <a:avLst/>
            </a:prstGeom>
            <a:grpFill/>
          </p:spPr>
          <p:txBody>
            <a:bodyPr wrap="square" rtlCol="0">
              <a:spAutoFit/>
            </a:bodyPr>
            <a:lstStyle/>
            <a:p>
              <a:r>
                <a:rPr lang="en-GB" sz="3200" b="0" i="0" u="none" strike="noStrike" dirty="0">
                  <a:solidFill>
                    <a:schemeClr val="bg1"/>
                  </a:solidFill>
                  <a:effectLst/>
                  <a:latin typeface="-webkit-standard"/>
                </a:rPr>
                <a:t>Training, Adoption &amp; Continuous Improvement</a:t>
              </a:r>
              <a:endParaRPr lang="en-GB" sz="3200" dirty="0">
                <a:solidFill>
                  <a:schemeClr val="bg1"/>
                </a:solidFill>
              </a:endParaRPr>
            </a:p>
          </p:txBody>
        </p:sp>
      </p:grpSp>
      <p:grpSp>
        <p:nvGrpSpPr>
          <p:cNvPr id="6" name="Group 5">
            <a:extLst>
              <a:ext uri="{FF2B5EF4-FFF2-40B4-BE49-F238E27FC236}">
                <a16:creationId xmlns:a16="http://schemas.microsoft.com/office/drawing/2014/main" id="{79C258EC-517B-004A-CD61-752A5D10AA6C}"/>
              </a:ext>
            </a:extLst>
          </p:cNvPr>
          <p:cNvGrpSpPr/>
          <p:nvPr/>
        </p:nvGrpSpPr>
        <p:grpSpPr>
          <a:xfrm>
            <a:off x="-1469234" y="0"/>
            <a:ext cx="3419464" cy="6858000"/>
            <a:chOff x="7317599" y="0"/>
            <a:chExt cx="3419464" cy="6858000"/>
          </a:xfrm>
          <a:solidFill>
            <a:schemeClr val="tx2">
              <a:lumMod val="50000"/>
              <a:lumOff val="50000"/>
            </a:schemeClr>
          </a:solidFill>
        </p:grpSpPr>
        <p:sp>
          <p:nvSpPr>
            <p:cNvPr id="18" name="Rectangle 17">
              <a:extLst>
                <a:ext uri="{FF2B5EF4-FFF2-40B4-BE49-F238E27FC236}">
                  <a16:creationId xmlns:a16="http://schemas.microsoft.com/office/drawing/2014/main" id="{038CB542-BB6B-68A0-8488-0C393749CD1A}"/>
                </a:ext>
              </a:extLst>
            </p:cNvPr>
            <p:cNvSpPr>
              <a:spLocks/>
            </p:cNvSpPr>
            <p:nvPr/>
          </p:nvSpPr>
          <p:spPr>
            <a:xfrm>
              <a:off x="7317599"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2" name="Triangle 21">
              <a:extLst>
                <a:ext uri="{FF2B5EF4-FFF2-40B4-BE49-F238E27FC236}">
                  <a16:creationId xmlns:a16="http://schemas.microsoft.com/office/drawing/2014/main" id="{4C7017EC-9E24-500E-5A96-3105C13EDD6E}"/>
                </a:ext>
              </a:extLst>
            </p:cNvPr>
            <p:cNvSpPr/>
            <p:nvPr/>
          </p:nvSpPr>
          <p:spPr>
            <a:xfrm rot="5400000">
              <a:off x="9619048" y="1108184"/>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a:extLst>
                <a:ext uri="{FF2B5EF4-FFF2-40B4-BE49-F238E27FC236}">
                  <a16:creationId xmlns:a16="http://schemas.microsoft.com/office/drawing/2014/main" id="{A73302DB-51B5-DE40-0409-9675FA6B0A2B}"/>
                </a:ext>
              </a:extLst>
            </p:cNvPr>
            <p:cNvSpPr txBox="1"/>
            <p:nvPr/>
          </p:nvSpPr>
          <p:spPr>
            <a:xfrm>
              <a:off x="8381902" y="685875"/>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4</a:t>
              </a:r>
            </a:p>
          </p:txBody>
        </p:sp>
        <p:sp>
          <p:nvSpPr>
            <p:cNvPr id="39" name="TextBox 38">
              <a:extLst>
                <a:ext uri="{FF2B5EF4-FFF2-40B4-BE49-F238E27FC236}">
                  <a16:creationId xmlns:a16="http://schemas.microsoft.com/office/drawing/2014/main" id="{ECEE45F0-E201-04E6-01E9-89CA562057F9}"/>
                </a:ext>
              </a:extLst>
            </p:cNvPr>
            <p:cNvSpPr txBox="1"/>
            <p:nvPr/>
          </p:nvSpPr>
          <p:spPr>
            <a:xfrm>
              <a:off x="7508616" y="2514602"/>
              <a:ext cx="2055165" cy="2554545"/>
            </a:xfrm>
            <a:prstGeom prst="rect">
              <a:avLst/>
            </a:prstGeom>
            <a:grpFill/>
          </p:spPr>
          <p:txBody>
            <a:bodyPr wrap="square" rtlCol="0">
              <a:spAutoFit/>
            </a:bodyPr>
            <a:lstStyle/>
            <a:p>
              <a:r>
                <a:rPr lang="en-GB" sz="3200" b="0" i="0" u="none" strike="noStrike" dirty="0">
                  <a:solidFill>
                    <a:schemeClr val="bg1"/>
                  </a:solidFill>
                  <a:effectLst/>
                  <a:latin typeface="-webkit-standard"/>
                </a:rPr>
                <a:t>Clinical Decision Support &amp; Handling Ambiguity</a:t>
              </a:r>
              <a:endParaRPr lang="en-GB" sz="3200" dirty="0">
                <a:solidFill>
                  <a:schemeClr val="bg1"/>
                </a:solidFill>
              </a:endParaRPr>
            </a:p>
          </p:txBody>
        </p:sp>
      </p:grpSp>
      <p:grpSp>
        <p:nvGrpSpPr>
          <p:cNvPr id="5" name="Group 4">
            <a:extLst>
              <a:ext uri="{FF2B5EF4-FFF2-40B4-BE49-F238E27FC236}">
                <a16:creationId xmlns:a16="http://schemas.microsoft.com/office/drawing/2014/main" id="{1F4B1C26-4760-932E-7B1F-C7A89B2B05C1}"/>
              </a:ext>
            </a:extLst>
          </p:cNvPr>
          <p:cNvGrpSpPr/>
          <p:nvPr/>
        </p:nvGrpSpPr>
        <p:grpSpPr>
          <a:xfrm>
            <a:off x="-1659492" y="0"/>
            <a:ext cx="3460089" cy="6858000"/>
            <a:chOff x="4859945" y="0"/>
            <a:chExt cx="3460089" cy="6858000"/>
          </a:xfrm>
          <a:solidFill>
            <a:schemeClr val="tx2">
              <a:lumMod val="75000"/>
              <a:lumOff val="25000"/>
            </a:schemeClr>
          </a:solidFill>
        </p:grpSpPr>
        <p:sp>
          <p:nvSpPr>
            <p:cNvPr id="17" name="Rectangle 16">
              <a:extLst>
                <a:ext uri="{FF2B5EF4-FFF2-40B4-BE49-F238E27FC236}">
                  <a16:creationId xmlns:a16="http://schemas.microsoft.com/office/drawing/2014/main" id="{B806FB4C-2EBC-198B-EA60-68DD2C1F56D9}"/>
                </a:ext>
              </a:extLst>
            </p:cNvPr>
            <p:cNvSpPr>
              <a:spLocks/>
            </p:cNvSpPr>
            <p:nvPr/>
          </p:nvSpPr>
          <p:spPr>
            <a:xfrm>
              <a:off x="4877400"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3" name="Triangle 22">
              <a:extLst>
                <a:ext uri="{FF2B5EF4-FFF2-40B4-BE49-F238E27FC236}">
                  <a16:creationId xmlns:a16="http://schemas.microsoft.com/office/drawing/2014/main" id="{D14BB43C-DF12-C18D-1166-A5AD73D9B16D}"/>
                </a:ext>
              </a:extLst>
            </p:cNvPr>
            <p:cNvSpPr/>
            <p:nvPr/>
          </p:nvSpPr>
          <p:spPr>
            <a:xfrm rot="5400000">
              <a:off x="7202019" y="1111103"/>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F7E102D7-763B-DA37-48AD-F1E396B71079}"/>
                </a:ext>
              </a:extLst>
            </p:cNvPr>
            <p:cNvSpPr txBox="1"/>
            <p:nvPr/>
          </p:nvSpPr>
          <p:spPr>
            <a:xfrm>
              <a:off x="5921875" y="694611"/>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38" name="TextBox 37">
              <a:extLst>
                <a:ext uri="{FF2B5EF4-FFF2-40B4-BE49-F238E27FC236}">
                  <a16:creationId xmlns:a16="http://schemas.microsoft.com/office/drawing/2014/main" id="{FE53F96C-9808-EC08-E5B0-465A886534FB}"/>
                </a:ext>
              </a:extLst>
            </p:cNvPr>
            <p:cNvSpPr txBox="1"/>
            <p:nvPr/>
          </p:nvSpPr>
          <p:spPr>
            <a:xfrm>
              <a:off x="4859945" y="2506243"/>
              <a:ext cx="2450426" cy="1569660"/>
            </a:xfrm>
            <a:prstGeom prst="rect">
              <a:avLst/>
            </a:prstGeom>
            <a:grp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grpSp>
        <p:nvGrpSpPr>
          <p:cNvPr id="4" name="Group 3">
            <a:extLst>
              <a:ext uri="{FF2B5EF4-FFF2-40B4-BE49-F238E27FC236}">
                <a16:creationId xmlns:a16="http://schemas.microsoft.com/office/drawing/2014/main" id="{E2973F42-6E1A-1AE9-8015-E84AA97CD091}"/>
              </a:ext>
            </a:extLst>
          </p:cNvPr>
          <p:cNvGrpSpPr/>
          <p:nvPr/>
        </p:nvGrpSpPr>
        <p:grpSpPr>
          <a:xfrm>
            <a:off x="-1793591" y="0"/>
            <a:ext cx="3448632" cy="6858000"/>
            <a:chOff x="2437201" y="0"/>
            <a:chExt cx="3448632" cy="6858000"/>
          </a:xfrm>
          <a:solidFill>
            <a:schemeClr val="accent1">
              <a:lumMod val="75000"/>
            </a:schemeClr>
          </a:solidFill>
        </p:grpSpPr>
        <p:sp>
          <p:nvSpPr>
            <p:cNvPr id="16" name="Rectangle 15">
              <a:extLst>
                <a:ext uri="{FF2B5EF4-FFF2-40B4-BE49-F238E27FC236}">
                  <a16:creationId xmlns:a16="http://schemas.microsoft.com/office/drawing/2014/main" id="{167A6A7C-7A14-2B7E-4B77-6932352789A5}"/>
                </a:ext>
              </a:extLst>
            </p:cNvPr>
            <p:cNvSpPr>
              <a:spLocks/>
            </p:cNvSpPr>
            <p:nvPr/>
          </p:nvSpPr>
          <p:spPr>
            <a:xfrm>
              <a:off x="2437201"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4" name="Triangle 23">
              <a:extLst>
                <a:ext uri="{FF2B5EF4-FFF2-40B4-BE49-F238E27FC236}">
                  <a16:creationId xmlns:a16="http://schemas.microsoft.com/office/drawing/2014/main" id="{4A41A5AD-0D15-E07C-5CFE-E305E74C3E11}"/>
                </a:ext>
              </a:extLst>
            </p:cNvPr>
            <p:cNvSpPr/>
            <p:nvPr/>
          </p:nvSpPr>
          <p:spPr>
            <a:xfrm rot="5400000">
              <a:off x="4767818" y="1111104"/>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980BEB22-16FA-E0C8-7085-458678FB0888}"/>
                </a:ext>
              </a:extLst>
            </p:cNvPr>
            <p:cNvSpPr txBox="1"/>
            <p:nvPr/>
          </p:nvSpPr>
          <p:spPr>
            <a:xfrm>
              <a:off x="3496672" y="648285"/>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37" name="TextBox 36">
              <a:extLst>
                <a:ext uri="{FF2B5EF4-FFF2-40B4-BE49-F238E27FC236}">
                  <a16:creationId xmlns:a16="http://schemas.microsoft.com/office/drawing/2014/main" id="{D0F32EAC-FD30-F5C3-14B8-B6E209AF87A1}"/>
                </a:ext>
              </a:extLst>
            </p:cNvPr>
            <p:cNvSpPr txBox="1"/>
            <p:nvPr/>
          </p:nvSpPr>
          <p:spPr>
            <a:xfrm>
              <a:off x="2442660" y="2514602"/>
              <a:ext cx="2450426" cy="2062103"/>
            </a:xfrm>
            <a:prstGeom prst="rect">
              <a:avLst/>
            </a:prstGeom>
            <a:grp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grpSp>
        <p:nvGrpSpPr>
          <p:cNvPr id="3" name="Group 2">
            <a:extLst>
              <a:ext uri="{FF2B5EF4-FFF2-40B4-BE49-F238E27FC236}">
                <a16:creationId xmlns:a16="http://schemas.microsoft.com/office/drawing/2014/main" id="{4AE31F46-6CD7-50B1-0C09-2B2D245E25F6}"/>
              </a:ext>
            </a:extLst>
          </p:cNvPr>
          <p:cNvGrpSpPr/>
          <p:nvPr/>
        </p:nvGrpSpPr>
        <p:grpSpPr>
          <a:xfrm>
            <a:off x="-1953940" y="0"/>
            <a:ext cx="3434804" cy="6858000"/>
            <a:chOff x="0" y="0"/>
            <a:chExt cx="3434804" cy="6858000"/>
          </a:xfrm>
        </p:grpSpPr>
        <p:sp>
          <p:nvSpPr>
            <p:cNvPr id="9" name="Rectangle 8">
              <a:extLst>
                <a:ext uri="{FF2B5EF4-FFF2-40B4-BE49-F238E27FC236}">
                  <a16:creationId xmlns:a16="http://schemas.microsoft.com/office/drawing/2014/main" id="{7AC62F65-4D92-1A88-1A4F-CB8DAB34DFC5}"/>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0" name="Triangle 19">
              <a:extLst>
                <a:ext uri="{FF2B5EF4-FFF2-40B4-BE49-F238E27FC236}">
                  <a16:creationId xmlns:a16="http://schemas.microsoft.com/office/drawing/2014/main" id="{A216C1DC-0555-E367-B242-3E08D9A846EC}"/>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a:extLst>
                <a:ext uri="{FF2B5EF4-FFF2-40B4-BE49-F238E27FC236}">
                  <a16:creationId xmlns:a16="http://schemas.microsoft.com/office/drawing/2014/main" id="{A354782B-F55E-23FA-04B2-84A2458EB347}"/>
                </a:ext>
              </a:extLst>
            </p:cNvPr>
            <p:cNvSpPr txBox="1"/>
            <p:nvPr/>
          </p:nvSpPr>
          <p:spPr>
            <a:xfrm>
              <a:off x="194729" y="2514602"/>
              <a:ext cx="2047741"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Patient Imaging &amp; Data Ingestion</a:t>
              </a:r>
              <a:endParaRPr lang="en-GB" sz="3200" dirty="0">
                <a:solidFill>
                  <a:schemeClr val="bg1"/>
                </a:solidFill>
              </a:endParaRPr>
            </a:p>
          </p:txBody>
        </p:sp>
        <p:sp>
          <p:nvSpPr>
            <p:cNvPr id="27" name="TextBox 26">
              <a:extLst>
                <a:ext uri="{FF2B5EF4-FFF2-40B4-BE49-F238E27FC236}">
                  <a16:creationId xmlns:a16="http://schemas.microsoft.com/office/drawing/2014/main" id="{853108F4-8343-A39D-04A9-FB9D7BFDE826}"/>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sp>
        <p:nvSpPr>
          <p:cNvPr id="2" name="TextBox 1">
            <a:extLst>
              <a:ext uri="{FF2B5EF4-FFF2-40B4-BE49-F238E27FC236}">
                <a16:creationId xmlns:a16="http://schemas.microsoft.com/office/drawing/2014/main" id="{6548F05C-8B34-990E-87D6-A3301F88427C}"/>
              </a:ext>
            </a:extLst>
          </p:cNvPr>
          <p:cNvSpPr txBox="1"/>
          <p:nvPr/>
        </p:nvSpPr>
        <p:spPr>
          <a:xfrm>
            <a:off x="1477493" y="1581893"/>
            <a:ext cx="10325307" cy="3046988"/>
          </a:xfrm>
          <a:prstGeom prst="rect">
            <a:avLst/>
          </a:prstGeom>
          <a:noFill/>
        </p:spPr>
        <p:txBody>
          <a:bodyPr wrap="square" rtlCol="0">
            <a:spAutoFit/>
          </a:bodyPr>
          <a:lstStyle/>
          <a:p>
            <a:pPr algn="ctr"/>
            <a:r>
              <a:rPr lang="en-GB" sz="9600" b="1" dirty="0">
                <a:solidFill>
                  <a:schemeClr val="accent1"/>
                </a:solidFill>
              </a:rPr>
              <a:t>Clinical Implementation </a:t>
            </a:r>
          </a:p>
        </p:txBody>
      </p:sp>
    </p:spTree>
    <p:extLst>
      <p:ext uri="{BB962C8B-B14F-4D97-AF65-F5344CB8AC3E}">
        <p14:creationId xmlns:p14="http://schemas.microsoft.com/office/powerpoint/2010/main" val="31674996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49FCD0-89FA-3546-1B73-7D67C9D82CB7}"/>
            </a:ext>
          </a:extLst>
        </p:cNvPr>
        <p:cNvGrpSpPr/>
        <p:nvPr/>
      </p:nvGrpSpPr>
      <p:grpSpPr>
        <a:xfrm>
          <a:off x="0" y="0"/>
          <a:ext cx="0" cy="0"/>
          <a:chOff x="0" y="0"/>
          <a:chExt cx="0" cy="0"/>
        </a:xfrm>
      </p:grpSpPr>
      <p:sp>
        <p:nvSpPr>
          <p:cNvPr id="27" name="TextBox 26">
            <a:extLst>
              <a:ext uri="{FF2B5EF4-FFF2-40B4-BE49-F238E27FC236}">
                <a16:creationId xmlns:a16="http://schemas.microsoft.com/office/drawing/2014/main" id="{E7CD4052-17E5-C8EF-BCF3-87F611BFDA06}"/>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nvGrpSpPr>
          <p:cNvPr id="49" name="Group 48">
            <a:extLst>
              <a:ext uri="{FF2B5EF4-FFF2-40B4-BE49-F238E27FC236}">
                <a16:creationId xmlns:a16="http://schemas.microsoft.com/office/drawing/2014/main" id="{7FE5F36A-7479-76FD-7460-517B9290337B}"/>
              </a:ext>
            </a:extLst>
          </p:cNvPr>
          <p:cNvGrpSpPr/>
          <p:nvPr/>
        </p:nvGrpSpPr>
        <p:grpSpPr>
          <a:xfrm>
            <a:off x="0" y="0"/>
            <a:ext cx="3448632" cy="6858000"/>
            <a:chOff x="2437201" y="0"/>
            <a:chExt cx="3448632" cy="6858000"/>
          </a:xfrm>
          <a:solidFill>
            <a:schemeClr val="accent1">
              <a:lumMod val="75000"/>
            </a:schemeClr>
          </a:solidFill>
        </p:grpSpPr>
        <p:sp>
          <p:nvSpPr>
            <p:cNvPr id="50" name="Rectangle 49">
              <a:extLst>
                <a:ext uri="{FF2B5EF4-FFF2-40B4-BE49-F238E27FC236}">
                  <a16:creationId xmlns:a16="http://schemas.microsoft.com/office/drawing/2014/main" id="{A014B112-22E1-C789-1B86-2B937F41619D}"/>
                </a:ext>
              </a:extLst>
            </p:cNvPr>
            <p:cNvSpPr>
              <a:spLocks/>
            </p:cNvSpPr>
            <p:nvPr/>
          </p:nvSpPr>
          <p:spPr>
            <a:xfrm>
              <a:off x="2437201"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51" name="Triangle 50">
              <a:extLst>
                <a:ext uri="{FF2B5EF4-FFF2-40B4-BE49-F238E27FC236}">
                  <a16:creationId xmlns:a16="http://schemas.microsoft.com/office/drawing/2014/main" id="{A09A1C5A-0C32-0C45-B825-E4F9DC6C80A3}"/>
                </a:ext>
              </a:extLst>
            </p:cNvPr>
            <p:cNvSpPr/>
            <p:nvPr/>
          </p:nvSpPr>
          <p:spPr>
            <a:xfrm rot="5400000">
              <a:off x="4767818" y="1111104"/>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Box 51">
              <a:extLst>
                <a:ext uri="{FF2B5EF4-FFF2-40B4-BE49-F238E27FC236}">
                  <a16:creationId xmlns:a16="http://schemas.microsoft.com/office/drawing/2014/main" id="{C02D0763-F00B-2C6B-6A8A-66C4793F6C18}"/>
                </a:ext>
              </a:extLst>
            </p:cNvPr>
            <p:cNvSpPr txBox="1"/>
            <p:nvPr/>
          </p:nvSpPr>
          <p:spPr>
            <a:xfrm>
              <a:off x="3496672" y="648285"/>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53" name="TextBox 52">
              <a:extLst>
                <a:ext uri="{FF2B5EF4-FFF2-40B4-BE49-F238E27FC236}">
                  <a16:creationId xmlns:a16="http://schemas.microsoft.com/office/drawing/2014/main" id="{C79C632D-35F3-C854-543F-B240706070BA}"/>
                </a:ext>
              </a:extLst>
            </p:cNvPr>
            <p:cNvSpPr txBox="1"/>
            <p:nvPr/>
          </p:nvSpPr>
          <p:spPr>
            <a:xfrm>
              <a:off x="2442660" y="2514602"/>
              <a:ext cx="2450426" cy="2062103"/>
            </a:xfrm>
            <a:prstGeom prst="rect">
              <a:avLst/>
            </a:prstGeom>
            <a:grp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sp>
        <p:nvSpPr>
          <p:cNvPr id="54" name="Rectangle 53">
            <a:extLst>
              <a:ext uri="{FF2B5EF4-FFF2-40B4-BE49-F238E27FC236}">
                <a16:creationId xmlns:a16="http://schemas.microsoft.com/office/drawing/2014/main" id="{69967257-3611-720E-7A25-8526FFBC88E1}"/>
              </a:ext>
            </a:extLst>
          </p:cNvPr>
          <p:cNvSpPr/>
          <p:nvPr/>
        </p:nvSpPr>
        <p:spPr>
          <a:xfrm>
            <a:off x="3700257" y="1201271"/>
            <a:ext cx="2850841" cy="952886"/>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Automated Classification</a:t>
            </a:r>
            <a:endParaRPr lang="en-GB" sz="2400" b="1" dirty="0">
              <a:solidFill>
                <a:schemeClr val="bg1"/>
              </a:solidFill>
            </a:endParaRPr>
          </a:p>
        </p:txBody>
      </p:sp>
      <p:sp>
        <p:nvSpPr>
          <p:cNvPr id="55" name="Triangle 54">
            <a:extLst>
              <a:ext uri="{FF2B5EF4-FFF2-40B4-BE49-F238E27FC236}">
                <a16:creationId xmlns:a16="http://schemas.microsoft.com/office/drawing/2014/main" id="{D3A36C87-29A9-46E9-57F9-858D768A6AAB}"/>
              </a:ext>
            </a:extLst>
          </p:cNvPr>
          <p:cNvSpPr/>
          <p:nvPr/>
        </p:nvSpPr>
        <p:spPr>
          <a:xfrm rot="10800000">
            <a:off x="4832514" y="2185368"/>
            <a:ext cx="586325" cy="558654"/>
          </a:xfrm>
          <a:prstGeom prst="triangle">
            <a:avLst>
              <a:gd name="adj" fmla="val 52723"/>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ounded Rectangle 56">
            <a:extLst>
              <a:ext uri="{FF2B5EF4-FFF2-40B4-BE49-F238E27FC236}">
                <a16:creationId xmlns:a16="http://schemas.microsoft.com/office/drawing/2014/main" id="{6FF9C982-3276-086F-C5C8-5345469504B8}"/>
              </a:ext>
            </a:extLst>
          </p:cNvPr>
          <p:cNvSpPr/>
          <p:nvPr/>
        </p:nvSpPr>
        <p:spPr>
          <a:xfrm>
            <a:off x="12537684" y="352943"/>
            <a:ext cx="2958353" cy="3140347"/>
          </a:xfrm>
          <a:prstGeom prst="roundRect">
            <a:avLst/>
          </a:prstGeom>
          <a:solidFill>
            <a:schemeClr val="bg1"/>
          </a:solidFill>
          <a:ln w="7620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The ML model takes in the six extracted parameters and classifies the patient’s condition as Normal, Herniated Disc, or Spondylolisthesis. This classification is generated in real-time, leveraging the model’s learned patterns from prior training and refinement.</a:t>
            </a:r>
            <a:endParaRPr lang="en-GB" dirty="0"/>
          </a:p>
        </p:txBody>
      </p:sp>
      <p:sp>
        <p:nvSpPr>
          <p:cNvPr id="2" name="Rectangle 1">
            <a:extLst>
              <a:ext uri="{FF2B5EF4-FFF2-40B4-BE49-F238E27FC236}">
                <a16:creationId xmlns:a16="http://schemas.microsoft.com/office/drawing/2014/main" id="{F1CA35E0-6EA4-FA06-43A0-BACD96231BB7}"/>
              </a:ext>
            </a:extLst>
          </p:cNvPr>
          <p:cNvSpPr/>
          <p:nvPr/>
        </p:nvSpPr>
        <p:spPr>
          <a:xfrm>
            <a:off x="3700255" y="2775234"/>
            <a:ext cx="2850841" cy="952886"/>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Radiologist Interface for Review</a:t>
            </a:r>
            <a:endParaRPr lang="en-GB" sz="2400" b="1" dirty="0">
              <a:solidFill>
                <a:schemeClr val="bg1"/>
              </a:solidFill>
            </a:endParaRPr>
          </a:p>
        </p:txBody>
      </p:sp>
      <p:sp>
        <p:nvSpPr>
          <p:cNvPr id="3" name="Triangle 2">
            <a:extLst>
              <a:ext uri="{FF2B5EF4-FFF2-40B4-BE49-F238E27FC236}">
                <a16:creationId xmlns:a16="http://schemas.microsoft.com/office/drawing/2014/main" id="{335FF0A2-B129-6FFF-1C98-23AAE71BF43F}"/>
              </a:ext>
            </a:extLst>
          </p:cNvPr>
          <p:cNvSpPr/>
          <p:nvPr/>
        </p:nvSpPr>
        <p:spPr>
          <a:xfrm rot="10800000">
            <a:off x="4832514" y="3756253"/>
            <a:ext cx="586325" cy="558654"/>
          </a:xfrm>
          <a:prstGeom prst="triangle">
            <a:avLst>
              <a:gd name="adj" fmla="val 52723"/>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ounded Rectangle 3">
            <a:extLst>
              <a:ext uri="{FF2B5EF4-FFF2-40B4-BE49-F238E27FC236}">
                <a16:creationId xmlns:a16="http://schemas.microsoft.com/office/drawing/2014/main" id="{CF47E50E-F5E5-72EE-00A2-66509DF1DA75}"/>
              </a:ext>
            </a:extLst>
          </p:cNvPr>
          <p:cNvSpPr/>
          <p:nvPr/>
        </p:nvSpPr>
        <p:spPr>
          <a:xfrm>
            <a:off x="12607873" y="3935599"/>
            <a:ext cx="2958353" cy="3140347"/>
          </a:xfrm>
          <a:prstGeom prst="roundRect">
            <a:avLst/>
          </a:prstGeom>
          <a:solidFill>
            <a:schemeClr val="bg1"/>
          </a:solidFill>
          <a:ln w="7620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A dedicated interface allows radiologists and spine specialists to review the automatically extracted features and the resulting classification. If they notice discrepancies, they can adjust parameters or annotate specific areas of concern.</a:t>
            </a:r>
            <a:endParaRPr lang="en-GB" dirty="0"/>
          </a:p>
        </p:txBody>
      </p:sp>
      <p:grpSp>
        <p:nvGrpSpPr>
          <p:cNvPr id="9" name="Group 8">
            <a:extLst>
              <a:ext uri="{FF2B5EF4-FFF2-40B4-BE49-F238E27FC236}">
                <a16:creationId xmlns:a16="http://schemas.microsoft.com/office/drawing/2014/main" id="{8C551A9F-F862-F6CB-5491-0C9723912255}"/>
              </a:ext>
            </a:extLst>
          </p:cNvPr>
          <p:cNvGrpSpPr/>
          <p:nvPr/>
        </p:nvGrpSpPr>
        <p:grpSpPr>
          <a:xfrm>
            <a:off x="3700255" y="4341999"/>
            <a:ext cx="3459328" cy="952886"/>
            <a:chOff x="3700255" y="4341999"/>
            <a:chExt cx="3459328" cy="952886"/>
          </a:xfrm>
          <a:solidFill>
            <a:schemeClr val="accent1">
              <a:lumMod val="75000"/>
            </a:schemeClr>
          </a:solidFill>
        </p:grpSpPr>
        <p:sp>
          <p:nvSpPr>
            <p:cNvPr id="6" name="Rectangle 5">
              <a:extLst>
                <a:ext uri="{FF2B5EF4-FFF2-40B4-BE49-F238E27FC236}">
                  <a16:creationId xmlns:a16="http://schemas.microsoft.com/office/drawing/2014/main" id="{2202034D-91F1-414F-DA30-C82FE7065E9F}"/>
                </a:ext>
              </a:extLst>
            </p:cNvPr>
            <p:cNvSpPr/>
            <p:nvPr/>
          </p:nvSpPr>
          <p:spPr>
            <a:xfrm>
              <a:off x="3700255" y="4341999"/>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Continuous Model Improvement</a:t>
              </a:r>
              <a:endParaRPr lang="en-GB" sz="2400" b="1" dirty="0">
                <a:solidFill>
                  <a:schemeClr val="bg1"/>
                </a:solidFill>
              </a:endParaRPr>
            </a:p>
          </p:txBody>
        </p:sp>
        <p:sp>
          <p:nvSpPr>
            <p:cNvPr id="7" name="Triangle 6">
              <a:extLst>
                <a:ext uri="{FF2B5EF4-FFF2-40B4-BE49-F238E27FC236}">
                  <a16:creationId xmlns:a16="http://schemas.microsoft.com/office/drawing/2014/main" id="{51298406-DD4D-0A6D-5253-D3EEAE1B7925}"/>
                </a:ext>
              </a:extLst>
            </p:cNvPr>
            <p:cNvSpPr/>
            <p:nvPr/>
          </p:nvSpPr>
          <p:spPr>
            <a:xfrm rot="5400000">
              <a:off x="6587093" y="4539115"/>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 name="Rounded Rectangle 7">
            <a:extLst>
              <a:ext uri="{FF2B5EF4-FFF2-40B4-BE49-F238E27FC236}">
                <a16:creationId xmlns:a16="http://schemas.microsoft.com/office/drawing/2014/main" id="{4FEC42C8-E1DE-057B-6C19-66F4B1B5AECE}"/>
              </a:ext>
            </a:extLst>
          </p:cNvPr>
          <p:cNvSpPr/>
          <p:nvPr/>
        </p:nvSpPr>
        <p:spPr>
          <a:xfrm>
            <a:off x="7235459" y="3493290"/>
            <a:ext cx="2958353" cy="3140347"/>
          </a:xfrm>
          <a:prstGeom prst="roundRect">
            <a:avLst/>
          </a:prstGeom>
          <a:solidFill>
            <a:schemeClr val="bg1"/>
          </a:solidFill>
          <a:ln w="762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700" b="0" i="0" u="none" strike="noStrike" dirty="0">
                <a:solidFill>
                  <a:srgbClr val="000000"/>
                </a:solidFill>
                <a:effectLst/>
                <a:latin typeface="-webkit-standard"/>
              </a:rPr>
              <a:t>Any refinements or corrections made by the radiologist are securely logged and later incorporated back into the model’s training data. Over time, the model becomes increasingly accurate and reliable, benefiting from real-world clinical feedback and expertise.</a:t>
            </a:r>
            <a:endParaRPr lang="en-GB" sz="1700" dirty="0"/>
          </a:p>
        </p:txBody>
      </p:sp>
      <p:grpSp>
        <p:nvGrpSpPr>
          <p:cNvPr id="10" name="Group 9">
            <a:extLst>
              <a:ext uri="{FF2B5EF4-FFF2-40B4-BE49-F238E27FC236}">
                <a16:creationId xmlns:a16="http://schemas.microsoft.com/office/drawing/2014/main" id="{EBC55F86-FEBA-8E9A-5DEF-9802E9CA57AE}"/>
              </a:ext>
            </a:extLst>
          </p:cNvPr>
          <p:cNvGrpSpPr/>
          <p:nvPr/>
        </p:nvGrpSpPr>
        <p:grpSpPr>
          <a:xfrm>
            <a:off x="-3520506" y="0"/>
            <a:ext cx="3460089" cy="6858000"/>
            <a:chOff x="4859945" y="0"/>
            <a:chExt cx="3460089" cy="6858000"/>
          </a:xfrm>
          <a:solidFill>
            <a:schemeClr val="tx2">
              <a:lumMod val="75000"/>
              <a:lumOff val="25000"/>
            </a:schemeClr>
          </a:solidFill>
        </p:grpSpPr>
        <p:sp>
          <p:nvSpPr>
            <p:cNvPr id="11" name="Rectangle 10">
              <a:extLst>
                <a:ext uri="{FF2B5EF4-FFF2-40B4-BE49-F238E27FC236}">
                  <a16:creationId xmlns:a16="http://schemas.microsoft.com/office/drawing/2014/main" id="{1ED28E4B-F38E-7D22-D342-50C8B58F3C74}"/>
                </a:ext>
              </a:extLst>
            </p:cNvPr>
            <p:cNvSpPr>
              <a:spLocks/>
            </p:cNvSpPr>
            <p:nvPr/>
          </p:nvSpPr>
          <p:spPr>
            <a:xfrm>
              <a:off x="4877400"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12" name="Triangle 11">
              <a:extLst>
                <a:ext uri="{FF2B5EF4-FFF2-40B4-BE49-F238E27FC236}">
                  <a16:creationId xmlns:a16="http://schemas.microsoft.com/office/drawing/2014/main" id="{FB8D21FB-9ECB-0870-4E74-3FA6961C1334}"/>
                </a:ext>
              </a:extLst>
            </p:cNvPr>
            <p:cNvSpPr/>
            <p:nvPr/>
          </p:nvSpPr>
          <p:spPr>
            <a:xfrm rot="5400000">
              <a:off x="7202019" y="1111103"/>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DAF81A1B-6EF3-9332-8008-7757A1838DF7}"/>
                </a:ext>
              </a:extLst>
            </p:cNvPr>
            <p:cNvSpPr txBox="1"/>
            <p:nvPr/>
          </p:nvSpPr>
          <p:spPr>
            <a:xfrm>
              <a:off x="5921875" y="694611"/>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14" name="TextBox 13">
              <a:extLst>
                <a:ext uri="{FF2B5EF4-FFF2-40B4-BE49-F238E27FC236}">
                  <a16:creationId xmlns:a16="http://schemas.microsoft.com/office/drawing/2014/main" id="{6E33C438-3FE7-D917-FF27-A15DF81783E8}"/>
                </a:ext>
              </a:extLst>
            </p:cNvPr>
            <p:cNvSpPr txBox="1"/>
            <p:nvPr/>
          </p:nvSpPr>
          <p:spPr>
            <a:xfrm>
              <a:off x="4859945" y="2506243"/>
              <a:ext cx="2450426" cy="1569660"/>
            </a:xfrm>
            <a:prstGeom prst="rect">
              <a:avLst/>
            </a:prstGeom>
            <a:grp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grpSp>
        <p:nvGrpSpPr>
          <p:cNvPr id="15" name="Group 14">
            <a:extLst>
              <a:ext uri="{FF2B5EF4-FFF2-40B4-BE49-F238E27FC236}">
                <a16:creationId xmlns:a16="http://schemas.microsoft.com/office/drawing/2014/main" id="{3EA47E2E-C222-1247-41E1-9CCF59724009}"/>
              </a:ext>
            </a:extLst>
          </p:cNvPr>
          <p:cNvGrpSpPr/>
          <p:nvPr/>
        </p:nvGrpSpPr>
        <p:grpSpPr>
          <a:xfrm>
            <a:off x="5142923" y="-1615081"/>
            <a:ext cx="3450544" cy="952886"/>
            <a:chOff x="3700257" y="1201271"/>
            <a:chExt cx="3450544" cy="952886"/>
          </a:xfrm>
          <a:solidFill>
            <a:schemeClr val="tx2">
              <a:lumMod val="75000"/>
              <a:lumOff val="25000"/>
            </a:schemeClr>
          </a:solidFill>
        </p:grpSpPr>
        <p:sp>
          <p:nvSpPr>
            <p:cNvPr id="16" name="Rectangle 15">
              <a:extLst>
                <a:ext uri="{FF2B5EF4-FFF2-40B4-BE49-F238E27FC236}">
                  <a16:creationId xmlns:a16="http://schemas.microsoft.com/office/drawing/2014/main" id="{7BD52228-5BA9-33CC-DFEF-4FC05D987A0E}"/>
                </a:ext>
              </a:extLst>
            </p:cNvPr>
            <p:cNvSpPr/>
            <p:nvPr/>
          </p:nvSpPr>
          <p:spPr>
            <a:xfrm>
              <a:off x="3700257" y="1201271"/>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Middleware Connectivity</a:t>
              </a:r>
              <a:endParaRPr lang="en-GB" sz="2400" b="1" dirty="0">
                <a:solidFill>
                  <a:schemeClr val="bg1"/>
                </a:solidFill>
              </a:endParaRPr>
            </a:p>
          </p:txBody>
        </p:sp>
        <p:sp>
          <p:nvSpPr>
            <p:cNvPr id="17" name="Triangle 16">
              <a:extLst>
                <a:ext uri="{FF2B5EF4-FFF2-40B4-BE49-F238E27FC236}">
                  <a16:creationId xmlns:a16="http://schemas.microsoft.com/office/drawing/2014/main" id="{2BB19A8A-3B21-4E85-7310-24CC56D8DBCB}"/>
                </a:ext>
              </a:extLst>
            </p:cNvPr>
            <p:cNvSpPr/>
            <p:nvPr/>
          </p:nvSpPr>
          <p:spPr>
            <a:xfrm rot="5400000">
              <a:off x="6578311" y="1398387"/>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8" name="Rounded Rectangle 17">
            <a:extLst>
              <a:ext uri="{FF2B5EF4-FFF2-40B4-BE49-F238E27FC236}">
                <a16:creationId xmlns:a16="http://schemas.microsoft.com/office/drawing/2014/main" id="{16376608-001A-5A5D-4788-8F2EEF43BC7F}"/>
              </a:ext>
            </a:extLst>
          </p:cNvPr>
          <p:cNvSpPr/>
          <p:nvPr/>
        </p:nvSpPr>
        <p:spPr>
          <a:xfrm>
            <a:off x="13120331" y="-1939076"/>
            <a:ext cx="2958353" cy="3140347"/>
          </a:xfrm>
          <a:prstGeom prst="roundRect">
            <a:avLst/>
          </a:prstGeom>
          <a:solidFill>
            <a:schemeClr val="bg1"/>
          </a:solidFill>
          <a:ln w="7620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700" b="0" i="0" u="none" strike="noStrike" dirty="0">
                <a:solidFill>
                  <a:srgbClr val="000000"/>
                </a:solidFill>
                <a:effectLst/>
                <a:latin typeface="-webkit-standard"/>
              </a:rPr>
              <a:t>A secure middleware layer manages all communication between the ML model, PACS, and EHR systems. Utilizing healthcare data standards like FHIR and DICOM ensures that the flow of information is seamless, consistent, and interoperable with existing hospital IT infrastructure.</a:t>
            </a:r>
            <a:endParaRPr lang="en-GB" sz="1700" dirty="0"/>
          </a:p>
        </p:txBody>
      </p:sp>
    </p:spTree>
    <p:extLst>
      <p:ext uri="{BB962C8B-B14F-4D97-AF65-F5344CB8AC3E}">
        <p14:creationId xmlns:p14="http://schemas.microsoft.com/office/powerpoint/2010/main" val="2315276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05FEFF2-95B2-E34B-0C8E-C5C41D5D6F3A}"/>
              </a:ext>
            </a:extLst>
          </p:cNvPr>
          <p:cNvGrpSpPr/>
          <p:nvPr/>
        </p:nvGrpSpPr>
        <p:grpSpPr>
          <a:xfrm>
            <a:off x="-18288" y="0"/>
            <a:ext cx="3460089" cy="6858000"/>
            <a:chOff x="4859945" y="0"/>
            <a:chExt cx="3460089" cy="6858000"/>
          </a:xfrm>
          <a:solidFill>
            <a:schemeClr val="tx2">
              <a:lumMod val="75000"/>
              <a:lumOff val="25000"/>
            </a:schemeClr>
          </a:solidFill>
        </p:grpSpPr>
        <p:sp>
          <p:nvSpPr>
            <p:cNvPr id="5" name="Rectangle 4">
              <a:extLst>
                <a:ext uri="{FF2B5EF4-FFF2-40B4-BE49-F238E27FC236}">
                  <a16:creationId xmlns:a16="http://schemas.microsoft.com/office/drawing/2014/main" id="{CEB13073-1B1D-7B66-DF68-8C748EB6A676}"/>
                </a:ext>
              </a:extLst>
            </p:cNvPr>
            <p:cNvSpPr>
              <a:spLocks/>
            </p:cNvSpPr>
            <p:nvPr/>
          </p:nvSpPr>
          <p:spPr>
            <a:xfrm>
              <a:off x="4877400"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6" name="Triangle 5">
              <a:extLst>
                <a:ext uri="{FF2B5EF4-FFF2-40B4-BE49-F238E27FC236}">
                  <a16:creationId xmlns:a16="http://schemas.microsoft.com/office/drawing/2014/main" id="{82E394CA-2FC6-4DDB-BE86-FC248617F26E}"/>
                </a:ext>
              </a:extLst>
            </p:cNvPr>
            <p:cNvSpPr/>
            <p:nvPr/>
          </p:nvSpPr>
          <p:spPr>
            <a:xfrm rot="5400000">
              <a:off x="7202019" y="1111103"/>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CF26F601-14AC-162A-D933-A0360D199B18}"/>
                </a:ext>
              </a:extLst>
            </p:cNvPr>
            <p:cNvSpPr txBox="1"/>
            <p:nvPr/>
          </p:nvSpPr>
          <p:spPr>
            <a:xfrm>
              <a:off x="5921875" y="694611"/>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8" name="TextBox 7">
              <a:extLst>
                <a:ext uri="{FF2B5EF4-FFF2-40B4-BE49-F238E27FC236}">
                  <a16:creationId xmlns:a16="http://schemas.microsoft.com/office/drawing/2014/main" id="{6C736504-3D12-22C1-5200-121DBE0BF47C}"/>
                </a:ext>
              </a:extLst>
            </p:cNvPr>
            <p:cNvSpPr txBox="1"/>
            <p:nvPr/>
          </p:nvSpPr>
          <p:spPr>
            <a:xfrm>
              <a:off x="4859945" y="2506243"/>
              <a:ext cx="2450426" cy="1569660"/>
            </a:xfrm>
            <a:prstGeom prst="rect">
              <a:avLst/>
            </a:prstGeom>
            <a:grp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grpSp>
        <p:nvGrpSpPr>
          <p:cNvPr id="9" name="Group 8">
            <a:extLst>
              <a:ext uri="{FF2B5EF4-FFF2-40B4-BE49-F238E27FC236}">
                <a16:creationId xmlns:a16="http://schemas.microsoft.com/office/drawing/2014/main" id="{A778D8DB-EEB2-68A1-A38B-5C1AFECB048D}"/>
              </a:ext>
            </a:extLst>
          </p:cNvPr>
          <p:cNvGrpSpPr/>
          <p:nvPr/>
        </p:nvGrpSpPr>
        <p:grpSpPr>
          <a:xfrm>
            <a:off x="3700257" y="1201271"/>
            <a:ext cx="3450544" cy="952886"/>
            <a:chOff x="3700257" y="1201271"/>
            <a:chExt cx="3450544" cy="952886"/>
          </a:xfrm>
          <a:solidFill>
            <a:schemeClr val="tx2">
              <a:lumMod val="75000"/>
              <a:lumOff val="25000"/>
            </a:schemeClr>
          </a:solidFill>
        </p:grpSpPr>
        <p:sp>
          <p:nvSpPr>
            <p:cNvPr id="10" name="Rectangle 9">
              <a:extLst>
                <a:ext uri="{FF2B5EF4-FFF2-40B4-BE49-F238E27FC236}">
                  <a16:creationId xmlns:a16="http://schemas.microsoft.com/office/drawing/2014/main" id="{7DF269DD-7B6E-A57F-2E3B-678DB379F1A7}"/>
                </a:ext>
              </a:extLst>
            </p:cNvPr>
            <p:cNvSpPr/>
            <p:nvPr/>
          </p:nvSpPr>
          <p:spPr>
            <a:xfrm>
              <a:off x="3700257" y="1201271"/>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Middleware Connectivity</a:t>
              </a:r>
              <a:endParaRPr lang="en-GB" sz="2400" b="1" dirty="0">
                <a:solidFill>
                  <a:schemeClr val="bg1"/>
                </a:solidFill>
              </a:endParaRPr>
            </a:p>
          </p:txBody>
        </p:sp>
        <p:sp>
          <p:nvSpPr>
            <p:cNvPr id="11" name="Triangle 10">
              <a:extLst>
                <a:ext uri="{FF2B5EF4-FFF2-40B4-BE49-F238E27FC236}">
                  <a16:creationId xmlns:a16="http://schemas.microsoft.com/office/drawing/2014/main" id="{3E215009-EA7A-E5AC-7B30-A4FD85312A9F}"/>
                </a:ext>
              </a:extLst>
            </p:cNvPr>
            <p:cNvSpPr/>
            <p:nvPr/>
          </p:nvSpPr>
          <p:spPr>
            <a:xfrm rot="5400000">
              <a:off x="6578311" y="1398387"/>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 name="Rounded Rectangle 11">
            <a:extLst>
              <a:ext uri="{FF2B5EF4-FFF2-40B4-BE49-F238E27FC236}">
                <a16:creationId xmlns:a16="http://schemas.microsoft.com/office/drawing/2014/main" id="{304BFEC7-9744-A224-AF7C-ED476A4AEB66}"/>
              </a:ext>
            </a:extLst>
          </p:cNvPr>
          <p:cNvSpPr/>
          <p:nvPr/>
        </p:nvSpPr>
        <p:spPr>
          <a:xfrm>
            <a:off x="7247227" y="658946"/>
            <a:ext cx="2958353" cy="3140347"/>
          </a:xfrm>
          <a:prstGeom prst="roundRect">
            <a:avLst/>
          </a:prstGeom>
          <a:solidFill>
            <a:schemeClr val="bg1"/>
          </a:solidFill>
          <a:ln w="7620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700" b="0" i="0" u="none" strike="noStrike" dirty="0">
                <a:solidFill>
                  <a:srgbClr val="000000"/>
                </a:solidFill>
                <a:effectLst/>
                <a:latin typeface="-webkit-standard"/>
              </a:rPr>
              <a:t>A secure middleware layer manages all communication between the ML model, PACS, and EHR systems. Utilizing healthcare data standards like FHIR and DICOM ensures that the flow of information is seamless, consistent, and interoperable with existing hospital IT infrastructure.</a:t>
            </a:r>
            <a:endParaRPr lang="en-GB" sz="1700" dirty="0"/>
          </a:p>
        </p:txBody>
      </p:sp>
      <p:grpSp>
        <p:nvGrpSpPr>
          <p:cNvPr id="14" name="Group 13">
            <a:extLst>
              <a:ext uri="{FF2B5EF4-FFF2-40B4-BE49-F238E27FC236}">
                <a16:creationId xmlns:a16="http://schemas.microsoft.com/office/drawing/2014/main" id="{7D8B74BC-53DB-E15F-2859-77FC5CFF42FC}"/>
              </a:ext>
            </a:extLst>
          </p:cNvPr>
          <p:cNvGrpSpPr/>
          <p:nvPr/>
        </p:nvGrpSpPr>
        <p:grpSpPr>
          <a:xfrm>
            <a:off x="3700257" y="-1339927"/>
            <a:ext cx="3563723" cy="952886"/>
            <a:chOff x="3700257" y="2814630"/>
            <a:chExt cx="3563723" cy="952886"/>
          </a:xfrm>
          <a:solidFill>
            <a:schemeClr val="tx2">
              <a:lumMod val="75000"/>
              <a:lumOff val="25000"/>
            </a:schemeClr>
          </a:solidFill>
        </p:grpSpPr>
        <p:sp>
          <p:nvSpPr>
            <p:cNvPr id="15" name="Rectangle 14">
              <a:extLst>
                <a:ext uri="{FF2B5EF4-FFF2-40B4-BE49-F238E27FC236}">
                  <a16:creationId xmlns:a16="http://schemas.microsoft.com/office/drawing/2014/main" id="{26C5C9FE-C225-1998-EFA9-3A47AB94F767}"/>
                </a:ext>
              </a:extLst>
            </p:cNvPr>
            <p:cNvSpPr/>
            <p:nvPr/>
          </p:nvSpPr>
          <p:spPr>
            <a:xfrm>
              <a:off x="3700257" y="2814630"/>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Privacy &amp; Compliance Controls</a:t>
              </a:r>
              <a:endParaRPr lang="en-GB" sz="2400" b="1" dirty="0">
                <a:solidFill>
                  <a:schemeClr val="bg1"/>
                </a:solidFill>
              </a:endParaRPr>
            </a:p>
          </p:txBody>
        </p:sp>
        <p:sp>
          <p:nvSpPr>
            <p:cNvPr id="16" name="Triangle 15">
              <a:extLst>
                <a:ext uri="{FF2B5EF4-FFF2-40B4-BE49-F238E27FC236}">
                  <a16:creationId xmlns:a16="http://schemas.microsoft.com/office/drawing/2014/main" id="{2E61E5EB-8FD8-8E7B-0504-2B34032188ED}"/>
                </a:ext>
              </a:extLst>
            </p:cNvPr>
            <p:cNvSpPr/>
            <p:nvPr/>
          </p:nvSpPr>
          <p:spPr>
            <a:xfrm rot="5400000">
              <a:off x="6691490" y="3011746"/>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7" name="Rounded Rectangle 16">
            <a:extLst>
              <a:ext uri="{FF2B5EF4-FFF2-40B4-BE49-F238E27FC236}">
                <a16:creationId xmlns:a16="http://schemas.microsoft.com/office/drawing/2014/main" id="{AE274604-742E-1CFA-C7E9-F08C9CEB5A0C}"/>
              </a:ext>
            </a:extLst>
          </p:cNvPr>
          <p:cNvSpPr/>
          <p:nvPr/>
        </p:nvSpPr>
        <p:spPr>
          <a:xfrm>
            <a:off x="13143148" y="-185623"/>
            <a:ext cx="2958353" cy="3140347"/>
          </a:xfrm>
          <a:prstGeom prst="roundRect">
            <a:avLst/>
          </a:prstGeom>
          <a:solidFill>
            <a:schemeClr val="bg1"/>
          </a:solidFill>
          <a:ln w="7620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50" dirty="0">
                <a:solidFill>
                  <a:schemeClr val="tx1"/>
                </a:solidFill>
              </a:rPr>
              <a:t>Implemented role-based access controls and audit logs guarantee that patient data remains private and accessible only to authorized clinicians. This approach maintains compliance with healthcare privacy regulations and fosters trust in the system’s security.</a:t>
            </a:r>
          </a:p>
        </p:txBody>
      </p:sp>
    </p:spTree>
    <p:extLst>
      <p:ext uri="{BB962C8B-B14F-4D97-AF65-F5344CB8AC3E}">
        <p14:creationId xmlns:p14="http://schemas.microsoft.com/office/powerpoint/2010/main" val="32411432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22252B-705B-F184-58F2-1985F52CB19E}"/>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187797AD-33FE-0C45-F132-BC6AE672A121}"/>
              </a:ext>
            </a:extLst>
          </p:cNvPr>
          <p:cNvGrpSpPr/>
          <p:nvPr/>
        </p:nvGrpSpPr>
        <p:grpSpPr>
          <a:xfrm>
            <a:off x="-18288" y="0"/>
            <a:ext cx="3460089" cy="6858000"/>
            <a:chOff x="4859945" y="0"/>
            <a:chExt cx="3460089" cy="6858000"/>
          </a:xfrm>
          <a:solidFill>
            <a:schemeClr val="tx2">
              <a:lumMod val="75000"/>
              <a:lumOff val="25000"/>
            </a:schemeClr>
          </a:solidFill>
        </p:grpSpPr>
        <p:sp>
          <p:nvSpPr>
            <p:cNvPr id="5" name="Rectangle 4">
              <a:extLst>
                <a:ext uri="{FF2B5EF4-FFF2-40B4-BE49-F238E27FC236}">
                  <a16:creationId xmlns:a16="http://schemas.microsoft.com/office/drawing/2014/main" id="{67CBCA3C-8C03-3FA6-CA2D-D998DCE992DD}"/>
                </a:ext>
              </a:extLst>
            </p:cNvPr>
            <p:cNvSpPr>
              <a:spLocks/>
            </p:cNvSpPr>
            <p:nvPr/>
          </p:nvSpPr>
          <p:spPr>
            <a:xfrm>
              <a:off x="4877400"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6" name="Triangle 5">
              <a:extLst>
                <a:ext uri="{FF2B5EF4-FFF2-40B4-BE49-F238E27FC236}">
                  <a16:creationId xmlns:a16="http://schemas.microsoft.com/office/drawing/2014/main" id="{8EB085ED-0740-7576-434E-0E3BD76CE2EC}"/>
                </a:ext>
              </a:extLst>
            </p:cNvPr>
            <p:cNvSpPr/>
            <p:nvPr/>
          </p:nvSpPr>
          <p:spPr>
            <a:xfrm rot="5400000">
              <a:off x="7202019" y="1111103"/>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036B8A54-6EDA-4733-763E-23EB6518D223}"/>
                </a:ext>
              </a:extLst>
            </p:cNvPr>
            <p:cNvSpPr txBox="1"/>
            <p:nvPr/>
          </p:nvSpPr>
          <p:spPr>
            <a:xfrm>
              <a:off x="5921875" y="694611"/>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8" name="TextBox 7">
              <a:extLst>
                <a:ext uri="{FF2B5EF4-FFF2-40B4-BE49-F238E27FC236}">
                  <a16:creationId xmlns:a16="http://schemas.microsoft.com/office/drawing/2014/main" id="{9A992672-A99C-0304-9795-7C1227E0D6D4}"/>
                </a:ext>
              </a:extLst>
            </p:cNvPr>
            <p:cNvSpPr txBox="1"/>
            <p:nvPr/>
          </p:nvSpPr>
          <p:spPr>
            <a:xfrm>
              <a:off x="4859945" y="2506243"/>
              <a:ext cx="2450426" cy="1569660"/>
            </a:xfrm>
            <a:prstGeom prst="rect">
              <a:avLst/>
            </a:prstGeom>
            <a:grp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sp>
        <p:nvSpPr>
          <p:cNvPr id="10" name="Rectangle 9">
            <a:extLst>
              <a:ext uri="{FF2B5EF4-FFF2-40B4-BE49-F238E27FC236}">
                <a16:creationId xmlns:a16="http://schemas.microsoft.com/office/drawing/2014/main" id="{A4AB6CD6-DA82-EB61-7DEC-131807883E70}"/>
              </a:ext>
            </a:extLst>
          </p:cNvPr>
          <p:cNvSpPr/>
          <p:nvPr/>
        </p:nvSpPr>
        <p:spPr>
          <a:xfrm>
            <a:off x="3700257" y="1201271"/>
            <a:ext cx="2850841" cy="952886"/>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Middleware Connectivity</a:t>
            </a:r>
            <a:endParaRPr lang="en-GB" sz="2400" b="1" dirty="0">
              <a:solidFill>
                <a:schemeClr val="bg1"/>
              </a:solidFill>
            </a:endParaRPr>
          </a:p>
        </p:txBody>
      </p:sp>
      <p:sp>
        <p:nvSpPr>
          <p:cNvPr id="11" name="Triangle 10">
            <a:extLst>
              <a:ext uri="{FF2B5EF4-FFF2-40B4-BE49-F238E27FC236}">
                <a16:creationId xmlns:a16="http://schemas.microsoft.com/office/drawing/2014/main" id="{5477C819-A197-B688-3845-79C13A6FBA69}"/>
              </a:ext>
            </a:extLst>
          </p:cNvPr>
          <p:cNvSpPr/>
          <p:nvPr/>
        </p:nvSpPr>
        <p:spPr>
          <a:xfrm rot="10800000">
            <a:off x="4832514" y="2194979"/>
            <a:ext cx="586325" cy="558654"/>
          </a:xfrm>
          <a:prstGeom prst="triangle">
            <a:avLst>
              <a:gd name="adj" fmla="val 52723"/>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ounded Rectangle 11">
            <a:extLst>
              <a:ext uri="{FF2B5EF4-FFF2-40B4-BE49-F238E27FC236}">
                <a16:creationId xmlns:a16="http://schemas.microsoft.com/office/drawing/2014/main" id="{6B83845B-31AF-5755-24D6-9FDE40E56E53}"/>
              </a:ext>
            </a:extLst>
          </p:cNvPr>
          <p:cNvSpPr/>
          <p:nvPr/>
        </p:nvSpPr>
        <p:spPr>
          <a:xfrm>
            <a:off x="13483435" y="694611"/>
            <a:ext cx="2958353" cy="3140347"/>
          </a:xfrm>
          <a:prstGeom prst="roundRect">
            <a:avLst/>
          </a:prstGeom>
          <a:solidFill>
            <a:schemeClr val="bg1"/>
          </a:solidFill>
          <a:ln w="762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700" b="0" i="0" u="none" strike="noStrike" dirty="0">
                <a:solidFill>
                  <a:srgbClr val="000000"/>
                </a:solidFill>
                <a:effectLst/>
                <a:latin typeface="-webkit-standard"/>
              </a:rPr>
              <a:t>A secure middleware layer manages all communication between the ML model, PACS, and EHR systems. Utilizing healthcare data standards like FHIR and DICOM ensures that the flow of information is seamless, consistent, and interoperable with existing hospital IT infrastructure.</a:t>
            </a:r>
            <a:endParaRPr lang="en-GB" sz="1700" dirty="0"/>
          </a:p>
        </p:txBody>
      </p:sp>
      <p:sp>
        <p:nvSpPr>
          <p:cNvPr id="3" name="Rounded Rectangle 2">
            <a:extLst>
              <a:ext uri="{FF2B5EF4-FFF2-40B4-BE49-F238E27FC236}">
                <a16:creationId xmlns:a16="http://schemas.microsoft.com/office/drawing/2014/main" id="{3F54CE8A-1D35-3C46-BD86-F123D754FBC3}"/>
              </a:ext>
            </a:extLst>
          </p:cNvPr>
          <p:cNvSpPr/>
          <p:nvPr/>
        </p:nvSpPr>
        <p:spPr>
          <a:xfrm>
            <a:off x="7418209" y="1858826"/>
            <a:ext cx="2958353" cy="3140347"/>
          </a:xfrm>
          <a:prstGeom prst="roundRect">
            <a:avLst/>
          </a:prstGeom>
          <a:solidFill>
            <a:schemeClr val="bg1"/>
          </a:solidFill>
          <a:ln w="7620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50" dirty="0">
                <a:solidFill>
                  <a:schemeClr val="tx1"/>
                </a:solidFill>
              </a:rPr>
              <a:t>Implemented role-based access controls and audit logs guarantee that patient data remains private and accessible only to authorized clinicians. This approach maintains compliance with healthcare privacy regulations and fosters trust in the system’s security.</a:t>
            </a:r>
          </a:p>
        </p:txBody>
      </p:sp>
      <p:grpSp>
        <p:nvGrpSpPr>
          <p:cNvPr id="14" name="Group 13">
            <a:extLst>
              <a:ext uri="{FF2B5EF4-FFF2-40B4-BE49-F238E27FC236}">
                <a16:creationId xmlns:a16="http://schemas.microsoft.com/office/drawing/2014/main" id="{EBFF83A9-DC98-6B3B-F7CF-768865810A2E}"/>
              </a:ext>
            </a:extLst>
          </p:cNvPr>
          <p:cNvGrpSpPr/>
          <p:nvPr/>
        </p:nvGrpSpPr>
        <p:grpSpPr>
          <a:xfrm>
            <a:off x="3700257" y="2814630"/>
            <a:ext cx="3563723" cy="952886"/>
            <a:chOff x="3700257" y="2814630"/>
            <a:chExt cx="3563723" cy="952886"/>
          </a:xfrm>
          <a:solidFill>
            <a:schemeClr val="tx2">
              <a:lumMod val="75000"/>
              <a:lumOff val="25000"/>
            </a:schemeClr>
          </a:solidFill>
        </p:grpSpPr>
        <p:sp>
          <p:nvSpPr>
            <p:cNvPr id="2" name="Rectangle 1">
              <a:extLst>
                <a:ext uri="{FF2B5EF4-FFF2-40B4-BE49-F238E27FC236}">
                  <a16:creationId xmlns:a16="http://schemas.microsoft.com/office/drawing/2014/main" id="{88DC61CB-4D1A-170D-C7BF-D88452183B5A}"/>
                </a:ext>
              </a:extLst>
            </p:cNvPr>
            <p:cNvSpPr/>
            <p:nvPr/>
          </p:nvSpPr>
          <p:spPr>
            <a:xfrm>
              <a:off x="3700257" y="2814630"/>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Privacy &amp; Compliance Controls</a:t>
              </a:r>
              <a:endParaRPr lang="en-GB" sz="2400" b="1" dirty="0">
                <a:solidFill>
                  <a:schemeClr val="bg1"/>
                </a:solidFill>
              </a:endParaRPr>
            </a:p>
          </p:txBody>
        </p:sp>
        <p:sp>
          <p:nvSpPr>
            <p:cNvPr id="13" name="Triangle 12">
              <a:extLst>
                <a:ext uri="{FF2B5EF4-FFF2-40B4-BE49-F238E27FC236}">
                  <a16:creationId xmlns:a16="http://schemas.microsoft.com/office/drawing/2014/main" id="{6206219F-B012-3145-F939-BCA8F8685EF1}"/>
                </a:ext>
              </a:extLst>
            </p:cNvPr>
            <p:cNvSpPr/>
            <p:nvPr/>
          </p:nvSpPr>
          <p:spPr>
            <a:xfrm rot="5400000">
              <a:off x="6691490" y="3011746"/>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5" name="Rounded Rectangle 14">
            <a:extLst>
              <a:ext uri="{FF2B5EF4-FFF2-40B4-BE49-F238E27FC236}">
                <a16:creationId xmlns:a16="http://schemas.microsoft.com/office/drawing/2014/main" id="{C0BE8588-0FDD-5BF0-692B-C84836459B89}"/>
              </a:ext>
            </a:extLst>
          </p:cNvPr>
          <p:cNvSpPr/>
          <p:nvPr/>
        </p:nvSpPr>
        <p:spPr>
          <a:xfrm>
            <a:off x="12446060" y="-2618352"/>
            <a:ext cx="3769948" cy="3140347"/>
          </a:xfrm>
          <a:prstGeom prst="roundRect">
            <a:avLst/>
          </a:prstGeom>
          <a:solidFill>
            <a:schemeClr val="bg1"/>
          </a:solidFill>
          <a:ln w="762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GB" sz="1600" b="0" i="0" u="none" strike="noStrike" dirty="0">
                <a:solidFill>
                  <a:srgbClr val="000000"/>
                </a:solidFill>
                <a:effectLst/>
              </a:rPr>
              <a:t>Once classification is complete, the model’s results, including confidence scores and annotated images highlighting abnormal regions, are sent directly into the EHR or radiologist dashboard. Clinicians receive timely notifications that new results are available, so they can promptly review findings within the same workflow they already use, avoiding unnecessary platform switching.</a:t>
            </a:r>
          </a:p>
        </p:txBody>
      </p:sp>
      <p:grpSp>
        <p:nvGrpSpPr>
          <p:cNvPr id="16" name="Group 15">
            <a:extLst>
              <a:ext uri="{FF2B5EF4-FFF2-40B4-BE49-F238E27FC236}">
                <a16:creationId xmlns:a16="http://schemas.microsoft.com/office/drawing/2014/main" id="{7C632165-AFA0-5A14-FBA4-2F6108CC10C8}"/>
              </a:ext>
            </a:extLst>
          </p:cNvPr>
          <p:cNvGrpSpPr/>
          <p:nvPr/>
        </p:nvGrpSpPr>
        <p:grpSpPr>
          <a:xfrm>
            <a:off x="3700257" y="-1524622"/>
            <a:ext cx="3451699" cy="952886"/>
            <a:chOff x="3700257" y="4448162"/>
            <a:chExt cx="3451699" cy="952886"/>
          </a:xfrm>
          <a:solidFill>
            <a:schemeClr val="tx2">
              <a:lumMod val="75000"/>
              <a:lumOff val="25000"/>
            </a:schemeClr>
          </a:solidFill>
        </p:grpSpPr>
        <p:sp>
          <p:nvSpPr>
            <p:cNvPr id="17" name="Rectangle 16">
              <a:extLst>
                <a:ext uri="{FF2B5EF4-FFF2-40B4-BE49-F238E27FC236}">
                  <a16:creationId xmlns:a16="http://schemas.microsoft.com/office/drawing/2014/main" id="{ADAEFECD-6190-05EB-00AB-C6D77B1BC8EF}"/>
                </a:ext>
              </a:extLst>
            </p:cNvPr>
            <p:cNvSpPr/>
            <p:nvPr/>
          </p:nvSpPr>
          <p:spPr>
            <a:xfrm>
              <a:off x="3700257" y="4448162"/>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Results in Clinician Workflow</a:t>
              </a:r>
              <a:endParaRPr lang="en-GB" sz="2400" b="1" dirty="0">
                <a:solidFill>
                  <a:schemeClr val="bg1"/>
                </a:solidFill>
              </a:endParaRPr>
            </a:p>
          </p:txBody>
        </p:sp>
        <p:sp>
          <p:nvSpPr>
            <p:cNvPr id="18" name="Triangle 17">
              <a:extLst>
                <a:ext uri="{FF2B5EF4-FFF2-40B4-BE49-F238E27FC236}">
                  <a16:creationId xmlns:a16="http://schemas.microsoft.com/office/drawing/2014/main" id="{3CC940DD-7E4E-FF3E-4959-854D1F75B416}"/>
                </a:ext>
              </a:extLst>
            </p:cNvPr>
            <p:cNvSpPr/>
            <p:nvPr/>
          </p:nvSpPr>
          <p:spPr>
            <a:xfrm rot="5400000">
              <a:off x="6579466" y="4678244"/>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1029942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9BD34A-0F03-8CB4-1171-F189535231F8}"/>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C4FE4F4B-F039-2299-83B7-FDA8DACDEC3B}"/>
              </a:ext>
            </a:extLst>
          </p:cNvPr>
          <p:cNvGrpSpPr/>
          <p:nvPr/>
        </p:nvGrpSpPr>
        <p:grpSpPr>
          <a:xfrm>
            <a:off x="-18288" y="0"/>
            <a:ext cx="3460089" cy="6858000"/>
            <a:chOff x="4859945" y="0"/>
            <a:chExt cx="3460089" cy="6858000"/>
          </a:xfrm>
          <a:solidFill>
            <a:schemeClr val="tx2">
              <a:lumMod val="75000"/>
              <a:lumOff val="25000"/>
            </a:schemeClr>
          </a:solidFill>
        </p:grpSpPr>
        <p:sp>
          <p:nvSpPr>
            <p:cNvPr id="5" name="Rectangle 4">
              <a:extLst>
                <a:ext uri="{FF2B5EF4-FFF2-40B4-BE49-F238E27FC236}">
                  <a16:creationId xmlns:a16="http://schemas.microsoft.com/office/drawing/2014/main" id="{1CEC51EB-9A84-B854-2268-33D717030ACF}"/>
                </a:ext>
              </a:extLst>
            </p:cNvPr>
            <p:cNvSpPr>
              <a:spLocks/>
            </p:cNvSpPr>
            <p:nvPr/>
          </p:nvSpPr>
          <p:spPr>
            <a:xfrm>
              <a:off x="4877400"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6" name="Triangle 5">
              <a:extLst>
                <a:ext uri="{FF2B5EF4-FFF2-40B4-BE49-F238E27FC236}">
                  <a16:creationId xmlns:a16="http://schemas.microsoft.com/office/drawing/2014/main" id="{80FD3AC1-8123-6EA1-53EA-023EC650ECA0}"/>
                </a:ext>
              </a:extLst>
            </p:cNvPr>
            <p:cNvSpPr/>
            <p:nvPr/>
          </p:nvSpPr>
          <p:spPr>
            <a:xfrm rot="5400000">
              <a:off x="7202019" y="1111103"/>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08B049C5-658B-5DAA-91D8-D9081BE9F210}"/>
                </a:ext>
              </a:extLst>
            </p:cNvPr>
            <p:cNvSpPr txBox="1"/>
            <p:nvPr/>
          </p:nvSpPr>
          <p:spPr>
            <a:xfrm>
              <a:off x="5921875" y="694611"/>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8" name="TextBox 7">
              <a:extLst>
                <a:ext uri="{FF2B5EF4-FFF2-40B4-BE49-F238E27FC236}">
                  <a16:creationId xmlns:a16="http://schemas.microsoft.com/office/drawing/2014/main" id="{A50352E6-5496-5C6B-F451-F2BC87916A73}"/>
                </a:ext>
              </a:extLst>
            </p:cNvPr>
            <p:cNvSpPr txBox="1"/>
            <p:nvPr/>
          </p:nvSpPr>
          <p:spPr>
            <a:xfrm>
              <a:off x="4859945" y="2506243"/>
              <a:ext cx="2450426" cy="1569660"/>
            </a:xfrm>
            <a:prstGeom prst="rect">
              <a:avLst/>
            </a:prstGeom>
            <a:grp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sp>
        <p:nvSpPr>
          <p:cNvPr id="10" name="Rectangle 9">
            <a:extLst>
              <a:ext uri="{FF2B5EF4-FFF2-40B4-BE49-F238E27FC236}">
                <a16:creationId xmlns:a16="http://schemas.microsoft.com/office/drawing/2014/main" id="{9D207909-DF07-9784-C8BC-11F041F8D098}"/>
              </a:ext>
            </a:extLst>
          </p:cNvPr>
          <p:cNvSpPr/>
          <p:nvPr/>
        </p:nvSpPr>
        <p:spPr>
          <a:xfrm>
            <a:off x="3700257" y="1201271"/>
            <a:ext cx="2850841" cy="952886"/>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Middleware Connectivity</a:t>
            </a:r>
            <a:endParaRPr lang="en-GB" sz="2400" b="1" dirty="0">
              <a:solidFill>
                <a:schemeClr val="bg1"/>
              </a:solidFill>
            </a:endParaRPr>
          </a:p>
        </p:txBody>
      </p:sp>
      <p:sp>
        <p:nvSpPr>
          <p:cNvPr id="11" name="Triangle 10">
            <a:extLst>
              <a:ext uri="{FF2B5EF4-FFF2-40B4-BE49-F238E27FC236}">
                <a16:creationId xmlns:a16="http://schemas.microsoft.com/office/drawing/2014/main" id="{8F6E9AC8-CF75-18D8-00CA-93125F7E8177}"/>
              </a:ext>
            </a:extLst>
          </p:cNvPr>
          <p:cNvSpPr/>
          <p:nvPr/>
        </p:nvSpPr>
        <p:spPr>
          <a:xfrm rot="10800000">
            <a:off x="4832514" y="2194979"/>
            <a:ext cx="586325" cy="558654"/>
          </a:xfrm>
          <a:prstGeom prst="triangle">
            <a:avLst>
              <a:gd name="adj" fmla="val 52723"/>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ounded Rectangle 11">
            <a:extLst>
              <a:ext uri="{FF2B5EF4-FFF2-40B4-BE49-F238E27FC236}">
                <a16:creationId xmlns:a16="http://schemas.microsoft.com/office/drawing/2014/main" id="{2A34375D-4340-5CE4-7670-719E5EC0A036}"/>
              </a:ext>
            </a:extLst>
          </p:cNvPr>
          <p:cNvSpPr/>
          <p:nvPr/>
        </p:nvSpPr>
        <p:spPr>
          <a:xfrm>
            <a:off x="13483435" y="694611"/>
            <a:ext cx="2958353" cy="3140347"/>
          </a:xfrm>
          <a:prstGeom prst="roundRect">
            <a:avLst/>
          </a:prstGeom>
          <a:solidFill>
            <a:schemeClr val="bg1"/>
          </a:solidFill>
          <a:ln w="762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700" b="0" i="0" u="none" strike="noStrike" dirty="0">
                <a:solidFill>
                  <a:srgbClr val="000000"/>
                </a:solidFill>
                <a:effectLst/>
                <a:latin typeface="-webkit-standard"/>
              </a:rPr>
              <a:t>A secure middleware layer manages all communication between the ML model, PACS, and EHR systems. Utilizing healthcare data standards like FHIR and DICOM ensures that the flow of information is seamless, consistent, and interoperable with existing hospital IT infrastructure.</a:t>
            </a:r>
            <a:endParaRPr lang="en-GB" sz="1700" dirty="0"/>
          </a:p>
        </p:txBody>
      </p:sp>
      <p:sp>
        <p:nvSpPr>
          <p:cNvPr id="3" name="Rounded Rectangle 2">
            <a:extLst>
              <a:ext uri="{FF2B5EF4-FFF2-40B4-BE49-F238E27FC236}">
                <a16:creationId xmlns:a16="http://schemas.microsoft.com/office/drawing/2014/main" id="{32DB40DE-74A6-FF5C-842D-A631D97018AF}"/>
              </a:ext>
            </a:extLst>
          </p:cNvPr>
          <p:cNvSpPr/>
          <p:nvPr/>
        </p:nvSpPr>
        <p:spPr>
          <a:xfrm>
            <a:off x="13103391" y="-2455467"/>
            <a:ext cx="2958353" cy="3140347"/>
          </a:xfrm>
          <a:prstGeom prst="roundRect">
            <a:avLst/>
          </a:prstGeom>
          <a:solidFill>
            <a:schemeClr val="bg1"/>
          </a:solidFill>
          <a:ln w="762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50" dirty="0">
                <a:solidFill>
                  <a:schemeClr val="tx1"/>
                </a:solidFill>
              </a:rPr>
              <a:t>Implemented role-based access controls and audit logs guarantee that patient data remains private and accessible only to authorized clinicians. This approach maintains compliance with healthcare privacy regulations and fosters trust in the system’s security.</a:t>
            </a:r>
          </a:p>
        </p:txBody>
      </p:sp>
      <p:sp>
        <p:nvSpPr>
          <p:cNvPr id="2" name="Rectangle 1">
            <a:extLst>
              <a:ext uri="{FF2B5EF4-FFF2-40B4-BE49-F238E27FC236}">
                <a16:creationId xmlns:a16="http://schemas.microsoft.com/office/drawing/2014/main" id="{CD9448F9-9B41-F40C-C710-A349A6C88818}"/>
              </a:ext>
            </a:extLst>
          </p:cNvPr>
          <p:cNvSpPr/>
          <p:nvPr/>
        </p:nvSpPr>
        <p:spPr>
          <a:xfrm>
            <a:off x="3700257" y="2814630"/>
            <a:ext cx="2850841" cy="952886"/>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Privacy &amp; Compliance Controls</a:t>
            </a:r>
            <a:endParaRPr lang="en-GB" sz="2400" b="1" dirty="0">
              <a:solidFill>
                <a:schemeClr val="bg1"/>
              </a:solidFill>
            </a:endParaRPr>
          </a:p>
        </p:txBody>
      </p:sp>
      <p:sp>
        <p:nvSpPr>
          <p:cNvPr id="13" name="Triangle 12">
            <a:extLst>
              <a:ext uri="{FF2B5EF4-FFF2-40B4-BE49-F238E27FC236}">
                <a16:creationId xmlns:a16="http://schemas.microsoft.com/office/drawing/2014/main" id="{94265559-4F4A-7501-830F-D7A794759AE4}"/>
              </a:ext>
            </a:extLst>
          </p:cNvPr>
          <p:cNvSpPr/>
          <p:nvPr/>
        </p:nvSpPr>
        <p:spPr>
          <a:xfrm rot="10800000">
            <a:off x="4832513" y="3828512"/>
            <a:ext cx="586325" cy="558654"/>
          </a:xfrm>
          <a:prstGeom prst="triangle">
            <a:avLst>
              <a:gd name="adj" fmla="val 52723"/>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8" name="Group 17">
            <a:extLst>
              <a:ext uri="{FF2B5EF4-FFF2-40B4-BE49-F238E27FC236}">
                <a16:creationId xmlns:a16="http://schemas.microsoft.com/office/drawing/2014/main" id="{7A883485-5F3A-0004-35ED-7CF963DE6D57}"/>
              </a:ext>
            </a:extLst>
          </p:cNvPr>
          <p:cNvGrpSpPr/>
          <p:nvPr/>
        </p:nvGrpSpPr>
        <p:grpSpPr>
          <a:xfrm>
            <a:off x="3700257" y="4448162"/>
            <a:ext cx="3451699" cy="952886"/>
            <a:chOff x="3700257" y="4448162"/>
            <a:chExt cx="3451699" cy="952886"/>
          </a:xfrm>
          <a:solidFill>
            <a:schemeClr val="tx2">
              <a:lumMod val="75000"/>
              <a:lumOff val="25000"/>
            </a:schemeClr>
          </a:solidFill>
        </p:grpSpPr>
        <p:sp>
          <p:nvSpPr>
            <p:cNvPr id="9" name="Rectangle 8">
              <a:extLst>
                <a:ext uri="{FF2B5EF4-FFF2-40B4-BE49-F238E27FC236}">
                  <a16:creationId xmlns:a16="http://schemas.microsoft.com/office/drawing/2014/main" id="{33A414A0-DE89-F35E-4224-C4D5A2E1601B}"/>
                </a:ext>
              </a:extLst>
            </p:cNvPr>
            <p:cNvSpPr/>
            <p:nvPr/>
          </p:nvSpPr>
          <p:spPr>
            <a:xfrm>
              <a:off x="3700257" y="4448162"/>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Results in Clinician Workflow</a:t>
              </a:r>
              <a:endParaRPr lang="en-GB" sz="2400" b="1" dirty="0">
                <a:solidFill>
                  <a:schemeClr val="bg1"/>
                </a:solidFill>
              </a:endParaRPr>
            </a:p>
          </p:txBody>
        </p:sp>
        <p:sp>
          <p:nvSpPr>
            <p:cNvPr id="15" name="Triangle 14">
              <a:extLst>
                <a:ext uri="{FF2B5EF4-FFF2-40B4-BE49-F238E27FC236}">
                  <a16:creationId xmlns:a16="http://schemas.microsoft.com/office/drawing/2014/main" id="{56206557-BE9B-5DCF-7D9F-9A902ADC8883}"/>
                </a:ext>
              </a:extLst>
            </p:cNvPr>
            <p:cNvSpPr/>
            <p:nvPr/>
          </p:nvSpPr>
          <p:spPr>
            <a:xfrm rot="5400000">
              <a:off x="6579466" y="4678244"/>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6" name="Rounded Rectangle 15">
            <a:extLst>
              <a:ext uri="{FF2B5EF4-FFF2-40B4-BE49-F238E27FC236}">
                <a16:creationId xmlns:a16="http://schemas.microsoft.com/office/drawing/2014/main" id="{EBD484E4-BED9-D0AB-DDC8-EE96F25E6E41}"/>
              </a:ext>
            </a:extLst>
          </p:cNvPr>
          <p:cNvSpPr/>
          <p:nvPr/>
        </p:nvSpPr>
        <p:spPr>
          <a:xfrm>
            <a:off x="7251490" y="3354431"/>
            <a:ext cx="3769948" cy="3140347"/>
          </a:xfrm>
          <a:prstGeom prst="roundRect">
            <a:avLst/>
          </a:prstGeom>
          <a:solidFill>
            <a:schemeClr val="bg1"/>
          </a:solidFill>
          <a:ln w="7620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GB" sz="1600" b="0" i="0" u="none" strike="noStrike" dirty="0">
                <a:solidFill>
                  <a:srgbClr val="000000"/>
                </a:solidFill>
                <a:effectLst/>
              </a:rPr>
              <a:t>Once classification is complete, the model’s results, including confidence scores and annotated images highlighting abnormal regions, are sent directly into the EHR or radiologist dashboard. Clinicians receive timely notifications that new results are available, so they can promptly review findings within the same workflow they already use, avoiding unnecessary platform switching.</a:t>
            </a:r>
          </a:p>
        </p:txBody>
      </p:sp>
      <p:grpSp>
        <p:nvGrpSpPr>
          <p:cNvPr id="19" name="Group 18">
            <a:extLst>
              <a:ext uri="{FF2B5EF4-FFF2-40B4-BE49-F238E27FC236}">
                <a16:creationId xmlns:a16="http://schemas.microsoft.com/office/drawing/2014/main" id="{5A3ECC01-2BE1-27F5-6DDA-3624F457516B}"/>
              </a:ext>
            </a:extLst>
          </p:cNvPr>
          <p:cNvGrpSpPr/>
          <p:nvPr/>
        </p:nvGrpSpPr>
        <p:grpSpPr>
          <a:xfrm>
            <a:off x="-3448479" y="155236"/>
            <a:ext cx="3419464" cy="6858000"/>
            <a:chOff x="7317599" y="0"/>
            <a:chExt cx="3419464" cy="6858000"/>
          </a:xfrm>
          <a:solidFill>
            <a:schemeClr val="tx2">
              <a:lumMod val="50000"/>
              <a:lumOff val="50000"/>
            </a:schemeClr>
          </a:solidFill>
        </p:grpSpPr>
        <p:sp>
          <p:nvSpPr>
            <p:cNvPr id="20" name="Rectangle 19">
              <a:extLst>
                <a:ext uri="{FF2B5EF4-FFF2-40B4-BE49-F238E27FC236}">
                  <a16:creationId xmlns:a16="http://schemas.microsoft.com/office/drawing/2014/main" id="{D8FCEDB0-1C29-414E-A813-AB591397BE92}"/>
                </a:ext>
              </a:extLst>
            </p:cNvPr>
            <p:cNvSpPr>
              <a:spLocks/>
            </p:cNvSpPr>
            <p:nvPr/>
          </p:nvSpPr>
          <p:spPr>
            <a:xfrm>
              <a:off x="7317599"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1" name="Triangle 20">
              <a:extLst>
                <a:ext uri="{FF2B5EF4-FFF2-40B4-BE49-F238E27FC236}">
                  <a16:creationId xmlns:a16="http://schemas.microsoft.com/office/drawing/2014/main" id="{57E53A96-AE0C-1C80-066D-704FB45770CB}"/>
                </a:ext>
              </a:extLst>
            </p:cNvPr>
            <p:cNvSpPr/>
            <p:nvPr/>
          </p:nvSpPr>
          <p:spPr>
            <a:xfrm rot="5400000">
              <a:off x="9619048" y="1108184"/>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4A2A57BA-3A8E-7E56-A376-B1A84E3C9CAE}"/>
                </a:ext>
              </a:extLst>
            </p:cNvPr>
            <p:cNvSpPr txBox="1"/>
            <p:nvPr/>
          </p:nvSpPr>
          <p:spPr>
            <a:xfrm>
              <a:off x="8381902" y="685875"/>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4</a:t>
              </a:r>
            </a:p>
          </p:txBody>
        </p:sp>
        <p:sp>
          <p:nvSpPr>
            <p:cNvPr id="23" name="TextBox 22">
              <a:extLst>
                <a:ext uri="{FF2B5EF4-FFF2-40B4-BE49-F238E27FC236}">
                  <a16:creationId xmlns:a16="http://schemas.microsoft.com/office/drawing/2014/main" id="{5E4F0A4E-000A-4FFA-1C63-A48418D17463}"/>
                </a:ext>
              </a:extLst>
            </p:cNvPr>
            <p:cNvSpPr txBox="1"/>
            <p:nvPr/>
          </p:nvSpPr>
          <p:spPr>
            <a:xfrm>
              <a:off x="7508616" y="2514602"/>
              <a:ext cx="2055165" cy="2554545"/>
            </a:xfrm>
            <a:prstGeom prst="rect">
              <a:avLst/>
            </a:prstGeom>
            <a:grpFill/>
          </p:spPr>
          <p:txBody>
            <a:bodyPr wrap="square" rtlCol="0">
              <a:spAutoFit/>
            </a:bodyPr>
            <a:lstStyle/>
            <a:p>
              <a:r>
                <a:rPr lang="en-GB" sz="3200" b="0" i="0" u="none" strike="noStrike" dirty="0">
                  <a:solidFill>
                    <a:schemeClr val="bg1"/>
                  </a:solidFill>
                  <a:effectLst/>
                  <a:latin typeface="-webkit-standard"/>
                </a:rPr>
                <a:t>Clinical Decision Support &amp; Handling Ambiguity</a:t>
              </a:r>
              <a:endParaRPr lang="en-GB" sz="3200" dirty="0">
                <a:solidFill>
                  <a:schemeClr val="bg1"/>
                </a:solidFill>
              </a:endParaRPr>
            </a:p>
          </p:txBody>
        </p:sp>
      </p:grpSp>
      <p:grpSp>
        <p:nvGrpSpPr>
          <p:cNvPr id="24" name="Group 23">
            <a:extLst>
              <a:ext uri="{FF2B5EF4-FFF2-40B4-BE49-F238E27FC236}">
                <a16:creationId xmlns:a16="http://schemas.microsoft.com/office/drawing/2014/main" id="{A3BC0813-02FA-CFFB-DC11-C4377BC402E6}"/>
              </a:ext>
            </a:extLst>
          </p:cNvPr>
          <p:cNvGrpSpPr/>
          <p:nvPr/>
        </p:nvGrpSpPr>
        <p:grpSpPr>
          <a:xfrm>
            <a:off x="3693566" y="-2054885"/>
            <a:ext cx="3450544" cy="952886"/>
            <a:chOff x="3700257" y="1201271"/>
            <a:chExt cx="3450544" cy="952886"/>
          </a:xfrm>
          <a:solidFill>
            <a:schemeClr val="tx2">
              <a:lumMod val="50000"/>
              <a:lumOff val="50000"/>
            </a:schemeClr>
          </a:solidFill>
        </p:grpSpPr>
        <p:sp>
          <p:nvSpPr>
            <p:cNvPr id="25" name="Rectangle 24">
              <a:extLst>
                <a:ext uri="{FF2B5EF4-FFF2-40B4-BE49-F238E27FC236}">
                  <a16:creationId xmlns:a16="http://schemas.microsoft.com/office/drawing/2014/main" id="{0230CBA0-E09E-E694-1BCD-EAD6EAE8693B}"/>
                </a:ext>
              </a:extLst>
            </p:cNvPr>
            <p:cNvSpPr/>
            <p:nvPr/>
          </p:nvSpPr>
          <p:spPr>
            <a:xfrm>
              <a:off x="3700257" y="1201271"/>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Real-Time Decision Support</a:t>
              </a:r>
              <a:endParaRPr lang="en-GB" sz="2400" b="1" dirty="0">
                <a:solidFill>
                  <a:schemeClr val="bg1"/>
                </a:solidFill>
              </a:endParaRPr>
            </a:p>
          </p:txBody>
        </p:sp>
        <p:sp>
          <p:nvSpPr>
            <p:cNvPr id="26" name="Triangle 25">
              <a:extLst>
                <a:ext uri="{FF2B5EF4-FFF2-40B4-BE49-F238E27FC236}">
                  <a16:creationId xmlns:a16="http://schemas.microsoft.com/office/drawing/2014/main" id="{05454A9B-06AA-C397-6F59-0EFC07B91D95}"/>
                </a:ext>
              </a:extLst>
            </p:cNvPr>
            <p:cNvSpPr/>
            <p:nvPr/>
          </p:nvSpPr>
          <p:spPr>
            <a:xfrm rot="5400000">
              <a:off x="6578311" y="1398387"/>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Rounded Rectangle 26">
            <a:extLst>
              <a:ext uri="{FF2B5EF4-FFF2-40B4-BE49-F238E27FC236}">
                <a16:creationId xmlns:a16="http://schemas.microsoft.com/office/drawing/2014/main" id="{3A16E2C8-7277-9F61-65DA-DB87C97DE933}"/>
              </a:ext>
            </a:extLst>
          </p:cNvPr>
          <p:cNvSpPr/>
          <p:nvPr/>
        </p:nvSpPr>
        <p:spPr>
          <a:xfrm>
            <a:off x="8044871" y="-3441779"/>
            <a:ext cx="2958353" cy="3140347"/>
          </a:xfrm>
          <a:prstGeom prst="roundRect">
            <a:avLst/>
          </a:prstGeom>
          <a:solidFill>
            <a:schemeClr val="bg1"/>
          </a:solidFill>
          <a:ln w="762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The integrated Clinical Decision Support System (CDSS) presents the model’s outputs in a clear, actionable format. Predictions are labelled plainly as Normal, Herniated Disc, or Spondylolisthesis, accompanied by confidence scores that help clinicians gauge the certainty of the result.</a:t>
            </a:r>
            <a:endParaRPr lang="en-GB" sz="1700" dirty="0"/>
          </a:p>
        </p:txBody>
      </p:sp>
    </p:spTree>
    <p:extLst>
      <p:ext uri="{BB962C8B-B14F-4D97-AF65-F5344CB8AC3E}">
        <p14:creationId xmlns:p14="http://schemas.microsoft.com/office/powerpoint/2010/main" val="16541575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F74230-A206-5F6E-344E-0F89967F62DC}"/>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0D492702-7FF8-1CEE-E906-82891E961083}"/>
              </a:ext>
            </a:extLst>
          </p:cNvPr>
          <p:cNvGrpSpPr/>
          <p:nvPr/>
        </p:nvGrpSpPr>
        <p:grpSpPr>
          <a:xfrm>
            <a:off x="0" y="0"/>
            <a:ext cx="3419464" cy="6858000"/>
            <a:chOff x="7317599" y="0"/>
            <a:chExt cx="3419464" cy="6858000"/>
          </a:xfrm>
          <a:solidFill>
            <a:schemeClr val="tx2">
              <a:lumMod val="50000"/>
              <a:lumOff val="50000"/>
            </a:schemeClr>
          </a:solidFill>
        </p:grpSpPr>
        <p:sp>
          <p:nvSpPr>
            <p:cNvPr id="20" name="Rectangle 19">
              <a:extLst>
                <a:ext uri="{FF2B5EF4-FFF2-40B4-BE49-F238E27FC236}">
                  <a16:creationId xmlns:a16="http://schemas.microsoft.com/office/drawing/2014/main" id="{33DCA4FD-D916-D556-36E6-1002F4B81459}"/>
                </a:ext>
              </a:extLst>
            </p:cNvPr>
            <p:cNvSpPr>
              <a:spLocks/>
            </p:cNvSpPr>
            <p:nvPr/>
          </p:nvSpPr>
          <p:spPr>
            <a:xfrm>
              <a:off x="7317599"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1" name="Triangle 20">
              <a:extLst>
                <a:ext uri="{FF2B5EF4-FFF2-40B4-BE49-F238E27FC236}">
                  <a16:creationId xmlns:a16="http://schemas.microsoft.com/office/drawing/2014/main" id="{E09D8399-8EF1-75EF-E945-57E0DF08DCDC}"/>
                </a:ext>
              </a:extLst>
            </p:cNvPr>
            <p:cNvSpPr/>
            <p:nvPr/>
          </p:nvSpPr>
          <p:spPr>
            <a:xfrm rot="5400000">
              <a:off x="9619048" y="1108184"/>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5FF1007D-1237-034B-2FE2-BFABC7FF9AEE}"/>
                </a:ext>
              </a:extLst>
            </p:cNvPr>
            <p:cNvSpPr txBox="1"/>
            <p:nvPr/>
          </p:nvSpPr>
          <p:spPr>
            <a:xfrm>
              <a:off x="8381902" y="685875"/>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4</a:t>
              </a:r>
            </a:p>
          </p:txBody>
        </p:sp>
        <p:sp>
          <p:nvSpPr>
            <p:cNvPr id="23" name="TextBox 22">
              <a:extLst>
                <a:ext uri="{FF2B5EF4-FFF2-40B4-BE49-F238E27FC236}">
                  <a16:creationId xmlns:a16="http://schemas.microsoft.com/office/drawing/2014/main" id="{41C4951C-2AD7-9876-255A-08B6EC9608A1}"/>
                </a:ext>
              </a:extLst>
            </p:cNvPr>
            <p:cNvSpPr txBox="1"/>
            <p:nvPr/>
          </p:nvSpPr>
          <p:spPr>
            <a:xfrm>
              <a:off x="7508616" y="2514602"/>
              <a:ext cx="2055165" cy="2554545"/>
            </a:xfrm>
            <a:prstGeom prst="rect">
              <a:avLst/>
            </a:prstGeom>
            <a:grpFill/>
          </p:spPr>
          <p:txBody>
            <a:bodyPr wrap="square" rtlCol="0">
              <a:spAutoFit/>
            </a:bodyPr>
            <a:lstStyle/>
            <a:p>
              <a:r>
                <a:rPr lang="en-GB" sz="3200" b="0" i="0" u="none" strike="noStrike" dirty="0">
                  <a:solidFill>
                    <a:schemeClr val="bg1"/>
                  </a:solidFill>
                  <a:effectLst/>
                  <a:latin typeface="-webkit-standard"/>
                </a:rPr>
                <a:t>Clinical Decision Support &amp; Handling Ambiguity</a:t>
              </a:r>
              <a:endParaRPr lang="en-GB" sz="3200" dirty="0">
                <a:solidFill>
                  <a:schemeClr val="bg1"/>
                </a:solidFill>
              </a:endParaRPr>
            </a:p>
          </p:txBody>
        </p:sp>
      </p:grpSp>
      <p:grpSp>
        <p:nvGrpSpPr>
          <p:cNvPr id="14" name="Group 13">
            <a:extLst>
              <a:ext uri="{FF2B5EF4-FFF2-40B4-BE49-F238E27FC236}">
                <a16:creationId xmlns:a16="http://schemas.microsoft.com/office/drawing/2014/main" id="{6AD69109-2321-3394-40F9-96B8D87A5D51}"/>
              </a:ext>
            </a:extLst>
          </p:cNvPr>
          <p:cNvGrpSpPr/>
          <p:nvPr/>
        </p:nvGrpSpPr>
        <p:grpSpPr>
          <a:xfrm>
            <a:off x="3700257" y="1201271"/>
            <a:ext cx="3450544" cy="952886"/>
            <a:chOff x="3700257" y="1201271"/>
            <a:chExt cx="3450544" cy="952886"/>
          </a:xfrm>
          <a:solidFill>
            <a:schemeClr val="tx2">
              <a:lumMod val="50000"/>
              <a:lumOff val="50000"/>
            </a:schemeClr>
          </a:solidFill>
        </p:grpSpPr>
        <p:sp>
          <p:nvSpPr>
            <p:cNvPr id="17" name="Rectangle 16">
              <a:extLst>
                <a:ext uri="{FF2B5EF4-FFF2-40B4-BE49-F238E27FC236}">
                  <a16:creationId xmlns:a16="http://schemas.microsoft.com/office/drawing/2014/main" id="{190FC6DC-06CF-B624-F409-49A724DABF5B}"/>
                </a:ext>
              </a:extLst>
            </p:cNvPr>
            <p:cNvSpPr/>
            <p:nvPr/>
          </p:nvSpPr>
          <p:spPr>
            <a:xfrm>
              <a:off x="3700257" y="1201271"/>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Real-Time Decision Support</a:t>
              </a:r>
              <a:endParaRPr lang="en-GB" sz="2400" b="1" dirty="0">
                <a:solidFill>
                  <a:schemeClr val="bg1"/>
                </a:solidFill>
              </a:endParaRPr>
            </a:p>
          </p:txBody>
        </p:sp>
        <p:sp>
          <p:nvSpPr>
            <p:cNvPr id="24" name="Triangle 23">
              <a:extLst>
                <a:ext uri="{FF2B5EF4-FFF2-40B4-BE49-F238E27FC236}">
                  <a16:creationId xmlns:a16="http://schemas.microsoft.com/office/drawing/2014/main" id="{873E1F75-EE49-4D88-B9F3-93C7CC974588}"/>
                </a:ext>
              </a:extLst>
            </p:cNvPr>
            <p:cNvSpPr/>
            <p:nvPr/>
          </p:nvSpPr>
          <p:spPr>
            <a:xfrm rot="5400000">
              <a:off x="6578311" y="1398387"/>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5" name="Rounded Rectangle 24">
            <a:extLst>
              <a:ext uri="{FF2B5EF4-FFF2-40B4-BE49-F238E27FC236}">
                <a16:creationId xmlns:a16="http://schemas.microsoft.com/office/drawing/2014/main" id="{45E2208C-ACF6-4DD5-CCC6-83A5FFF018EA}"/>
              </a:ext>
            </a:extLst>
          </p:cNvPr>
          <p:cNvSpPr/>
          <p:nvPr/>
        </p:nvSpPr>
        <p:spPr>
          <a:xfrm>
            <a:off x="7247227" y="658946"/>
            <a:ext cx="2958353" cy="3140347"/>
          </a:xfrm>
          <a:prstGeom prst="roundRect">
            <a:avLst/>
          </a:prstGeom>
          <a:solidFill>
            <a:schemeClr val="bg1"/>
          </a:solidFill>
          <a:ln w="762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The integrated Clinical Decision Support System (CDSS) presents the model’s outputs in a clear, actionable format. Predictions are labelled plainly as Normal, Herniated Disc, or Spondylolisthesis, accompanied by confidence scores that help clinicians gauge the certainty of the result.</a:t>
            </a:r>
            <a:endParaRPr lang="en-GB" sz="1700" dirty="0"/>
          </a:p>
        </p:txBody>
      </p:sp>
      <p:grpSp>
        <p:nvGrpSpPr>
          <p:cNvPr id="26" name="Group 25">
            <a:extLst>
              <a:ext uri="{FF2B5EF4-FFF2-40B4-BE49-F238E27FC236}">
                <a16:creationId xmlns:a16="http://schemas.microsoft.com/office/drawing/2014/main" id="{1F126598-8D7D-B7D0-728B-2352024B6AB4}"/>
              </a:ext>
            </a:extLst>
          </p:cNvPr>
          <p:cNvGrpSpPr/>
          <p:nvPr/>
        </p:nvGrpSpPr>
        <p:grpSpPr>
          <a:xfrm>
            <a:off x="6370305" y="-1208730"/>
            <a:ext cx="3563723" cy="952886"/>
            <a:chOff x="3700257" y="2814630"/>
            <a:chExt cx="3563723" cy="952886"/>
          </a:xfrm>
          <a:solidFill>
            <a:schemeClr val="tx2">
              <a:lumMod val="25000"/>
              <a:lumOff val="75000"/>
            </a:schemeClr>
          </a:solidFill>
        </p:grpSpPr>
        <p:sp>
          <p:nvSpPr>
            <p:cNvPr id="27" name="Rectangle 26">
              <a:extLst>
                <a:ext uri="{FF2B5EF4-FFF2-40B4-BE49-F238E27FC236}">
                  <a16:creationId xmlns:a16="http://schemas.microsoft.com/office/drawing/2014/main" id="{7FDC7446-2ED5-7835-9B69-82EED8A6E458}"/>
                </a:ext>
              </a:extLst>
            </p:cNvPr>
            <p:cNvSpPr/>
            <p:nvPr/>
          </p:nvSpPr>
          <p:spPr>
            <a:xfrm>
              <a:off x="3700257" y="2814630"/>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Enhanced Interpretability</a:t>
              </a:r>
              <a:endParaRPr lang="en-GB" sz="2400" b="1" dirty="0">
                <a:solidFill>
                  <a:schemeClr val="bg1"/>
                </a:solidFill>
              </a:endParaRPr>
            </a:p>
          </p:txBody>
        </p:sp>
        <p:sp>
          <p:nvSpPr>
            <p:cNvPr id="28" name="Triangle 27">
              <a:extLst>
                <a:ext uri="{FF2B5EF4-FFF2-40B4-BE49-F238E27FC236}">
                  <a16:creationId xmlns:a16="http://schemas.microsoft.com/office/drawing/2014/main" id="{4667F3B4-A516-D50C-F521-9347154AD4CE}"/>
                </a:ext>
              </a:extLst>
            </p:cNvPr>
            <p:cNvSpPr/>
            <p:nvPr/>
          </p:nvSpPr>
          <p:spPr>
            <a:xfrm rot="5400000">
              <a:off x="6691490" y="3011746"/>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9" name="Rounded Rectangle 28">
            <a:extLst>
              <a:ext uri="{FF2B5EF4-FFF2-40B4-BE49-F238E27FC236}">
                <a16:creationId xmlns:a16="http://schemas.microsoft.com/office/drawing/2014/main" id="{10508D0B-5AA6-EA17-03CB-4188909C3206}"/>
              </a:ext>
            </a:extLst>
          </p:cNvPr>
          <p:cNvSpPr/>
          <p:nvPr/>
        </p:nvSpPr>
        <p:spPr>
          <a:xfrm>
            <a:off x="12977761" y="1411985"/>
            <a:ext cx="2958353" cy="3140347"/>
          </a:xfrm>
          <a:prstGeom prst="roundRect">
            <a:avLst/>
          </a:prstGeom>
          <a:solidFill>
            <a:schemeClr val="bg1"/>
          </a:solidFill>
          <a:ln w="76200">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Visual overlays on the imaging highlight which parameters and anatomical landmarks influenced the classification. By seeing the exact areas of abnormal curvature or structural change, surgeons and radiologists can better understand the underlying reasoning, ultimately aiding them in treatment planning.</a:t>
            </a:r>
            <a:endParaRPr lang="en-GB" sz="1650" dirty="0">
              <a:solidFill>
                <a:schemeClr val="tx1"/>
              </a:solidFill>
            </a:endParaRPr>
          </a:p>
        </p:txBody>
      </p:sp>
      <p:grpSp>
        <p:nvGrpSpPr>
          <p:cNvPr id="30" name="Group 29">
            <a:extLst>
              <a:ext uri="{FF2B5EF4-FFF2-40B4-BE49-F238E27FC236}">
                <a16:creationId xmlns:a16="http://schemas.microsoft.com/office/drawing/2014/main" id="{E978C518-6626-A45E-984A-B3FD216B6236}"/>
              </a:ext>
            </a:extLst>
          </p:cNvPr>
          <p:cNvGrpSpPr/>
          <p:nvPr/>
        </p:nvGrpSpPr>
        <p:grpSpPr>
          <a:xfrm>
            <a:off x="3587078" y="-1685173"/>
            <a:ext cx="3563723" cy="952886"/>
            <a:chOff x="3700257" y="2814630"/>
            <a:chExt cx="3563723" cy="952886"/>
          </a:xfrm>
          <a:solidFill>
            <a:schemeClr val="tx2">
              <a:lumMod val="50000"/>
              <a:lumOff val="50000"/>
            </a:schemeClr>
          </a:solidFill>
        </p:grpSpPr>
        <p:sp>
          <p:nvSpPr>
            <p:cNvPr id="31" name="Rectangle 30">
              <a:extLst>
                <a:ext uri="{FF2B5EF4-FFF2-40B4-BE49-F238E27FC236}">
                  <a16:creationId xmlns:a16="http://schemas.microsoft.com/office/drawing/2014/main" id="{1E2871FA-2671-1B51-1305-1561C91C3FFD}"/>
                </a:ext>
              </a:extLst>
            </p:cNvPr>
            <p:cNvSpPr/>
            <p:nvPr/>
          </p:nvSpPr>
          <p:spPr>
            <a:xfrm>
              <a:off x="3700257" y="2814630"/>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Enhanced Interpretability</a:t>
              </a:r>
              <a:endParaRPr lang="en-GB" sz="2400" b="1" dirty="0">
                <a:solidFill>
                  <a:schemeClr val="bg1"/>
                </a:solidFill>
              </a:endParaRPr>
            </a:p>
          </p:txBody>
        </p:sp>
        <p:sp>
          <p:nvSpPr>
            <p:cNvPr id="32" name="Triangle 31">
              <a:extLst>
                <a:ext uri="{FF2B5EF4-FFF2-40B4-BE49-F238E27FC236}">
                  <a16:creationId xmlns:a16="http://schemas.microsoft.com/office/drawing/2014/main" id="{6A95B0FD-7FCA-570B-0E80-5D7A30CC8FF1}"/>
                </a:ext>
              </a:extLst>
            </p:cNvPr>
            <p:cNvSpPr/>
            <p:nvPr/>
          </p:nvSpPr>
          <p:spPr>
            <a:xfrm rot="5400000">
              <a:off x="6691490" y="3011746"/>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3" name="Rounded Rectangle 32">
            <a:extLst>
              <a:ext uri="{FF2B5EF4-FFF2-40B4-BE49-F238E27FC236}">
                <a16:creationId xmlns:a16="http://schemas.microsoft.com/office/drawing/2014/main" id="{8914DE47-7C1E-4567-CFDD-962055B3F688}"/>
              </a:ext>
            </a:extLst>
          </p:cNvPr>
          <p:cNvSpPr/>
          <p:nvPr/>
        </p:nvSpPr>
        <p:spPr>
          <a:xfrm>
            <a:off x="13180428" y="-2302461"/>
            <a:ext cx="2958353" cy="3140347"/>
          </a:xfrm>
          <a:prstGeom prst="roundRect">
            <a:avLst/>
          </a:prstGeom>
          <a:solidFill>
            <a:schemeClr val="bg1"/>
          </a:solidFill>
          <a:ln w="76200">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Visual overlays on the imaging highlight which parameters and anatomical landmarks influenced the classification. By seeing the exact areas of abnormal curvature or structural change, surgeons and radiologists can better understand the underlying reasoning, ultimately aiding them in treatment planning.</a:t>
            </a:r>
            <a:endParaRPr lang="en-GB" sz="1650" dirty="0">
              <a:solidFill>
                <a:schemeClr val="tx1"/>
              </a:solidFill>
            </a:endParaRPr>
          </a:p>
        </p:txBody>
      </p:sp>
    </p:spTree>
    <p:extLst>
      <p:ext uri="{BB962C8B-B14F-4D97-AF65-F5344CB8AC3E}">
        <p14:creationId xmlns:p14="http://schemas.microsoft.com/office/powerpoint/2010/main" val="31202989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FCDF04-EF5F-7589-5D18-DF62FB638C04}"/>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4247FFE2-991A-38EC-2AFF-EDE7B59539D0}"/>
              </a:ext>
            </a:extLst>
          </p:cNvPr>
          <p:cNvGrpSpPr/>
          <p:nvPr/>
        </p:nvGrpSpPr>
        <p:grpSpPr>
          <a:xfrm>
            <a:off x="0" y="0"/>
            <a:ext cx="3419464" cy="6858000"/>
            <a:chOff x="7317599" y="0"/>
            <a:chExt cx="3419464" cy="6858000"/>
          </a:xfrm>
          <a:solidFill>
            <a:schemeClr val="tx2">
              <a:lumMod val="50000"/>
              <a:lumOff val="50000"/>
            </a:schemeClr>
          </a:solidFill>
        </p:grpSpPr>
        <p:sp>
          <p:nvSpPr>
            <p:cNvPr id="20" name="Rectangle 19">
              <a:extLst>
                <a:ext uri="{FF2B5EF4-FFF2-40B4-BE49-F238E27FC236}">
                  <a16:creationId xmlns:a16="http://schemas.microsoft.com/office/drawing/2014/main" id="{55E88232-8D71-48AD-BE25-F5E9C85DA0F2}"/>
                </a:ext>
              </a:extLst>
            </p:cNvPr>
            <p:cNvSpPr>
              <a:spLocks/>
            </p:cNvSpPr>
            <p:nvPr/>
          </p:nvSpPr>
          <p:spPr>
            <a:xfrm>
              <a:off x="7317599"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1" name="Triangle 20">
              <a:extLst>
                <a:ext uri="{FF2B5EF4-FFF2-40B4-BE49-F238E27FC236}">
                  <a16:creationId xmlns:a16="http://schemas.microsoft.com/office/drawing/2014/main" id="{7FB049D8-08D3-8F77-38C4-3E975E3D345D}"/>
                </a:ext>
              </a:extLst>
            </p:cNvPr>
            <p:cNvSpPr/>
            <p:nvPr/>
          </p:nvSpPr>
          <p:spPr>
            <a:xfrm rot="5400000">
              <a:off x="9619048" y="1108184"/>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61074260-6165-7B2B-DB8B-B8018EE77699}"/>
                </a:ext>
              </a:extLst>
            </p:cNvPr>
            <p:cNvSpPr txBox="1"/>
            <p:nvPr/>
          </p:nvSpPr>
          <p:spPr>
            <a:xfrm>
              <a:off x="8381902" y="685875"/>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4</a:t>
              </a:r>
            </a:p>
          </p:txBody>
        </p:sp>
        <p:sp>
          <p:nvSpPr>
            <p:cNvPr id="23" name="TextBox 22">
              <a:extLst>
                <a:ext uri="{FF2B5EF4-FFF2-40B4-BE49-F238E27FC236}">
                  <a16:creationId xmlns:a16="http://schemas.microsoft.com/office/drawing/2014/main" id="{1D301D11-2EB2-7B4C-CD8B-9CE595511AAD}"/>
                </a:ext>
              </a:extLst>
            </p:cNvPr>
            <p:cNvSpPr txBox="1"/>
            <p:nvPr/>
          </p:nvSpPr>
          <p:spPr>
            <a:xfrm>
              <a:off x="7508616" y="2514602"/>
              <a:ext cx="2055165" cy="2554545"/>
            </a:xfrm>
            <a:prstGeom prst="rect">
              <a:avLst/>
            </a:prstGeom>
            <a:grpFill/>
          </p:spPr>
          <p:txBody>
            <a:bodyPr wrap="square" rtlCol="0">
              <a:spAutoFit/>
            </a:bodyPr>
            <a:lstStyle/>
            <a:p>
              <a:r>
                <a:rPr lang="en-GB" sz="3200" b="0" i="0" u="none" strike="noStrike" dirty="0">
                  <a:solidFill>
                    <a:schemeClr val="bg1"/>
                  </a:solidFill>
                  <a:effectLst/>
                  <a:latin typeface="-webkit-standard"/>
                </a:rPr>
                <a:t>Clinical Decision Support &amp; Handling Ambiguity</a:t>
              </a:r>
              <a:endParaRPr lang="en-GB" sz="3200" dirty="0">
                <a:solidFill>
                  <a:schemeClr val="bg1"/>
                </a:solidFill>
              </a:endParaRPr>
            </a:p>
          </p:txBody>
        </p:sp>
      </p:grpSp>
      <p:sp>
        <p:nvSpPr>
          <p:cNvPr id="17" name="Rectangle 16">
            <a:extLst>
              <a:ext uri="{FF2B5EF4-FFF2-40B4-BE49-F238E27FC236}">
                <a16:creationId xmlns:a16="http://schemas.microsoft.com/office/drawing/2014/main" id="{2A165310-2AC0-1C26-8BC9-E337FC360044}"/>
              </a:ext>
            </a:extLst>
          </p:cNvPr>
          <p:cNvSpPr/>
          <p:nvPr/>
        </p:nvSpPr>
        <p:spPr>
          <a:xfrm>
            <a:off x="3700257" y="1201271"/>
            <a:ext cx="2850841" cy="952886"/>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Real-Time Decision Support</a:t>
            </a:r>
            <a:endParaRPr lang="en-GB" sz="2400" b="1" dirty="0">
              <a:solidFill>
                <a:schemeClr val="bg1"/>
              </a:solidFill>
            </a:endParaRPr>
          </a:p>
        </p:txBody>
      </p:sp>
      <p:sp>
        <p:nvSpPr>
          <p:cNvPr id="24" name="Triangle 23">
            <a:extLst>
              <a:ext uri="{FF2B5EF4-FFF2-40B4-BE49-F238E27FC236}">
                <a16:creationId xmlns:a16="http://schemas.microsoft.com/office/drawing/2014/main" id="{3E3B5B5B-EE70-8C81-6C18-0F688E53791A}"/>
              </a:ext>
            </a:extLst>
          </p:cNvPr>
          <p:cNvSpPr/>
          <p:nvPr/>
        </p:nvSpPr>
        <p:spPr>
          <a:xfrm rot="10800000">
            <a:off x="4832514" y="2193235"/>
            <a:ext cx="586325" cy="558654"/>
          </a:xfrm>
          <a:prstGeom prst="triangle">
            <a:avLst>
              <a:gd name="adj" fmla="val 52723"/>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ounded Rectangle 24">
            <a:extLst>
              <a:ext uri="{FF2B5EF4-FFF2-40B4-BE49-F238E27FC236}">
                <a16:creationId xmlns:a16="http://schemas.microsoft.com/office/drawing/2014/main" id="{94D5FF41-ECEC-A1B2-488B-BDF26000801B}"/>
              </a:ext>
            </a:extLst>
          </p:cNvPr>
          <p:cNvSpPr/>
          <p:nvPr/>
        </p:nvSpPr>
        <p:spPr>
          <a:xfrm>
            <a:off x="13291188" y="570319"/>
            <a:ext cx="2958353" cy="3140347"/>
          </a:xfrm>
          <a:prstGeom prst="roundRect">
            <a:avLst/>
          </a:prstGeom>
          <a:solidFill>
            <a:schemeClr val="bg1"/>
          </a:solidFill>
          <a:ln w="762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The integrated Clinical Decision Support System (CDSS) presents the model’s outputs in a clear, actionable format. Predictions are labelled plainly as Normal, Herniated Disc, or Spondylolisthesis, accompanied by confidence scores that help clinicians gauge the certainty of the result.</a:t>
            </a:r>
            <a:endParaRPr lang="en-GB" sz="1700" dirty="0"/>
          </a:p>
        </p:txBody>
      </p:sp>
      <p:grpSp>
        <p:nvGrpSpPr>
          <p:cNvPr id="3" name="Group 2">
            <a:extLst>
              <a:ext uri="{FF2B5EF4-FFF2-40B4-BE49-F238E27FC236}">
                <a16:creationId xmlns:a16="http://schemas.microsoft.com/office/drawing/2014/main" id="{12B1AED9-20CD-EC02-3878-C083C85F0E89}"/>
              </a:ext>
            </a:extLst>
          </p:cNvPr>
          <p:cNvGrpSpPr/>
          <p:nvPr/>
        </p:nvGrpSpPr>
        <p:grpSpPr>
          <a:xfrm>
            <a:off x="3700257" y="2814630"/>
            <a:ext cx="3563723" cy="952886"/>
            <a:chOff x="3700257" y="2814630"/>
            <a:chExt cx="3563723" cy="952886"/>
          </a:xfrm>
          <a:solidFill>
            <a:schemeClr val="tx2">
              <a:lumMod val="50000"/>
              <a:lumOff val="50000"/>
            </a:schemeClr>
          </a:solidFill>
        </p:grpSpPr>
        <p:sp>
          <p:nvSpPr>
            <p:cNvPr id="4" name="Rectangle 3">
              <a:extLst>
                <a:ext uri="{FF2B5EF4-FFF2-40B4-BE49-F238E27FC236}">
                  <a16:creationId xmlns:a16="http://schemas.microsoft.com/office/drawing/2014/main" id="{CDE751FE-6549-4599-A3BF-FC2EA7FE95AC}"/>
                </a:ext>
              </a:extLst>
            </p:cNvPr>
            <p:cNvSpPr/>
            <p:nvPr/>
          </p:nvSpPr>
          <p:spPr>
            <a:xfrm>
              <a:off x="3700257" y="2814630"/>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Enhanced Interpretability</a:t>
              </a:r>
              <a:endParaRPr lang="en-GB" sz="2400" b="1" dirty="0">
                <a:solidFill>
                  <a:schemeClr val="bg1"/>
                </a:solidFill>
              </a:endParaRPr>
            </a:p>
          </p:txBody>
        </p:sp>
        <p:sp>
          <p:nvSpPr>
            <p:cNvPr id="5" name="Triangle 4">
              <a:extLst>
                <a:ext uri="{FF2B5EF4-FFF2-40B4-BE49-F238E27FC236}">
                  <a16:creationId xmlns:a16="http://schemas.microsoft.com/office/drawing/2014/main" id="{5B4D9845-DCBC-6244-A465-A954C4C11113}"/>
                </a:ext>
              </a:extLst>
            </p:cNvPr>
            <p:cNvSpPr/>
            <p:nvPr/>
          </p:nvSpPr>
          <p:spPr>
            <a:xfrm rot="5400000">
              <a:off x="6691490" y="3011746"/>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6" name="Rounded Rectangle 5">
            <a:extLst>
              <a:ext uri="{FF2B5EF4-FFF2-40B4-BE49-F238E27FC236}">
                <a16:creationId xmlns:a16="http://schemas.microsoft.com/office/drawing/2014/main" id="{4E4FA863-6C44-C50D-4B43-7E0C93AB3DD9}"/>
              </a:ext>
            </a:extLst>
          </p:cNvPr>
          <p:cNvSpPr/>
          <p:nvPr/>
        </p:nvSpPr>
        <p:spPr>
          <a:xfrm>
            <a:off x="7418209" y="1858826"/>
            <a:ext cx="2958353" cy="3140347"/>
          </a:xfrm>
          <a:prstGeom prst="roundRect">
            <a:avLst/>
          </a:prstGeom>
          <a:solidFill>
            <a:schemeClr val="bg1"/>
          </a:solidFill>
          <a:ln w="762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Visual overlays on the imaging highlight which parameters and anatomical landmarks influenced the classification. By seeing the exact areas of abnormal curvature or structural change, surgeons and radiologists can better understand the underlying reasoning, ultimately aiding them in treatment planning.</a:t>
            </a:r>
            <a:endParaRPr lang="en-GB" sz="1650" dirty="0">
              <a:solidFill>
                <a:schemeClr val="tx1"/>
              </a:solidFill>
            </a:endParaRPr>
          </a:p>
        </p:txBody>
      </p:sp>
      <p:sp>
        <p:nvSpPr>
          <p:cNvPr id="7" name="Rounded Rectangle 6">
            <a:extLst>
              <a:ext uri="{FF2B5EF4-FFF2-40B4-BE49-F238E27FC236}">
                <a16:creationId xmlns:a16="http://schemas.microsoft.com/office/drawing/2014/main" id="{38E73220-81D7-E557-4443-3AE81DA4E808}"/>
              </a:ext>
            </a:extLst>
          </p:cNvPr>
          <p:cNvSpPr/>
          <p:nvPr/>
        </p:nvSpPr>
        <p:spPr>
          <a:xfrm>
            <a:off x="13615714" y="5069147"/>
            <a:ext cx="3209246" cy="3140347"/>
          </a:xfrm>
          <a:prstGeom prst="roundRect">
            <a:avLst/>
          </a:prstGeom>
          <a:solidFill>
            <a:schemeClr val="bg1"/>
          </a:solidFill>
          <a:ln w="76200">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GB" sz="1650" b="0" i="0" u="none" strike="noStrike" dirty="0">
                <a:solidFill>
                  <a:srgbClr val="000000"/>
                </a:solidFill>
                <a:effectLst/>
                <a:latin typeface="-webkit-standard"/>
              </a:rPr>
              <a:t>When the model’s confidence is low or the findings seem ambiguous, the system automatically prompts additional clinical review. In some cases, it may recommend obtaining further imaging. This ensures that patient safety is always prioritized, and no questionable results go unchecked.</a:t>
            </a:r>
            <a:endParaRPr lang="en-GB" sz="1650" b="0" i="0" u="none" strike="noStrike" dirty="0">
              <a:solidFill>
                <a:srgbClr val="000000"/>
              </a:solidFill>
              <a:effectLst/>
            </a:endParaRPr>
          </a:p>
        </p:txBody>
      </p:sp>
      <p:grpSp>
        <p:nvGrpSpPr>
          <p:cNvPr id="8" name="Group 7">
            <a:extLst>
              <a:ext uri="{FF2B5EF4-FFF2-40B4-BE49-F238E27FC236}">
                <a16:creationId xmlns:a16="http://schemas.microsoft.com/office/drawing/2014/main" id="{8AC4E581-ACDD-011B-5B19-79BE7EF515F8}"/>
              </a:ext>
            </a:extLst>
          </p:cNvPr>
          <p:cNvGrpSpPr/>
          <p:nvPr/>
        </p:nvGrpSpPr>
        <p:grpSpPr>
          <a:xfrm>
            <a:off x="3532953" y="-1257694"/>
            <a:ext cx="3451699" cy="952886"/>
            <a:chOff x="3700257" y="4448162"/>
            <a:chExt cx="3451699" cy="952886"/>
          </a:xfrm>
          <a:solidFill>
            <a:schemeClr val="tx2">
              <a:lumMod val="50000"/>
              <a:lumOff val="50000"/>
            </a:schemeClr>
          </a:solidFill>
        </p:grpSpPr>
        <p:sp>
          <p:nvSpPr>
            <p:cNvPr id="9" name="Rectangle 8">
              <a:extLst>
                <a:ext uri="{FF2B5EF4-FFF2-40B4-BE49-F238E27FC236}">
                  <a16:creationId xmlns:a16="http://schemas.microsoft.com/office/drawing/2014/main" id="{93B2D934-E915-BCB3-52E9-CC24A9AE8521}"/>
                </a:ext>
              </a:extLst>
            </p:cNvPr>
            <p:cNvSpPr/>
            <p:nvPr/>
          </p:nvSpPr>
          <p:spPr>
            <a:xfrm>
              <a:off x="3700257" y="4448162"/>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Managing Uncertainty</a:t>
              </a:r>
              <a:endParaRPr lang="en-GB" sz="2400" b="1" dirty="0">
                <a:solidFill>
                  <a:schemeClr val="bg1"/>
                </a:solidFill>
              </a:endParaRPr>
            </a:p>
          </p:txBody>
        </p:sp>
        <p:sp>
          <p:nvSpPr>
            <p:cNvPr id="10" name="Triangle 9">
              <a:extLst>
                <a:ext uri="{FF2B5EF4-FFF2-40B4-BE49-F238E27FC236}">
                  <a16:creationId xmlns:a16="http://schemas.microsoft.com/office/drawing/2014/main" id="{C11EEED5-7E06-7E9A-141A-94747839C7BE}"/>
                </a:ext>
              </a:extLst>
            </p:cNvPr>
            <p:cNvSpPr/>
            <p:nvPr/>
          </p:nvSpPr>
          <p:spPr>
            <a:xfrm rot="5400000">
              <a:off x="6579466" y="4678244"/>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13968024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B96B9-48EF-0DB7-FD0D-69039CA2379F}"/>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71FBAA79-5B36-F8CB-C98A-933A760B5E90}"/>
              </a:ext>
            </a:extLst>
          </p:cNvPr>
          <p:cNvGrpSpPr/>
          <p:nvPr/>
        </p:nvGrpSpPr>
        <p:grpSpPr>
          <a:xfrm>
            <a:off x="0" y="0"/>
            <a:ext cx="3419464" cy="6858000"/>
            <a:chOff x="7317599" y="0"/>
            <a:chExt cx="3419464" cy="6858000"/>
          </a:xfrm>
          <a:solidFill>
            <a:schemeClr val="tx2">
              <a:lumMod val="50000"/>
              <a:lumOff val="50000"/>
            </a:schemeClr>
          </a:solidFill>
        </p:grpSpPr>
        <p:sp>
          <p:nvSpPr>
            <p:cNvPr id="20" name="Rectangle 19">
              <a:extLst>
                <a:ext uri="{FF2B5EF4-FFF2-40B4-BE49-F238E27FC236}">
                  <a16:creationId xmlns:a16="http://schemas.microsoft.com/office/drawing/2014/main" id="{7B5D0C8D-C370-FA0A-56D1-F63AB4853AF2}"/>
                </a:ext>
              </a:extLst>
            </p:cNvPr>
            <p:cNvSpPr>
              <a:spLocks/>
            </p:cNvSpPr>
            <p:nvPr/>
          </p:nvSpPr>
          <p:spPr>
            <a:xfrm>
              <a:off x="7317599"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1" name="Triangle 20">
              <a:extLst>
                <a:ext uri="{FF2B5EF4-FFF2-40B4-BE49-F238E27FC236}">
                  <a16:creationId xmlns:a16="http://schemas.microsoft.com/office/drawing/2014/main" id="{966978E1-8946-5370-744B-765AA8B4B358}"/>
                </a:ext>
              </a:extLst>
            </p:cNvPr>
            <p:cNvSpPr/>
            <p:nvPr/>
          </p:nvSpPr>
          <p:spPr>
            <a:xfrm rot="5400000">
              <a:off x="9619048" y="1108184"/>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259A2D5B-2535-2356-6A6C-699C17BB6A61}"/>
                </a:ext>
              </a:extLst>
            </p:cNvPr>
            <p:cNvSpPr txBox="1"/>
            <p:nvPr/>
          </p:nvSpPr>
          <p:spPr>
            <a:xfrm>
              <a:off x="8381902" y="685875"/>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4</a:t>
              </a:r>
            </a:p>
          </p:txBody>
        </p:sp>
        <p:sp>
          <p:nvSpPr>
            <p:cNvPr id="23" name="TextBox 22">
              <a:extLst>
                <a:ext uri="{FF2B5EF4-FFF2-40B4-BE49-F238E27FC236}">
                  <a16:creationId xmlns:a16="http://schemas.microsoft.com/office/drawing/2014/main" id="{5AFD3A65-D3AE-D91E-B942-33C2BD39248E}"/>
                </a:ext>
              </a:extLst>
            </p:cNvPr>
            <p:cNvSpPr txBox="1"/>
            <p:nvPr/>
          </p:nvSpPr>
          <p:spPr>
            <a:xfrm>
              <a:off x="7508616" y="2514602"/>
              <a:ext cx="2055165" cy="2554545"/>
            </a:xfrm>
            <a:prstGeom prst="rect">
              <a:avLst/>
            </a:prstGeom>
            <a:grpFill/>
          </p:spPr>
          <p:txBody>
            <a:bodyPr wrap="square" rtlCol="0">
              <a:spAutoFit/>
            </a:bodyPr>
            <a:lstStyle/>
            <a:p>
              <a:r>
                <a:rPr lang="en-GB" sz="3200" b="0" i="0" u="none" strike="noStrike" dirty="0">
                  <a:solidFill>
                    <a:schemeClr val="bg1"/>
                  </a:solidFill>
                  <a:effectLst/>
                  <a:latin typeface="-webkit-standard"/>
                </a:rPr>
                <a:t>Clinical Decision Support &amp; Handling Ambiguity</a:t>
              </a:r>
              <a:endParaRPr lang="en-GB" sz="3200" dirty="0">
                <a:solidFill>
                  <a:schemeClr val="bg1"/>
                </a:solidFill>
              </a:endParaRPr>
            </a:p>
          </p:txBody>
        </p:sp>
      </p:grpSp>
      <p:sp>
        <p:nvSpPr>
          <p:cNvPr id="17" name="Rectangle 16">
            <a:extLst>
              <a:ext uri="{FF2B5EF4-FFF2-40B4-BE49-F238E27FC236}">
                <a16:creationId xmlns:a16="http://schemas.microsoft.com/office/drawing/2014/main" id="{A4987E47-8DFC-FE42-380F-FF0D062D0351}"/>
              </a:ext>
            </a:extLst>
          </p:cNvPr>
          <p:cNvSpPr/>
          <p:nvPr/>
        </p:nvSpPr>
        <p:spPr>
          <a:xfrm>
            <a:off x="3700257" y="1201271"/>
            <a:ext cx="2850841" cy="952886"/>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Real-Time Decision Support</a:t>
            </a:r>
            <a:endParaRPr lang="en-GB" sz="2400" b="1" dirty="0">
              <a:solidFill>
                <a:schemeClr val="bg1"/>
              </a:solidFill>
            </a:endParaRPr>
          </a:p>
        </p:txBody>
      </p:sp>
      <p:sp>
        <p:nvSpPr>
          <p:cNvPr id="24" name="Triangle 23">
            <a:extLst>
              <a:ext uri="{FF2B5EF4-FFF2-40B4-BE49-F238E27FC236}">
                <a16:creationId xmlns:a16="http://schemas.microsoft.com/office/drawing/2014/main" id="{A56C2143-89FF-D205-F97F-48F592D9FA8B}"/>
              </a:ext>
            </a:extLst>
          </p:cNvPr>
          <p:cNvSpPr/>
          <p:nvPr/>
        </p:nvSpPr>
        <p:spPr>
          <a:xfrm rot="10800000">
            <a:off x="4832514" y="2193235"/>
            <a:ext cx="586325" cy="558654"/>
          </a:xfrm>
          <a:prstGeom prst="triangle">
            <a:avLst>
              <a:gd name="adj" fmla="val 52723"/>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ounded Rectangle 24">
            <a:extLst>
              <a:ext uri="{FF2B5EF4-FFF2-40B4-BE49-F238E27FC236}">
                <a16:creationId xmlns:a16="http://schemas.microsoft.com/office/drawing/2014/main" id="{BACEDF4E-B487-203C-5A77-96D34DEC282A}"/>
              </a:ext>
            </a:extLst>
          </p:cNvPr>
          <p:cNvSpPr/>
          <p:nvPr/>
        </p:nvSpPr>
        <p:spPr>
          <a:xfrm>
            <a:off x="13291188" y="570319"/>
            <a:ext cx="2958353" cy="3140347"/>
          </a:xfrm>
          <a:prstGeom prst="roundRect">
            <a:avLst/>
          </a:prstGeom>
          <a:solidFill>
            <a:schemeClr val="bg1"/>
          </a:solidFill>
          <a:ln w="76200">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The integrated Clinical Decision Support System (CDSS) presents the model’s outputs in a clear, actionable format. Predictions are labelled plainly as Normal, Herniated Disc, or Spondylolisthesis, accompanied by confidence scores that help clinicians gauge the certainty of the result.</a:t>
            </a:r>
            <a:endParaRPr lang="en-GB" sz="1700" dirty="0"/>
          </a:p>
        </p:txBody>
      </p:sp>
      <p:sp>
        <p:nvSpPr>
          <p:cNvPr id="4" name="Rectangle 3">
            <a:extLst>
              <a:ext uri="{FF2B5EF4-FFF2-40B4-BE49-F238E27FC236}">
                <a16:creationId xmlns:a16="http://schemas.microsoft.com/office/drawing/2014/main" id="{FDF49088-343A-2120-94DC-D6867AD450B4}"/>
              </a:ext>
            </a:extLst>
          </p:cNvPr>
          <p:cNvSpPr/>
          <p:nvPr/>
        </p:nvSpPr>
        <p:spPr>
          <a:xfrm>
            <a:off x="3700257" y="2814630"/>
            <a:ext cx="2850841" cy="952886"/>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Enhanced Interpretability</a:t>
            </a:r>
            <a:endParaRPr lang="en-GB" sz="2400" b="1" dirty="0">
              <a:solidFill>
                <a:schemeClr val="bg1"/>
              </a:solidFill>
            </a:endParaRPr>
          </a:p>
        </p:txBody>
      </p:sp>
      <p:sp>
        <p:nvSpPr>
          <p:cNvPr id="5" name="Triangle 4">
            <a:extLst>
              <a:ext uri="{FF2B5EF4-FFF2-40B4-BE49-F238E27FC236}">
                <a16:creationId xmlns:a16="http://schemas.microsoft.com/office/drawing/2014/main" id="{8C4D5531-89C4-1B1F-8223-9B100D9D09FB}"/>
              </a:ext>
            </a:extLst>
          </p:cNvPr>
          <p:cNvSpPr/>
          <p:nvPr/>
        </p:nvSpPr>
        <p:spPr>
          <a:xfrm rot="10800000">
            <a:off x="4837550" y="3814471"/>
            <a:ext cx="586325" cy="558654"/>
          </a:xfrm>
          <a:prstGeom prst="triangle">
            <a:avLst>
              <a:gd name="adj" fmla="val 52723"/>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ounded Rectangle 5">
            <a:extLst>
              <a:ext uri="{FF2B5EF4-FFF2-40B4-BE49-F238E27FC236}">
                <a16:creationId xmlns:a16="http://schemas.microsoft.com/office/drawing/2014/main" id="{02191381-527F-06E4-5BE7-B08C7A902184}"/>
              </a:ext>
            </a:extLst>
          </p:cNvPr>
          <p:cNvSpPr/>
          <p:nvPr/>
        </p:nvSpPr>
        <p:spPr>
          <a:xfrm>
            <a:off x="13291187" y="4455722"/>
            <a:ext cx="2958353" cy="3140347"/>
          </a:xfrm>
          <a:prstGeom prst="roundRect">
            <a:avLst/>
          </a:prstGeom>
          <a:solidFill>
            <a:schemeClr val="bg1"/>
          </a:solidFill>
          <a:ln w="76200">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Visual overlays on the imaging highlight which parameters and anatomical landmarks influenced the classification. By seeing the exact areas of abnormal curvature or structural change, surgeons and radiologists can better understand the underlying reasoning, ultimately aiding them in treatment planning.</a:t>
            </a:r>
            <a:endParaRPr lang="en-GB" sz="1650" dirty="0">
              <a:solidFill>
                <a:schemeClr val="tx1"/>
              </a:solidFill>
            </a:endParaRPr>
          </a:p>
        </p:txBody>
      </p:sp>
      <p:grpSp>
        <p:nvGrpSpPr>
          <p:cNvPr id="2" name="Group 1">
            <a:extLst>
              <a:ext uri="{FF2B5EF4-FFF2-40B4-BE49-F238E27FC236}">
                <a16:creationId xmlns:a16="http://schemas.microsoft.com/office/drawing/2014/main" id="{CE05E6C6-FC9F-4CDC-9CFA-20793D45C39C}"/>
              </a:ext>
            </a:extLst>
          </p:cNvPr>
          <p:cNvGrpSpPr/>
          <p:nvPr/>
        </p:nvGrpSpPr>
        <p:grpSpPr>
          <a:xfrm>
            <a:off x="3700257" y="4448162"/>
            <a:ext cx="3451699" cy="952886"/>
            <a:chOff x="3700257" y="4448162"/>
            <a:chExt cx="3451699" cy="952886"/>
          </a:xfrm>
          <a:solidFill>
            <a:schemeClr val="tx2">
              <a:lumMod val="50000"/>
              <a:lumOff val="50000"/>
            </a:schemeClr>
          </a:solidFill>
        </p:grpSpPr>
        <p:sp>
          <p:nvSpPr>
            <p:cNvPr id="7" name="Rectangle 6">
              <a:extLst>
                <a:ext uri="{FF2B5EF4-FFF2-40B4-BE49-F238E27FC236}">
                  <a16:creationId xmlns:a16="http://schemas.microsoft.com/office/drawing/2014/main" id="{28AD731F-7AC4-9C6A-45E1-A7FAFD258E2A}"/>
                </a:ext>
              </a:extLst>
            </p:cNvPr>
            <p:cNvSpPr/>
            <p:nvPr/>
          </p:nvSpPr>
          <p:spPr>
            <a:xfrm>
              <a:off x="3700257" y="4448162"/>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Managing Uncertainty</a:t>
              </a:r>
              <a:endParaRPr lang="en-GB" sz="2400" b="1" dirty="0">
                <a:solidFill>
                  <a:schemeClr val="bg1"/>
                </a:solidFill>
              </a:endParaRPr>
            </a:p>
          </p:txBody>
        </p:sp>
        <p:sp>
          <p:nvSpPr>
            <p:cNvPr id="8" name="Triangle 7">
              <a:extLst>
                <a:ext uri="{FF2B5EF4-FFF2-40B4-BE49-F238E27FC236}">
                  <a16:creationId xmlns:a16="http://schemas.microsoft.com/office/drawing/2014/main" id="{1EA1F8D0-2435-6E33-B1AD-7C78E9CBB1CF}"/>
                </a:ext>
              </a:extLst>
            </p:cNvPr>
            <p:cNvSpPr/>
            <p:nvPr/>
          </p:nvSpPr>
          <p:spPr>
            <a:xfrm rot="5400000">
              <a:off x="6579466" y="4678244"/>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9" name="Rounded Rectangle 8">
            <a:extLst>
              <a:ext uri="{FF2B5EF4-FFF2-40B4-BE49-F238E27FC236}">
                <a16:creationId xmlns:a16="http://schemas.microsoft.com/office/drawing/2014/main" id="{64BFC840-4096-13DB-F231-D23E1A4C1854}"/>
              </a:ext>
            </a:extLst>
          </p:cNvPr>
          <p:cNvSpPr/>
          <p:nvPr/>
        </p:nvSpPr>
        <p:spPr>
          <a:xfrm>
            <a:off x="7251490" y="3354431"/>
            <a:ext cx="3209246" cy="3140347"/>
          </a:xfrm>
          <a:prstGeom prst="roundRect">
            <a:avLst/>
          </a:prstGeom>
          <a:solidFill>
            <a:schemeClr val="bg1"/>
          </a:solidFill>
          <a:ln w="762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GB" sz="1650" b="0" i="0" u="none" strike="noStrike" dirty="0">
                <a:solidFill>
                  <a:srgbClr val="000000"/>
                </a:solidFill>
                <a:effectLst/>
                <a:latin typeface="-webkit-standard"/>
              </a:rPr>
              <a:t>When the model’s confidence is low or the findings seem ambiguous, the system automatically prompts additional clinical review. In some cases, it may recommend obtaining further imaging. This ensures that patient safety is always prioritized, and no questionable results go unchecked.</a:t>
            </a:r>
            <a:endParaRPr lang="en-GB" sz="1650" b="0" i="0" u="none" strike="noStrike" dirty="0">
              <a:solidFill>
                <a:srgbClr val="000000"/>
              </a:solidFill>
              <a:effectLst/>
            </a:endParaRPr>
          </a:p>
        </p:txBody>
      </p:sp>
      <p:grpSp>
        <p:nvGrpSpPr>
          <p:cNvPr id="10" name="Group 9">
            <a:extLst>
              <a:ext uri="{FF2B5EF4-FFF2-40B4-BE49-F238E27FC236}">
                <a16:creationId xmlns:a16="http://schemas.microsoft.com/office/drawing/2014/main" id="{16A29060-9922-BBA0-79EB-BB5759B34ED0}"/>
              </a:ext>
            </a:extLst>
          </p:cNvPr>
          <p:cNvGrpSpPr/>
          <p:nvPr/>
        </p:nvGrpSpPr>
        <p:grpSpPr>
          <a:xfrm>
            <a:off x="-3517745" y="0"/>
            <a:ext cx="3435407" cy="6858000"/>
            <a:chOff x="9754800" y="0"/>
            <a:chExt cx="3435407" cy="6858000"/>
          </a:xfrm>
          <a:solidFill>
            <a:schemeClr val="accent1">
              <a:lumMod val="60000"/>
              <a:lumOff val="40000"/>
            </a:schemeClr>
          </a:solidFill>
        </p:grpSpPr>
        <p:sp>
          <p:nvSpPr>
            <p:cNvPr id="11" name="Rectangle 10">
              <a:extLst>
                <a:ext uri="{FF2B5EF4-FFF2-40B4-BE49-F238E27FC236}">
                  <a16:creationId xmlns:a16="http://schemas.microsoft.com/office/drawing/2014/main" id="{3BDA050A-CED4-E0A6-F601-E10D703E153D}"/>
                </a:ext>
              </a:extLst>
            </p:cNvPr>
            <p:cNvSpPr>
              <a:spLocks/>
            </p:cNvSpPr>
            <p:nvPr/>
          </p:nvSpPr>
          <p:spPr>
            <a:xfrm>
              <a:off x="9754800"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12" name="Triangle 11">
              <a:extLst>
                <a:ext uri="{FF2B5EF4-FFF2-40B4-BE49-F238E27FC236}">
                  <a16:creationId xmlns:a16="http://schemas.microsoft.com/office/drawing/2014/main" id="{51F6B6AA-0E52-DA54-7632-BB65FFF83667}"/>
                </a:ext>
              </a:extLst>
            </p:cNvPr>
            <p:cNvSpPr/>
            <p:nvPr/>
          </p:nvSpPr>
          <p:spPr>
            <a:xfrm rot="5400000">
              <a:off x="12072192" y="1108184"/>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D5C50D5F-4CEE-1CBE-7827-CF7FD83F85CF}"/>
                </a:ext>
              </a:extLst>
            </p:cNvPr>
            <p:cNvSpPr txBox="1"/>
            <p:nvPr/>
          </p:nvSpPr>
          <p:spPr>
            <a:xfrm>
              <a:off x="10742524" y="694611"/>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5</a:t>
              </a:r>
            </a:p>
          </p:txBody>
        </p:sp>
        <p:sp>
          <p:nvSpPr>
            <p:cNvPr id="14" name="TextBox 13">
              <a:extLst>
                <a:ext uri="{FF2B5EF4-FFF2-40B4-BE49-F238E27FC236}">
                  <a16:creationId xmlns:a16="http://schemas.microsoft.com/office/drawing/2014/main" id="{66DCAC2F-1D76-75EF-8FC3-E66E972F6D2D}"/>
                </a:ext>
              </a:extLst>
            </p:cNvPr>
            <p:cNvSpPr txBox="1"/>
            <p:nvPr/>
          </p:nvSpPr>
          <p:spPr>
            <a:xfrm>
              <a:off x="9757798" y="2556659"/>
              <a:ext cx="2434202" cy="2062103"/>
            </a:xfrm>
            <a:prstGeom prst="rect">
              <a:avLst/>
            </a:prstGeom>
            <a:grpFill/>
          </p:spPr>
          <p:txBody>
            <a:bodyPr wrap="square" rtlCol="0">
              <a:spAutoFit/>
            </a:bodyPr>
            <a:lstStyle/>
            <a:p>
              <a:r>
                <a:rPr lang="en-GB" sz="3200" b="0" i="0" u="none" strike="noStrike" dirty="0">
                  <a:solidFill>
                    <a:schemeClr val="bg1"/>
                  </a:solidFill>
                  <a:effectLst/>
                  <a:latin typeface="-webkit-standard"/>
                </a:rPr>
                <a:t>Training, Adoption &amp; Continuous Improvement</a:t>
              </a:r>
              <a:endParaRPr lang="en-GB" sz="3200" dirty="0">
                <a:solidFill>
                  <a:schemeClr val="bg1"/>
                </a:solidFill>
              </a:endParaRPr>
            </a:p>
          </p:txBody>
        </p:sp>
      </p:grpSp>
      <p:grpSp>
        <p:nvGrpSpPr>
          <p:cNvPr id="15" name="Group 14">
            <a:extLst>
              <a:ext uri="{FF2B5EF4-FFF2-40B4-BE49-F238E27FC236}">
                <a16:creationId xmlns:a16="http://schemas.microsoft.com/office/drawing/2014/main" id="{4E12961C-DB8B-A39E-4917-A76A2D7D59CF}"/>
              </a:ext>
            </a:extLst>
          </p:cNvPr>
          <p:cNvGrpSpPr/>
          <p:nvPr/>
        </p:nvGrpSpPr>
        <p:grpSpPr>
          <a:xfrm>
            <a:off x="3683208" y="-1370479"/>
            <a:ext cx="3450544" cy="952886"/>
            <a:chOff x="3700257" y="1201271"/>
            <a:chExt cx="3450544" cy="952886"/>
          </a:xfrm>
          <a:solidFill>
            <a:schemeClr val="accent1">
              <a:lumMod val="60000"/>
              <a:lumOff val="40000"/>
            </a:schemeClr>
          </a:solidFill>
        </p:grpSpPr>
        <p:sp>
          <p:nvSpPr>
            <p:cNvPr id="16" name="Rectangle 15">
              <a:extLst>
                <a:ext uri="{FF2B5EF4-FFF2-40B4-BE49-F238E27FC236}">
                  <a16:creationId xmlns:a16="http://schemas.microsoft.com/office/drawing/2014/main" id="{56441797-7A42-03CE-4FF7-04D243094E78}"/>
                </a:ext>
              </a:extLst>
            </p:cNvPr>
            <p:cNvSpPr/>
            <p:nvPr/>
          </p:nvSpPr>
          <p:spPr>
            <a:xfrm>
              <a:off x="3700257" y="1201271"/>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Workshops and Training Sessions</a:t>
              </a:r>
              <a:endParaRPr lang="en-GB" sz="2400" b="1" dirty="0">
                <a:solidFill>
                  <a:schemeClr val="bg1"/>
                </a:solidFill>
              </a:endParaRPr>
            </a:p>
          </p:txBody>
        </p:sp>
        <p:sp>
          <p:nvSpPr>
            <p:cNvPr id="18" name="Triangle 17">
              <a:extLst>
                <a:ext uri="{FF2B5EF4-FFF2-40B4-BE49-F238E27FC236}">
                  <a16:creationId xmlns:a16="http://schemas.microsoft.com/office/drawing/2014/main" id="{311DB22D-1D12-99EA-4AF0-4F1304092CE0}"/>
                </a:ext>
              </a:extLst>
            </p:cNvPr>
            <p:cNvSpPr/>
            <p:nvPr/>
          </p:nvSpPr>
          <p:spPr>
            <a:xfrm rot="5400000">
              <a:off x="6578311" y="1398387"/>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6" name="Rounded Rectangle 25">
            <a:extLst>
              <a:ext uri="{FF2B5EF4-FFF2-40B4-BE49-F238E27FC236}">
                <a16:creationId xmlns:a16="http://schemas.microsoft.com/office/drawing/2014/main" id="{13FD6B9A-8CC0-1E22-9196-5FFDE1954BB9}"/>
              </a:ext>
            </a:extLst>
          </p:cNvPr>
          <p:cNvSpPr/>
          <p:nvPr/>
        </p:nvSpPr>
        <p:spPr>
          <a:xfrm>
            <a:off x="12485977" y="-2942556"/>
            <a:ext cx="2958353" cy="3140347"/>
          </a:xfrm>
          <a:prstGeom prst="roundRect">
            <a:avLst/>
          </a:prstGeom>
          <a:solidFill>
            <a:schemeClr val="bg1"/>
          </a:solidFill>
          <a:ln w="762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550" b="0" i="0" u="none" strike="noStrike" dirty="0">
                <a:solidFill>
                  <a:srgbClr val="000000"/>
                </a:solidFill>
                <a:effectLst/>
                <a:latin typeface="-webkit-standard"/>
              </a:rPr>
              <a:t>To ensure smooth adoption, practical workshops and hands-on sessions are conducted, led by technical specialists and experienced radiologists who have tested the system in pilot environments. These sessions provide clinicians with insights on interpreting confidence scores, understanding visual overlays, and offering corrective feedback.</a:t>
            </a:r>
            <a:endParaRPr lang="en-GB" sz="1550" dirty="0"/>
          </a:p>
        </p:txBody>
      </p:sp>
    </p:spTree>
    <p:extLst>
      <p:ext uri="{BB962C8B-B14F-4D97-AF65-F5344CB8AC3E}">
        <p14:creationId xmlns:p14="http://schemas.microsoft.com/office/powerpoint/2010/main" val="10627862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2527E-21DB-52FF-EA51-CF279ECA854B}"/>
            </a:ext>
          </a:extLst>
        </p:cNvPr>
        <p:cNvGrpSpPr/>
        <p:nvPr/>
      </p:nvGrpSpPr>
      <p:grpSpPr>
        <a:xfrm>
          <a:off x="0" y="0"/>
          <a:ext cx="0" cy="0"/>
          <a:chOff x="0" y="0"/>
          <a:chExt cx="0" cy="0"/>
        </a:xfrm>
      </p:grpSpPr>
      <p:grpSp>
        <p:nvGrpSpPr>
          <p:cNvPr id="10" name="Group 9">
            <a:extLst>
              <a:ext uri="{FF2B5EF4-FFF2-40B4-BE49-F238E27FC236}">
                <a16:creationId xmlns:a16="http://schemas.microsoft.com/office/drawing/2014/main" id="{2B34A0E0-1D56-AD2B-7955-61A4B4F09BF2}"/>
              </a:ext>
            </a:extLst>
          </p:cNvPr>
          <p:cNvGrpSpPr/>
          <p:nvPr/>
        </p:nvGrpSpPr>
        <p:grpSpPr>
          <a:xfrm>
            <a:off x="953" y="0"/>
            <a:ext cx="3435407" cy="6858000"/>
            <a:chOff x="9754800" y="0"/>
            <a:chExt cx="3435407" cy="6858000"/>
          </a:xfrm>
          <a:solidFill>
            <a:schemeClr val="accent1">
              <a:lumMod val="60000"/>
              <a:lumOff val="40000"/>
            </a:schemeClr>
          </a:solidFill>
        </p:grpSpPr>
        <p:sp>
          <p:nvSpPr>
            <p:cNvPr id="11" name="Rectangle 10">
              <a:extLst>
                <a:ext uri="{FF2B5EF4-FFF2-40B4-BE49-F238E27FC236}">
                  <a16:creationId xmlns:a16="http://schemas.microsoft.com/office/drawing/2014/main" id="{EA9699C2-E722-EB9B-0729-8765F18C08BB}"/>
                </a:ext>
              </a:extLst>
            </p:cNvPr>
            <p:cNvSpPr>
              <a:spLocks/>
            </p:cNvSpPr>
            <p:nvPr/>
          </p:nvSpPr>
          <p:spPr>
            <a:xfrm>
              <a:off x="9754800"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12" name="Triangle 11">
              <a:extLst>
                <a:ext uri="{FF2B5EF4-FFF2-40B4-BE49-F238E27FC236}">
                  <a16:creationId xmlns:a16="http://schemas.microsoft.com/office/drawing/2014/main" id="{63E9E9EB-8162-40BB-ED8F-C07A00413CF6}"/>
                </a:ext>
              </a:extLst>
            </p:cNvPr>
            <p:cNvSpPr/>
            <p:nvPr/>
          </p:nvSpPr>
          <p:spPr>
            <a:xfrm rot="5400000">
              <a:off x="12072192" y="1108184"/>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8C760F46-2D94-5318-4D01-53A13497BB18}"/>
                </a:ext>
              </a:extLst>
            </p:cNvPr>
            <p:cNvSpPr txBox="1"/>
            <p:nvPr/>
          </p:nvSpPr>
          <p:spPr>
            <a:xfrm>
              <a:off x="10742524" y="694611"/>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5</a:t>
              </a:r>
            </a:p>
          </p:txBody>
        </p:sp>
        <p:sp>
          <p:nvSpPr>
            <p:cNvPr id="14" name="TextBox 13">
              <a:extLst>
                <a:ext uri="{FF2B5EF4-FFF2-40B4-BE49-F238E27FC236}">
                  <a16:creationId xmlns:a16="http://schemas.microsoft.com/office/drawing/2014/main" id="{F4293D69-C325-7DE8-284A-319A64393D9E}"/>
                </a:ext>
              </a:extLst>
            </p:cNvPr>
            <p:cNvSpPr txBox="1"/>
            <p:nvPr/>
          </p:nvSpPr>
          <p:spPr>
            <a:xfrm>
              <a:off x="9757798" y="2556659"/>
              <a:ext cx="2434202" cy="2062103"/>
            </a:xfrm>
            <a:prstGeom prst="rect">
              <a:avLst/>
            </a:prstGeom>
            <a:grpFill/>
          </p:spPr>
          <p:txBody>
            <a:bodyPr wrap="square" rtlCol="0">
              <a:spAutoFit/>
            </a:bodyPr>
            <a:lstStyle/>
            <a:p>
              <a:r>
                <a:rPr lang="en-GB" sz="3200" b="0" i="0" u="none" strike="noStrike" dirty="0">
                  <a:solidFill>
                    <a:schemeClr val="bg1"/>
                  </a:solidFill>
                  <a:effectLst/>
                  <a:latin typeface="-webkit-standard"/>
                </a:rPr>
                <a:t>Training, Adoption &amp; Continuous Improvement</a:t>
              </a:r>
              <a:endParaRPr lang="en-GB" sz="3200" dirty="0">
                <a:solidFill>
                  <a:schemeClr val="bg1"/>
                </a:solidFill>
              </a:endParaRPr>
            </a:p>
          </p:txBody>
        </p:sp>
      </p:grpSp>
      <p:grpSp>
        <p:nvGrpSpPr>
          <p:cNvPr id="3" name="Group 2">
            <a:extLst>
              <a:ext uri="{FF2B5EF4-FFF2-40B4-BE49-F238E27FC236}">
                <a16:creationId xmlns:a16="http://schemas.microsoft.com/office/drawing/2014/main" id="{30882E9D-62EB-D4DF-3890-7EED62B49D07}"/>
              </a:ext>
            </a:extLst>
          </p:cNvPr>
          <p:cNvGrpSpPr/>
          <p:nvPr/>
        </p:nvGrpSpPr>
        <p:grpSpPr>
          <a:xfrm>
            <a:off x="3700257" y="1201271"/>
            <a:ext cx="3450544" cy="952886"/>
            <a:chOff x="3700257" y="1201271"/>
            <a:chExt cx="3450544" cy="952886"/>
          </a:xfrm>
          <a:solidFill>
            <a:schemeClr val="accent1">
              <a:lumMod val="60000"/>
              <a:lumOff val="40000"/>
            </a:schemeClr>
          </a:solidFill>
        </p:grpSpPr>
        <p:sp>
          <p:nvSpPr>
            <p:cNvPr id="15" name="Rectangle 14">
              <a:extLst>
                <a:ext uri="{FF2B5EF4-FFF2-40B4-BE49-F238E27FC236}">
                  <a16:creationId xmlns:a16="http://schemas.microsoft.com/office/drawing/2014/main" id="{790CE39C-7145-7FD4-71AC-ADF4332E9509}"/>
                </a:ext>
              </a:extLst>
            </p:cNvPr>
            <p:cNvSpPr/>
            <p:nvPr/>
          </p:nvSpPr>
          <p:spPr>
            <a:xfrm>
              <a:off x="3700257" y="1201271"/>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Workshops and Training Sessions</a:t>
              </a:r>
              <a:endParaRPr lang="en-GB" sz="2400" b="1" dirty="0">
                <a:solidFill>
                  <a:schemeClr val="bg1"/>
                </a:solidFill>
              </a:endParaRPr>
            </a:p>
          </p:txBody>
        </p:sp>
        <p:sp>
          <p:nvSpPr>
            <p:cNvPr id="16" name="Triangle 15">
              <a:extLst>
                <a:ext uri="{FF2B5EF4-FFF2-40B4-BE49-F238E27FC236}">
                  <a16:creationId xmlns:a16="http://schemas.microsoft.com/office/drawing/2014/main" id="{BC9FF4A6-B327-69F9-0CCD-767CE35D417A}"/>
                </a:ext>
              </a:extLst>
            </p:cNvPr>
            <p:cNvSpPr/>
            <p:nvPr/>
          </p:nvSpPr>
          <p:spPr>
            <a:xfrm rot="5400000">
              <a:off x="6578311" y="1398387"/>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8" name="Rounded Rectangle 17">
            <a:extLst>
              <a:ext uri="{FF2B5EF4-FFF2-40B4-BE49-F238E27FC236}">
                <a16:creationId xmlns:a16="http://schemas.microsoft.com/office/drawing/2014/main" id="{41E14A20-AB20-D6C4-2D10-83CAFFCFC353}"/>
              </a:ext>
            </a:extLst>
          </p:cNvPr>
          <p:cNvSpPr/>
          <p:nvPr/>
        </p:nvSpPr>
        <p:spPr>
          <a:xfrm>
            <a:off x="7247227" y="658946"/>
            <a:ext cx="2958353" cy="3140347"/>
          </a:xfrm>
          <a:prstGeom prst="roundRect">
            <a:avLst/>
          </a:prstGeom>
          <a:solidFill>
            <a:schemeClr val="bg1"/>
          </a:solidFill>
          <a:ln w="762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550" b="0" i="0" u="none" strike="noStrike" dirty="0">
                <a:solidFill>
                  <a:srgbClr val="000000"/>
                </a:solidFill>
                <a:effectLst/>
                <a:latin typeface="-webkit-standard"/>
              </a:rPr>
              <a:t>To ensure smooth adoption, practical workshops and hands-on sessions are conducted, led by technical specialists and experienced radiologists who have tested the system in pilot environments. These sessions provide clinicians with insights on interpreting confidence scores, understanding visual overlays, and offering corrective feedback.</a:t>
            </a:r>
            <a:endParaRPr lang="en-GB" sz="1550" dirty="0"/>
          </a:p>
        </p:txBody>
      </p:sp>
      <p:grpSp>
        <p:nvGrpSpPr>
          <p:cNvPr id="26" name="Group 25">
            <a:extLst>
              <a:ext uri="{FF2B5EF4-FFF2-40B4-BE49-F238E27FC236}">
                <a16:creationId xmlns:a16="http://schemas.microsoft.com/office/drawing/2014/main" id="{6F973971-FA36-5ACC-B1F2-DFD2325F80D9}"/>
              </a:ext>
            </a:extLst>
          </p:cNvPr>
          <p:cNvGrpSpPr/>
          <p:nvPr/>
        </p:nvGrpSpPr>
        <p:grpSpPr>
          <a:xfrm>
            <a:off x="3700257" y="-1471870"/>
            <a:ext cx="3563723" cy="952886"/>
            <a:chOff x="3700257" y="2814630"/>
            <a:chExt cx="3563723" cy="952886"/>
          </a:xfrm>
          <a:solidFill>
            <a:schemeClr val="accent1">
              <a:lumMod val="60000"/>
              <a:lumOff val="40000"/>
            </a:schemeClr>
          </a:solidFill>
        </p:grpSpPr>
        <p:sp>
          <p:nvSpPr>
            <p:cNvPr id="27" name="Rectangle 26">
              <a:extLst>
                <a:ext uri="{FF2B5EF4-FFF2-40B4-BE49-F238E27FC236}">
                  <a16:creationId xmlns:a16="http://schemas.microsoft.com/office/drawing/2014/main" id="{A07B1F89-9A77-FA80-C010-70847F9B2C0C}"/>
                </a:ext>
              </a:extLst>
            </p:cNvPr>
            <p:cNvSpPr/>
            <p:nvPr/>
          </p:nvSpPr>
          <p:spPr>
            <a:xfrm>
              <a:off x="3700257" y="2814630"/>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Enhanced Interpretability</a:t>
              </a:r>
              <a:endParaRPr lang="en-GB" sz="2400" b="1" dirty="0">
                <a:solidFill>
                  <a:schemeClr val="bg1"/>
                </a:solidFill>
              </a:endParaRPr>
            </a:p>
          </p:txBody>
        </p:sp>
        <p:sp>
          <p:nvSpPr>
            <p:cNvPr id="28" name="Triangle 27">
              <a:extLst>
                <a:ext uri="{FF2B5EF4-FFF2-40B4-BE49-F238E27FC236}">
                  <a16:creationId xmlns:a16="http://schemas.microsoft.com/office/drawing/2014/main" id="{18877187-A3DD-302C-3325-494EF3B19FBF}"/>
                </a:ext>
              </a:extLst>
            </p:cNvPr>
            <p:cNvSpPr/>
            <p:nvPr/>
          </p:nvSpPr>
          <p:spPr>
            <a:xfrm rot="5400000">
              <a:off x="6691490" y="3011746"/>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9" name="Rounded Rectangle 28">
            <a:extLst>
              <a:ext uri="{FF2B5EF4-FFF2-40B4-BE49-F238E27FC236}">
                <a16:creationId xmlns:a16="http://schemas.microsoft.com/office/drawing/2014/main" id="{80AB7002-4792-C307-9920-3C7E978FC6BB}"/>
              </a:ext>
            </a:extLst>
          </p:cNvPr>
          <p:cNvSpPr/>
          <p:nvPr/>
        </p:nvSpPr>
        <p:spPr>
          <a:xfrm>
            <a:off x="13893150" y="5639993"/>
            <a:ext cx="2958353" cy="3140347"/>
          </a:xfrm>
          <a:prstGeom prst="roundRect">
            <a:avLst/>
          </a:prstGeom>
          <a:solidFill>
            <a:schemeClr val="bg1"/>
          </a:solidFill>
          <a:ln w="762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A dedicated help desk and periodic system updates guarantee that clinicians remain well-supported. Regular communication ensures users understand that this technology complements, rather than replaces, their clinical judgment and expertise.</a:t>
            </a:r>
            <a:endParaRPr lang="en-GB" dirty="0">
              <a:solidFill>
                <a:schemeClr val="tx1"/>
              </a:solidFill>
            </a:endParaRPr>
          </a:p>
        </p:txBody>
      </p:sp>
    </p:spTree>
    <p:extLst>
      <p:ext uri="{BB962C8B-B14F-4D97-AF65-F5344CB8AC3E}">
        <p14:creationId xmlns:p14="http://schemas.microsoft.com/office/powerpoint/2010/main" val="3317938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FD2D3-C296-465B-3BB7-E6662B973BBC}"/>
            </a:ext>
          </a:extLst>
        </p:cNvPr>
        <p:cNvGrpSpPr/>
        <p:nvPr/>
      </p:nvGrpSpPr>
      <p:grpSpPr>
        <a:xfrm>
          <a:off x="0" y="0"/>
          <a:ext cx="0" cy="0"/>
          <a:chOff x="0" y="0"/>
          <a:chExt cx="0" cy="0"/>
        </a:xfrm>
      </p:grpSpPr>
      <p:grpSp>
        <p:nvGrpSpPr>
          <p:cNvPr id="10" name="Group 9">
            <a:extLst>
              <a:ext uri="{FF2B5EF4-FFF2-40B4-BE49-F238E27FC236}">
                <a16:creationId xmlns:a16="http://schemas.microsoft.com/office/drawing/2014/main" id="{CA7669B0-4EB6-0EC4-9305-5CCCDA8D3D1C}"/>
              </a:ext>
            </a:extLst>
          </p:cNvPr>
          <p:cNvGrpSpPr/>
          <p:nvPr/>
        </p:nvGrpSpPr>
        <p:grpSpPr>
          <a:xfrm>
            <a:off x="953" y="0"/>
            <a:ext cx="3435407" cy="6858000"/>
            <a:chOff x="9754800" y="0"/>
            <a:chExt cx="3435407" cy="6858000"/>
          </a:xfrm>
          <a:solidFill>
            <a:schemeClr val="accent1">
              <a:lumMod val="60000"/>
              <a:lumOff val="40000"/>
            </a:schemeClr>
          </a:solidFill>
        </p:grpSpPr>
        <p:sp>
          <p:nvSpPr>
            <p:cNvPr id="11" name="Rectangle 10">
              <a:extLst>
                <a:ext uri="{FF2B5EF4-FFF2-40B4-BE49-F238E27FC236}">
                  <a16:creationId xmlns:a16="http://schemas.microsoft.com/office/drawing/2014/main" id="{51B7FAD5-A6CF-F18B-C940-3DB97204E621}"/>
                </a:ext>
              </a:extLst>
            </p:cNvPr>
            <p:cNvSpPr>
              <a:spLocks/>
            </p:cNvSpPr>
            <p:nvPr/>
          </p:nvSpPr>
          <p:spPr>
            <a:xfrm>
              <a:off x="9754800"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12" name="Triangle 11">
              <a:extLst>
                <a:ext uri="{FF2B5EF4-FFF2-40B4-BE49-F238E27FC236}">
                  <a16:creationId xmlns:a16="http://schemas.microsoft.com/office/drawing/2014/main" id="{57FE140F-8578-CB24-FD27-87E525E3BC9E}"/>
                </a:ext>
              </a:extLst>
            </p:cNvPr>
            <p:cNvSpPr/>
            <p:nvPr/>
          </p:nvSpPr>
          <p:spPr>
            <a:xfrm rot="5400000">
              <a:off x="12072192" y="1108184"/>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3AD42997-97BD-8EE8-BBCF-952E1F0B7739}"/>
                </a:ext>
              </a:extLst>
            </p:cNvPr>
            <p:cNvSpPr txBox="1"/>
            <p:nvPr/>
          </p:nvSpPr>
          <p:spPr>
            <a:xfrm>
              <a:off x="10742524" y="694611"/>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5</a:t>
              </a:r>
            </a:p>
          </p:txBody>
        </p:sp>
        <p:sp>
          <p:nvSpPr>
            <p:cNvPr id="14" name="TextBox 13">
              <a:extLst>
                <a:ext uri="{FF2B5EF4-FFF2-40B4-BE49-F238E27FC236}">
                  <a16:creationId xmlns:a16="http://schemas.microsoft.com/office/drawing/2014/main" id="{F2B6E004-E927-66AC-0E76-136723CF14B5}"/>
                </a:ext>
              </a:extLst>
            </p:cNvPr>
            <p:cNvSpPr txBox="1"/>
            <p:nvPr/>
          </p:nvSpPr>
          <p:spPr>
            <a:xfrm>
              <a:off x="9757798" y="2556659"/>
              <a:ext cx="2434202" cy="2062103"/>
            </a:xfrm>
            <a:prstGeom prst="rect">
              <a:avLst/>
            </a:prstGeom>
            <a:grpFill/>
          </p:spPr>
          <p:txBody>
            <a:bodyPr wrap="square" rtlCol="0">
              <a:spAutoFit/>
            </a:bodyPr>
            <a:lstStyle/>
            <a:p>
              <a:r>
                <a:rPr lang="en-GB" sz="3200" b="0" i="0" u="none" strike="noStrike" dirty="0">
                  <a:solidFill>
                    <a:schemeClr val="bg1"/>
                  </a:solidFill>
                  <a:effectLst/>
                  <a:latin typeface="-webkit-standard"/>
                </a:rPr>
                <a:t>Training, Adoption &amp; Continuous Improvement</a:t>
              </a:r>
              <a:endParaRPr lang="en-GB" sz="3200" dirty="0">
                <a:solidFill>
                  <a:schemeClr val="bg1"/>
                </a:solidFill>
              </a:endParaRPr>
            </a:p>
          </p:txBody>
        </p:sp>
      </p:grpSp>
      <p:sp>
        <p:nvSpPr>
          <p:cNvPr id="15" name="Rectangle 14">
            <a:extLst>
              <a:ext uri="{FF2B5EF4-FFF2-40B4-BE49-F238E27FC236}">
                <a16:creationId xmlns:a16="http://schemas.microsoft.com/office/drawing/2014/main" id="{71E6FBA8-FCD1-98BD-9B82-608E23F671C3}"/>
              </a:ext>
            </a:extLst>
          </p:cNvPr>
          <p:cNvSpPr/>
          <p:nvPr/>
        </p:nvSpPr>
        <p:spPr>
          <a:xfrm>
            <a:off x="3700257" y="1201271"/>
            <a:ext cx="2850841" cy="952886"/>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Workshops and Training Sessions</a:t>
            </a:r>
            <a:endParaRPr lang="en-GB" sz="2400" b="1" dirty="0">
              <a:solidFill>
                <a:schemeClr val="bg1"/>
              </a:solidFill>
            </a:endParaRPr>
          </a:p>
        </p:txBody>
      </p:sp>
      <p:sp>
        <p:nvSpPr>
          <p:cNvPr id="16" name="Triangle 15">
            <a:extLst>
              <a:ext uri="{FF2B5EF4-FFF2-40B4-BE49-F238E27FC236}">
                <a16:creationId xmlns:a16="http://schemas.microsoft.com/office/drawing/2014/main" id="{33DC2D95-38AE-A8CD-246D-913BB2F46D43}"/>
              </a:ext>
            </a:extLst>
          </p:cNvPr>
          <p:cNvSpPr/>
          <p:nvPr/>
        </p:nvSpPr>
        <p:spPr>
          <a:xfrm rot="10800000">
            <a:off x="4832514" y="2189072"/>
            <a:ext cx="586325" cy="558654"/>
          </a:xfrm>
          <a:prstGeom prst="triangle">
            <a:avLst>
              <a:gd name="adj" fmla="val 52723"/>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ounded Rectangle 17">
            <a:extLst>
              <a:ext uri="{FF2B5EF4-FFF2-40B4-BE49-F238E27FC236}">
                <a16:creationId xmlns:a16="http://schemas.microsoft.com/office/drawing/2014/main" id="{1F045AE4-B746-1408-C6D6-A3B6DEC34EE2}"/>
              </a:ext>
            </a:extLst>
          </p:cNvPr>
          <p:cNvSpPr/>
          <p:nvPr/>
        </p:nvSpPr>
        <p:spPr>
          <a:xfrm>
            <a:off x="13438477" y="694611"/>
            <a:ext cx="2958353" cy="3140347"/>
          </a:xfrm>
          <a:prstGeom prst="roundRect">
            <a:avLst/>
          </a:prstGeom>
          <a:solidFill>
            <a:schemeClr val="bg1"/>
          </a:solidFill>
          <a:ln w="762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550" b="0" i="0" u="none" strike="noStrike" dirty="0">
                <a:solidFill>
                  <a:srgbClr val="000000"/>
                </a:solidFill>
                <a:effectLst/>
                <a:latin typeface="-webkit-standard"/>
              </a:rPr>
              <a:t>To ensure smooth adoption, practical workshops and hands-on sessions are conducted, led by technical specialists and experienced radiologists who have tested the system in pilot environments. These sessions provide clinicians with insights on interpreting confidence scores, understanding visual overlays, and offering corrective feedback.</a:t>
            </a:r>
            <a:endParaRPr lang="en-GB" sz="1550" dirty="0"/>
          </a:p>
        </p:txBody>
      </p:sp>
      <p:grpSp>
        <p:nvGrpSpPr>
          <p:cNvPr id="2" name="Group 1">
            <a:extLst>
              <a:ext uri="{FF2B5EF4-FFF2-40B4-BE49-F238E27FC236}">
                <a16:creationId xmlns:a16="http://schemas.microsoft.com/office/drawing/2014/main" id="{E717FE6E-5B52-1FFF-B10C-76BC31433A49}"/>
              </a:ext>
            </a:extLst>
          </p:cNvPr>
          <p:cNvGrpSpPr/>
          <p:nvPr/>
        </p:nvGrpSpPr>
        <p:grpSpPr>
          <a:xfrm>
            <a:off x="3700257" y="2814630"/>
            <a:ext cx="3563723" cy="952886"/>
            <a:chOff x="3700257" y="2814630"/>
            <a:chExt cx="3563723" cy="952886"/>
          </a:xfrm>
          <a:solidFill>
            <a:schemeClr val="accent1">
              <a:lumMod val="60000"/>
              <a:lumOff val="40000"/>
            </a:schemeClr>
          </a:solidFill>
        </p:grpSpPr>
        <p:sp>
          <p:nvSpPr>
            <p:cNvPr id="4" name="Rectangle 3">
              <a:extLst>
                <a:ext uri="{FF2B5EF4-FFF2-40B4-BE49-F238E27FC236}">
                  <a16:creationId xmlns:a16="http://schemas.microsoft.com/office/drawing/2014/main" id="{AD77B9A1-1C5C-37D9-0316-7E24C697DE2F}"/>
                </a:ext>
              </a:extLst>
            </p:cNvPr>
            <p:cNvSpPr/>
            <p:nvPr/>
          </p:nvSpPr>
          <p:spPr>
            <a:xfrm>
              <a:off x="3700257" y="2814630"/>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Ongoing Support and Communication</a:t>
              </a:r>
              <a:endParaRPr lang="en-GB" sz="2400" b="1" dirty="0">
                <a:solidFill>
                  <a:schemeClr val="bg1"/>
                </a:solidFill>
              </a:endParaRPr>
            </a:p>
          </p:txBody>
        </p:sp>
        <p:sp>
          <p:nvSpPr>
            <p:cNvPr id="5" name="Triangle 4">
              <a:extLst>
                <a:ext uri="{FF2B5EF4-FFF2-40B4-BE49-F238E27FC236}">
                  <a16:creationId xmlns:a16="http://schemas.microsoft.com/office/drawing/2014/main" id="{D0F66679-3016-D4A8-99C6-7888F39A128A}"/>
                </a:ext>
              </a:extLst>
            </p:cNvPr>
            <p:cNvSpPr/>
            <p:nvPr/>
          </p:nvSpPr>
          <p:spPr>
            <a:xfrm rot="5400000">
              <a:off x="6691490" y="3011746"/>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7" name="Rounded Rectangle 6">
            <a:extLst>
              <a:ext uri="{FF2B5EF4-FFF2-40B4-BE49-F238E27FC236}">
                <a16:creationId xmlns:a16="http://schemas.microsoft.com/office/drawing/2014/main" id="{796F54EB-5B8D-ADED-B38E-35D722BF7FAD}"/>
              </a:ext>
            </a:extLst>
          </p:cNvPr>
          <p:cNvSpPr/>
          <p:nvPr/>
        </p:nvSpPr>
        <p:spPr>
          <a:xfrm>
            <a:off x="7418209" y="1858826"/>
            <a:ext cx="2958353" cy="3140347"/>
          </a:xfrm>
          <a:prstGeom prst="roundRect">
            <a:avLst/>
          </a:prstGeom>
          <a:solidFill>
            <a:schemeClr val="bg1"/>
          </a:solidFill>
          <a:ln w="762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A dedicated help desk and periodic system updates guarantee that clinicians remain well-supported. Regular communication ensures users understand that this technology complements, rather than replaces, their clinical judgment and expertise.</a:t>
            </a:r>
            <a:endParaRPr lang="en-GB" dirty="0">
              <a:solidFill>
                <a:schemeClr val="tx1"/>
              </a:solidFill>
            </a:endParaRPr>
          </a:p>
        </p:txBody>
      </p:sp>
      <p:sp>
        <p:nvSpPr>
          <p:cNvPr id="8" name="Rounded Rectangle 7">
            <a:extLst>
              <a:ext uri="{FF2B5EF4-FFF2-40B4-BE49-F238E27FC236}">
                <a16:creationId xmlns:a16="http://schemas.microsoft.com/office/drawing/2014/main" id="{BA25EEDA-BEF5-55AA-03D5-5556F9ECC6CE}"/>
              </a:ext>
            </a:extLst>
          </p:cNvPr>
          <p:cNvSpPr/>
          <p:nvPr/>
        </p:nvSpPr>
        <p:spPr>
          <a:xfrm>
            <a:off x="12753787" y="4287492"/>
            <a:ext cx="3209246" cy="3140347"/>
          </a:xfrm>
          <a:prstGeom prst="roundRect">
            <a:avLst/>
          </a:prstGeom>
          <a:solidFill>
            <a:schemeClr val="bg1"/>
          </a:solidFill>
          <a:ln w="762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GB" sz="1600" b="0" i="0" u="none" strike="noStrike" dirty="0">
                <a:solidFill>
                  <a:srgbClr val="000000"/>
                </a:solidFill>
                <a:effectLst/>
                <a:latin typeface="-webkit-standard"/>
              </a:rPr>
              <a:t>Difficult or ambiguous cases, once flagged and corrected by radiologists, feed back into the model’s training data. Over time, this continuous refinement process improves the system’s accuracy, adaptability, and clinical value, resulting in an evolving, learning tool that keeps pace with real-world clinical demands.</a:t>
            </a:r>
            <a:endParaRPr lang="en-GB" sz="1650" b="0" i="0" u="none" strike="noStrike" dirty="0">
              <a:solidFill>
                <a:srgbClr val="000000"/>
              </a:solidFill>
              <a:effectLst/>
            </a:endParaRPr>
          </a:p>
        </p:txBody>
      </p:sp>
      <p:grpSp>
        <p:nvGrpSpPr>
          <p:cNvPr id="9" name="Group 8">
            <a:extLst>
              <a:ext uri="{FF2B5EF4-FFF2-40B4-BE49-F238E27FC236}">
                <a16:creationId xmlns:a16="http://schemas.microsoft.com/office/drawing/2014/main" id="{0064F126-D4ED-F3D2-398B-89FAE36C5876}"/>
              </a:ext>
            </a:extLst>
          </p:cNvPr>
          <p:cNvGrpSpPr/>
          <p:nvPr/>
        </p:nvGrpSpPr>
        <p:grpSpPr>
          <a:xfrm>
            <a:off x="3532953" y="-1336817"/>
            <a:ext cx="3451699" cy="952886"/>
            <a:chOff x="3700257" y="4448162"/>
            <a:chExt cx="3451699" cy="952886"/>
          </a:xfrm>
          <a:solidFill>
            <a:schemeClr val="accent1">
              <a:lumMod val="60000"/>
              <a:lumOff val="40000"/>
            </a:schemeClr>
          </a:solidFill>
        </p:grpSpPr>
        <p:sp>
          <p:nvSpPr>
            <p:cNvPr id="17" name="Rectangle 16">
              <a:extLst>
                <a:ext uri="{FF2B5EF4-FFF2-40B4-BE49-F238E27FC236}">
                  <a16:creationId xmlns:a16="http://schemas.microsoft.com/office/drawing/2014/main" id="{B12DEB01-6264-E994-CEFF-020AEFC51335}"/>
                </a:ext>
              </a:extLst>
            </p:cNvPr>
            <p:cNvSpPr/>
            <p:nvPr/>
          </p:nvSpPr>
          <p:spPr>
            <a:xfrm>
              <a:off x="3700257" y="4448162"/>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Feedback-Driven Evolution</a:t>
              </a:r>
              <a:endParaRPr lang="en-GB" sz="2400" b="1" dirty="0">
                <a:solidFill>
                  <a:schemeClr val="bg1"/>
                </a:solidFill>
              </a:endParaRPr>
            </a:p>
          </p:txBody>
        </p:sp>
        <p:sp>
          <p:nvSpPr>
            <p:cNvPr id="19" name="Triangle 18">
              <a:extLst>
                <a:ext uri="{FF2B5EF4-FFF2-40B4-BE49-F238E27FC236}">
                  <a16:creationId xmlns:a16="http://schemas.microsoft.com/office/drawing/2014/main" id="{E11D25CE-EB7F-310D-467E-239FFEFCC0F7}"/>
                </a:ext>
              </a:extLst>
            </p:cNvPr>
            <p:cNvSpPr/>
            <p:nvPr/>
          </p:nvSpPr>
          <p:spPr>
            <a:xfrm rot="5400000">
              <a:off x="6579466" y="4678244"/>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4233061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73E8DD-5445-FE1E-84F4-553D27901B1F}"/>
            </a:ext>
          </a:extLst>
        </p:cNvPr>
        <p:cNvGrpSpPr/>
        <p:nvPr/>
      </p:nvGrpSpPr>
      <p:grpSpPr>
        <a:xfrm>
          <a:off x="0" y="0"/>
          <a:ext cx="0" cy="0"/>
          <a:chOff x="0" y="0"/>
          <a:chExt cx="0" cy="0"/>
        </a:xfrm>
      </p:grpSpPr>
      <p:grpSp>
        <p:nvGrpSpPr>
          <p:cNvPr id="10" name="Group 9">
            <a:extLst>
              <a:ext uri="{FF2B5EF4-FFF2-40B4-BE49-F238E27FC236}">
                <a16:creationId xmlns:a16="http://schemas.microsoft.com/office/drawing/2014/main" id="{0B2D2A92-0704-7185-36E6-83954CDBEC99}"/>
              </a:ext>
            </a:extLst>
          </p:cNvPr>
          <p:cNvGrpSpPr/>
          <p:nvPr/>
        </p:nvGrpSpPr>
        <p:grpSpPr>
          <a:xfrm>
            <a:off x="953" y="0"/>
            <a:ext cx="3435407" cy="6858000"/>
            <a:chOff x="9754800" y="0"/>
            <a:chExt cx="3435407" cy="6858000"/>
          </a:xfrm>
          <a:solidFill>
            <a:schemeClr val="accent1">
              <a:lumMod val="60000"/>
              <a:lumOff val="40000"/>
            </a:schemeClr>
          </a:solidFill>
        </p:grpSpPr>
        <p:sp>
          <p:nvSpPr>
            <p:cNvPr id="11" name="Rectangle 10">
              <a:extLst>
                <a:ext uri="{FF2B5EF4-FFF2-40B4-BE49-F238E27FC236}">
                  <a16:creationId xmlns:a16="http://schemas.microsoft.com/office/drawing/2014/main" id="{52F3A0B3-34C0-0F58-3802-827B5733A642}"/>
                </a:ext>
              </a:extLst>
            </p:cNvPr>
            <p:cNvSpPr>
              <a:spLocks/>
            </p:cNvSpPr>
            <p:nvPr/>
          </p:nvSpPr>
          <p:spPr>
            <a:xfrm>
              <a:off x="9754800"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12" name="Triangle 11">
              <a:extLst>
                <a:ext uri="{FF2B5EF4-FFF2-40B4-BE49-F238E27FC236}">
                  <a16:creationId xmlns:a16="http://schemas.microsoft.com/office/drawing/2014/main" id="{35A0110E-33F0-A6D3-B48B-6FDA2C186D87}"/>
                </a:ext>
              </a:extLst>
            </p:cNvPr>
            <p:cNvSpPr/>
            <p:nvPr/>
          </p:nvSpPr>
          <p:spPr>
            <a:xfrm rot="5400000">
              <a:off x="12072192" y="1108184"/>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501F3438-0084-8DA3-BAAE-4D1B7653B1B6}"/>
                </a:ext>
              </a:extLst>
            </p:cNvPr>
            <p:cNvSpPr txBox="1"/>
            <p:nvPr/>
          </p:nvSpPr>
          <p:spPr>
            <a:xfrm>
              <a:off x="10742524" y="694611"/>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5</a:t>
              </a:r>
            </a:p>
          </p:txBody>
        </p:sp>
        <p:sp>
          <p:nvSpPr>
            <p:cNvPr id="14" name="TextBox 13">
              <a:extLst>
                <a:ext uri="{FF2B5EF4-FFF2-40B4-BE49-F238E27FC236}">
                  <a16:creationId xmlns:a16="http://schemas.microsoft.com/office/drawing/2014/main" id="{9951CB9F-8319-56C1-3D85-535E35135BF6}"/>
                </a:ext>
              </a:extLst>
            </p:cNvPr>
            <p:cNvSpPr txBox="1"/>
            <p:nvPr/>
          </p:nvSpPr>
          <p:spPr>
            <a:xfrm>
              <a:off x="9757798" y="2556659"/>
              <a:ext cx="2434202" cy="2062103"/>
            </a:xfrm>
            <a:prstGeom prst="rect">
              <a:avLst/>
            </a:prstGeom>
            <a:grpFill/>
          </p:spPr>
          <p:txBody>
            <a:bodyPr wrap="square" rtlCol="0">
              <a:spAutoFit/>
            </a:bodyPr>
            <a:lstStyle/>
            <a:p>
              <a:r>
                <a:rPr lang="en-GB" sz="3200" b="0" i="0" u="none" strike="noStrike" dirty="0">
                  <a:solidFill>
                    <a:schemeClr val="bg1"/>
                  </a:solidFill>
                  <a:effectLst/>
                  <a:latin typeface="-webkit-standard"/>
                </a:rPr>
                <a:t>Training, Adoption &amp; Continuous Improvement</a:t>
              </a:r>
              <a:endParaRPr lang="en-GB" sz="3200" dirty="0">
                <a:solidFill>
                  <a:schemeClr val="bg1"/>
                </a:solidFill>
              </a:endParaRPr>
            </a:p>
          </p:txBody>
        </p:sp>
      </p:grpSp>
      <p:sp>
        <p:nvSpPr>
          <p:cNvPr id="15" name="Rectangle 14">
            <a:extLst>
              <a:ext uri="{FF2B5EF4-FFF2-40B4-BE49-F238E27FC236}">
                <a16:creationId xmlns:a16="http://schemas.microsoft.com/office/drawing/2014/main" id="{B87D0D6E-F059-6D59-692C-418BC550AB91}"/>
              </a:ext>
            </a:extLst>
          </p:cNvPr>
          <p:cNvSpPr/>
          <p:nvPr/>
        </p:nvSpPr>
        <p:spPr>
          <a:xfrm>
            <a:off x="3700257" y="1201271"/>
            <a:ext cx="2850841" cy="952886"/>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Workshops and Training Sessions</a:t>
            </a:r>
            <a:endParaRPr lang="en-GB" sz="2400" b="1" dirty="0">
              <a:solidFill>
                <a:schemeClr val="bg1"/>
              </a:solidFill>
            </a:endParaRPr>
          </a:p>
        </p:txBody>
      </p:sp>
      <p:sp>
        <p:nvSpPr>
          <p:cNvPr id="16" name="Triangle 15">
            <a:extLst>
              <a:ext uri="{FF2B5EF4-FFF2-40B4-BE49-F238E27FC236}">
                <a16:creationId xmlns:a16="http://schemas.microsoft.com/office/drawing/2014/main" id="{EA010786-4C17-5521-8BCF-8A2BC19BAE20}"/>
              </a:ext>
            </a:extLst>
          </p:cNvPr>
          <p:cNvSpPr/>
          <p:nvPr/>
        </p:nvSpPr>
        <p:spPr>
          <a:xfrm rot="10800000">
            <a:off x="4832514" y="2189072"/>
            <a:ext cx="586325" cy="558654"/>
          </a:xfrm>
          <a:prstGeom prst="triangle">
            <a:avLst>
              <a:gd name="adj" fmla="val 52723"/>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ounded Rectangle 17">
            <a:extLst>
              <a:ext uri="{FF2B5EF4-FFF2-40B4-BE49-F238E27FC236}">
                <a16:creationId xmlns:a16="http://schemas.microsoft.com/office/drawing/2014/main" id="{256A1969-179D-5CE0-14EF-421F3BD69F55}"/>
              </a:ext>
            </a:extLst>
          </p:cNvPr>
          <p:cNvSpPr/>
          <p:nvPr/>
        </p:nvSpPr>
        <p:spPr>
          <a:xfrm>
            <a:off x="13438477" y="694611"/>
            <a:ext cx="2958353" cy="3140347"/>
          </a:xfrm>
          <a:prstGeom prst="roundRect">
            <a:avLst/>
          </a:prstGeom>
          <a:solidFill>
            <a:schemeClr val="bg1"/>
          </a:solidFill>
          <a:ln w="762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550" b="0" i="0" u="none" strike="noStrike" dirty="0">
                <a:solidFill>
                  <a:srgbClr val="000000"/>
                </a:solidFill>
                <a:effectLst/>
                <a:latin typeface="-webkit-standard"/>
              </a:rPr>
              <a:t>To ensure smooth adoption, practical workshops and hands-on sessions are conducted, led by technical specialists and experienced radiologists who have tested the system in pilot environments. These sessions provide clinicians with insights on interpreting confidence scores, understanding visual overlays, and offering corrective feedback.</a:t>
            </a:r>
            <a:endParaRPr lang="en-GB" sz="1550" dirty="0"/>
          </a:p>
        </p:txBody>
      </p:sp>
      <p:sp>
        <p:nvSpPr>
          <p:cNvPr id="4" name="Rectangle 3">
            <a:extLst>
              <a:ext uri="{FF2B5EF4-FFF2-40B4-BE49-F238E27FC236}">
                <a16:creationId xmlns:a16="http://schemas.microsoft.com/office/drawing/2014/main" id="{94ACE91D-A166-225D-DF15-1574DAFE009C}"/>
              </a:ext>
            </a:extLst>
          </p:cNvPr>
          <p:cNvSpPr/>
          <p:nvPr/>
        </p:nvSpPr>
        <p:spPr>
          <a:xfrm>
            <a:off x="3700257" y="2814630"/>
            <a:ext cx="2850841" cy="952886"/>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Ongoing Support and Communication</a:t>
            </a:r>
            <a:endParaRPr lang="en-GB" sz="2400" b="1" dirty="0">
              <a:solidFill>
                <a:schemeClr val="bg1"/>
              </a:solidFill>
            </a:endParaRPr>
          </a:p>
        </p:txBody>
      </p:sp>
      <p:sp>
        <p:nvSpPr>
          <p:cNvPr id="5" name="Triangle 4">
            <a:extLst>
              <a:ext uri="{FF2B5EF4-FFF2-40B4-BE49-F238E27FC236}">
                <a16:creationId xmlns:a16="http://schemas.microsoft.com/office/drawing/2014/main" id="{E42F4322-98CD-414D-252D-EB0E2C467A68}"/>
              </a:ext>
            </a:extLst>
          </p:cNvPr>
          <p:cNvSpPr/>
          <p:nvPr/>
        </p:nvSpPr>
        <p:spPr>
          <a:xfrm rot="10800000">
            <a:off x="4832514" y="3810343"/>
            <a:ext cx="586325" cy="558654"/>
          </a:xfrm>
          <a:prstGeom prst="triangle">
            <a:avLst>
              <a:gd name="adj" fmla="val 52723"/>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ounded Rectangle 6">
            <a:extLst>
              <a:ext uri="{FF2B5EF4-FFF2-40B4-BE49-F238E27FC236}">
                <a16:creationId xmlns:a16="http://schemas.microsoft.com/office/drawing/2014/main" id="{1C5BE989-AB70-089F-D345-3AA6D18614A4}"/>
              </a:ext>
            </a:extLst>
          </p:cNvPr>
          <p:cNvSpPr/>
          <p:nvPr/>
        </p:nvSpPr>
        <p:spPr>
          <a:xfrm>
            <a:off x="13438476" y="4593215"/>
            <a:ext cx="2958353" cy="3140347"/>
          </a:xfrm>
          <a:prstGeom prst="roundRect">
            <a:avLst/>
          </a:prstGeom>
          <a:solidFill>
            <a:schemeClr val="bg1"/>
          </a:solidFill>
          <a:ln w="762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A dedicated help desk and periodic system updates guarantee that clinicians remain well-supported. Regular communication ensures users understand that this technology complements, rather than replaces, their clinical judgment and expertise.</a:t>
            </a:r>
            <a:endParaRPr lang="en-GB" dirty="0">
              <a:solidFill>
                <a:schemeClr val="tx1"/>
              </a:solidFill>
            </a:endParaRPr>
          </a:p>
        </p:txBody>
      </p:sp>
      <p:grpSp>
        <p:nvGrpSpPr>
          <p:cNvPr id="3" name="Group 2">
            <a:extLst>
              <a:ext uri="{FF2B5EF4-FFF2-40B4-BE49-F238E27FC236}">
                <a16:creationId xmlns:a16="http://schemas.microsoft.com/office/drawing/2014/main" id="{B99D955B-5FDC-8464-AAC8-37882EA2127C}"/>
              </a:ext>
            </a:extLst>
          </p:cNvPr>
          <p:cNvGrpSpPr/>
          <p:nvPr/>
        </p:nvGrpSpPr>
        <p:grpSpPr>
          <a:xfrm>
            <a:off x="3700257" y="4448162"/>
            <a:ext cx="3451699" cy="952886"/>
            <a:chOff x="3700257" y="4448162"/>
            <a:chExt cx="3451699" cy="952886"/>
          </a:xfrm>
          <a:solidFill>
            <a:schemeClr val="accent1">
              <a:lumMod val="60000"/>
              <a:lumOff val="40000"/>
            </a:schemeClr>
          </a:solidFill>
        </p:grpSpPr>
        <p:sp>
          <p:nvSpPr>
            <p:cNvPr id="6" name="Rectangle 5">
              <a:extLst>
                <a:ext uri="{FF2B5EF4-FFF2-40B4-BE49-F238E27FC236}">
                  <a16:creationId xmlns:a16="http://schemas.microsoft.com/office/drawing/2014/main" id="{9D1B5544-F97D-796B-710E-D9AEC4E36795}"/>
                </a:ext>
              </a:extLst>
            </p:cNvPr>
            <p:cNvSpPr/>
            <p:nvPr/>
          </p:nvSpPr>
          <p:spPr>
            <a:xfrm>
              <a:off x="3700257" y="4448162"/>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Feedback-Driven Evolution</a:t>
              </a:r>
              <a:endParaRPr lang="en-GB" sz="2400" b="1" dirty="0">
                <a:solidFill>
                  <a:schemeClr val="bg1"/>
                </a:solidFill>
              </a:endParaRPr>
            </a:p>
          </p:txBody>
        </p:sp>
        <p:sp>
          <p:nvSpPr>
            <p:cNvPr id="8" name="Triangle 7">
              <a:extLst>
                <a:ext uri="{FF2B5EF4-FFF2-40B4-BE49-F238E27FC236}">
                  <a16:creationId xmlns:a16="http://schemas.microsoft.com/office/drawing/2014/main" id="{2A8ED5B7-8F40-C18A-4C37-A92009381BD8}"/>
                </a:ext>
              </a:extLst>
            </p:cNvPr>
            <p:cNvSpPr/>
            <p:nvPr/>
          </p:nvSpPr>
          <p:spPr>
            <a:xfrm rot="5400000">
              <a:off x="6579466" y="4678244"/>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9" name="Rounded Rectangle 8">
            <a:extLst>
              <a:ext uri="{FF2B5EF4-FFF2-40B4-BE49-F238E27FC236}">
                <a16:creationId xmlns:a16="http://schemas.microsoft.com/office/drawing/2014/main" id="{DC405528-256F-04FF-6952-8D325576EB2E}"/>
              </a:ext>
            </a:extLst>
          </p:cNvPr>
          <p:cNvSpPr/>
          <p:nvPr/>
        </p:nvSpPr>
        <p:spPr>
          <a:xfrm>
            <a:off x="7251490" y="3354431"/>
            <a:ext cx="3209246" cy="3140347"/>
          </a:xfrm>
          <a:prstGeom prst="roundRect">
            <a:avLst/>
          </a:prstGeom>
          <a:solidFill>
            <a:schemeClr val="bg1"/>
          </a:solidFill>
          <a:ln w="762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GB" sz="1600" b="0" i="0" u="none" strike="noStrike" dirty="0">
                <a:solidFill>
                  <a:srgbClr val="000000"/>
                </a:solidFill>
                <a:effectLst/>
                <a:latin typeface="-webkit-standard"/>
              </a:rPr>
              <a:t>Difficult or ambiguous cases, once flagged and corrected by radiologists, feed back into the model’s training data. Over time, this continuous refinement process improves the system’s accuracy, adaptability, and clinical value, resulting in an evolving, learning tool that keeps pace with real-world clinical demands.</a:t>
            </a:r>
            <a:endParaRPr lang="en-GB" sz="1650" b="0" i="0" u="none" strike="noStrike" dirty="0">
              <a:solidFill>
                <a:srgbClr val="000000"/>
              </a:solidFill>
              <a:effectLst/>
            </a:endParaRPr>
          </a:p>
        </p:txBody>
      </p:sp>
      <p:sp>
        <p:nvSpPr>
          <p:cNvPr id="2" name="Oval 1">
            <a:extLst>
              <a:ext uri="{FF2B5EF4-FFF2-40B4-BE49-F238E27FC236}">
                <a16:creationId xmlns:a16="http://schemas.microsoft.com/office/drawing/2014/main" id="{80185E34-285F-F9C2-CFF7-F4507EEE17E8}"/>
              </a:ext>
            </a:extLst>
          </p:cNvPr>
          <p:cNvSpPr/>
          <p:nvPr/>
        </p:nvSpPr>
        <p:spPr>
          <a:xfrm>
            <a:off x="-2717800" y="-2489200"/>
            <a:ext cx="2717800" cy="2489200"/>
          </a:xfrm>
          <a:prstGeom prst="ellipse">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Oval 16">
            <a:extLst>
              <a:ext uri="{FF2B5EF4-FFF2-40B4-BE49-F238E27FC236}">
                <a16:creationId xmlns:a16="http://schemas.microsoft.com/office/drawing/2014/main" id="{59D47211-7322-1CDA-D766-821E0C5880AD}"/>
              </a:ext>
            </a:extLst>
          </p:cNvPr>
          <p:cNvSpPr/>
          <p:nvPr/>
        </p:nvSpPr>
        <p:spPr>
          <a:xfrm>
            <a:off x="11696700" y="-2489200"/>
            <a:ext cx="2717800" cy="2489200"/>
          </a:xfrm>
          <a:prstGeom prst="ellipse">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ounded Rectangle 18">
            <a:extLst>
              <a:ext uri="{FF2B5EF4-FFF2-40B4-BE49-F238E27FC236}">
                <a16:creationId xmlns:a16="http://schemas.microsoft.com/office/drawing/2014/main" id="{4BEE7910-DDC2-0375-E510-E10C9B9D95D7}"/>
              </a:ext>
            </a:extLst>
          </p:cNvPr>
          <p:cNvSpPr/>
          <p:nvPr/>
        </p:nvSpPr>
        <p:spPr>
          <a:xfrm>
            <a:off x="-2884917" y="6858000"/>
            <a:ext cx="2794000" cy="2512219"/>
          </a:xfrm>
          <a:prstGeom prst="round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a:extLst>
              <a:ext uri="{FF2B5EF4-FFF2-40B4-BE49-F238E27FC236}">
                <a16:creationId xmlns:a16="http://schemas.microsoft.com/office/drawing/2014/main" id="{479A1C6A-1A89-1294-DF42-031D8D49ACB2}"/>
              </a:ext>
            </a:extLst>
          </p:cNvPr>
          <p:cNvSpPr/>
          <p:nvPr/>
        </p:nvSpPr>
        <p:spPr>
          <a:xfrm>
            <a:off x="12192000" y="7235709"/>
            <a:ext cx="2794000" cy="2512219"/>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297723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B594E-04E4-64BB-BF7B-7CD18769FDE1}"/>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1B45BCEA-F4EC-A29C-6A87-E8BE70FCB913}"/>
              </a:ext>
            </a:extLst>
          </p:cNvPr>
          <p:cNvGrpSpPr/>
          <p:nvPr/>
        </p:nvGrpSpPr>
        <p:grpSpPr>
          <a:xfrm>
            <a:off x="9673159" y="0"/>
            <a:ext cx="3560973" cy="6858000"/>
            <a:chOff x="9754800" y="0"/>
            <a:chExt cx="3435407" cy="6858000"/>
          </a:xfrm>
          <a:solidFill>
            <a:schemeClr val="accent1">
              <a:lumMod val="60000"/>
              <a:lumOff val="40000"/>
            </a:schemeClr>
          </a:solidFill>
        </p:grpSpPr>
        <p:sp>
          <p:nvSpPr>
            <p:cNvPr id="19" name="Rectangle 18">
              <a:extLst>
                <a:ext uri="{FF2B5EF4-FFF2-40B4-BE49-F238E27FC236}">
                  <a16:creationId xmlns:a16="http://schemas.microsoft.com/office/drawing/2014/main" id="{B1BA8016-1E2B-F535-33C3-2E3F5E7D36CB}"/>
                </a:ext>
              </a:extLst>
            </p:cNvPr>
            <p:cNvSpPr>
              <a:spLocks/>
            </p:cNvSpPr>
            <p:nvPr/>
          </p:nvSpPr>
          <p:spPr>
            <a:xfrm>
              <a:off x="9754800"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5" name="Triangle 24">
              <a:extLst>
                <a:ext uri="{FF2B5EF4-FFF2-40B4-BE49-F238E27FC236}">
                  <a16:creationId xmlns:a16="http://schemas.microsoft.com/office/drawing/2014/main" id="{9828472C-A3D2-3266-F232-4F27559C1F86}"/>
                </a:ext>
              </a:extLst>
            </p:cNvPr>
            <p:cNvSpPr/>
            <p:nvPr/>
          </p:nvSpPr>
          <p:spPr>
            <a:xfrm rot="5400000">
              <a:off x="12072192" y="1108184"/>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97C58E47-BC06-64BD-454B-B7B5A325BDBA}"/>
                </a:ext>
              </a:extLst>
            </p:cNvPr>
            <p:cNvSpPr txBox="1"/>
            <p:nvPr/>
          </p:nvSpPr>
          <p:spPr>
            <a:xfrm>
              <a:off x="10742524" y="694611"/>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5</a:t>
              </a:r>
            </a:p>
          </p:txBody>
        </p:sp>
        <p:sp>
          <p:nvSpPr>
            <p:cNvPr id="40" name="TextBox 39">
              <a:extLst>
                <a:ext uri="{FF2B5EF4-FFF2-40B4-BE49-F238E27FC236}">
                  <a16:creationId xmlns:a16="http://schemas.microsoft.com/office/drawing/2014/main" id="{CAD51C8A-22DE-A4FC-DE35-85DA6695CFA0}"/>
                </a:ext>
              </a:extLst>
            </p:cNvPr>
            <p:cNvSpPr txBox="1"/>
            <p:nvPr/>
          </p:nvSpPr>
          <p:spPr>
            <a:xfrm>
              <a:off x="9757798" y="2556659"/>
              <a:ext cx="2434202" cy="2062103"/>
            </a:xfrm>
            <a:prstGeom prst="rect">
              <a:avLst/>
            </a:prstGeom>
            <a:grpFill/>
          </p:spPr>
          <p:txBody>
            <a:bodyPr wrap="square" rtlCol="0">
              <a:spAutoFit/>
            </a:bodyPr>
            <a:lstStyle/>
            <a:p>
              <a:r>
                <a:rPr lang="en-GB" sz="3200" b="0" i="0" u="none" strike="noStrike" dirty="0">
                  <a:solidFill>
                    <a:schemeClr val="bg1"/>
                  </a:solidFill>
                  <a:effectLst/>
                  <a:latin typeface="-webkit-standard"/>
                </a:rPr>
                <a:t>Training, Adoption &amp; Continuous Improvement</a:t>
              </a:r>
              <a:endParaRPr lang="en-GB" sz="3200" dirty="0">
                <a:solidFill>
                  <a:schemeClr val="bg1"/>
                </a:solidFill>
              </a:endParaRPr>
            </a:p>
          </p:txBody>
        </p:sp>
      </p:grpSp>
      <p:grpSp>
        <p:nvGrpSpPr>
          <p:cNvPr id="6" name="Group 5">
            <a:extLst>
              <a:ext uri="{FF2B5EF4-FFF2-40B4-BE49-F238E27FC236}">
                <a16:creationId xmlns:a16="http://schemas.microsoft.com/office/drawing/2014/main" id="{5B834A43-C4D4-085C-EB00-DE2C117C0B1F}"/>
              </a:ext>
            </a:extLst>
          </p:cNvPr>
          <p:cNvGrpSpPr/>
          <p:nvPr/>
        </p:nvGrpSpPr>
        <p:grpSpPr>
          <a:xfrm>
            <a:off x="7292920" y="0"/>
            <a:ext cx="3419464" cy="6858000"/>
            <a:chOff x="7317599" y="0"/>
            <a:chExt cx="3419464" cy="6858000"/>
          </a:xfrm>
          <a:solidFill>
            <a:schemeClr val="tx2">
              <a:lumMod val="50000"/>
              <a:lumOff val="50000"/>
            </a:schemeClr>
          </a:solidFill>
        </p:grpSpPr>
        <p:sp>
          <p:nvSpPr>
            <p:cNvPr id="18" name="Rectangle 17">
              <a:extLst>
                <a:ext uri="{FF2B5EF4-FFF2-40B4-BE49-F238E27FC236}">
                  <a16:creationId xmlns:a16="http://schemas.microsoft.com/office/drawing/2014/main" id="{375024B6-E6A5-B4B8-66A0-0EBD4124AD27}"/>
                </a:ext>
              </a:extLst>
            </p:cNvPr>
            <p:cNvSpPr>
              <a:spLocks/>
            </p:cNvSpPr>
            <p:nvPr/>
          </p:nvSpPr>
          <p:spPr>
            <a:xfrm>
              <a:off x="7317599"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2" name="Triangle 21">
              <a:extLst>
                <a:ext uri="{FF2B5EF4-FFF2-40B4-BE49-F238E27FC236}">
                  <a16:creationId xmlns:a16="http://schemas.microsoft.com/office/drawing/2014/main" id="{06B24504-C58F-BD6B-C8D9-8B8A777A1B7D}"/>
                </a:ext>
              </a:extLst>
            </p:cNvPr>
            <p:cNvSpPr/>
            <p:nvPr/>
          </p:nvSpPr>
          <p:spPr>
            <a:xfrm rot="5400000">
              <a:off x="9619048" y="1108184"/>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a:extLst>
                <a:ext uri="{FF2B5EF4-FFF2-40B4-BE49-F238E27FC236}">
                  <a16:creationId xmlns:a16="http://schemas.microsoft.com/office/drawing/2014/main" id="{DC5E665F-EEA4-7668-B4D1-2DC8EE22E0FE}"/>
                </a:ext>
              </a:extLst>
            </p:cNvPr>
            <p:cNvSpPr txBox="1"/>
            <p:nvPr/>
          </p:nvSpPr>
          <p:spPr>
            <a:xfrm>
              <a:off x="8381902" y="685875"/>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4</a:t>
              </a:r>
            </a:p>
          </p:txBody>
        </p:sp>
        <p:sp>
          <p:nvSpPr>
            <p:cNvPr id="39" name="TextBox 38">
              <a:extLst>
                <a:ext uri="{FF2B5EF4-FFF2-40B4-BE49-F238E27FC236}">
                  <a16:creationId xmlns:a16="http://schemas.microsoft.com/office/drawing/2014/main" id="{98066550-F008-4947-994A-12D3F9A2587D}"/>
                </a:ext>
              </a:extLst>
            </p:cNvPr>
            <p:cNvSpPr txBox="1"/>
            <p:nvPr/>
          </p:nvSpPr>
          <p:spPr>
            <a:xfrm>
              <a:off x="7508616" y="2514602"/>
              <a:ext cx="2055165" cy="2554545"/>
            </a:xfrm>
            <a:prstGeom prst="rect">
              <a:avLst/>
            </a:prstGeom>
            <a:grpFill/>
          </p:spPr>
          <p:txBody>
            <a:bodyPr wrap="square" rtlCol="0">
              <a:spAutoFit/>
            </a:bodyPr>
            <a:lstStyle/>
            <a:p>
              <a:r>
                <a:rPr lang="en-GB" sz="3200" b="0" i="0" u="none" strike="noStrike" dirty="0">
                  <a:solidFill>
                    <a:schemeClr val="bg1"/>
                  </a:solidFill>
                  <a:effectLst/>
                  <a:latin typeface="-webkit-standard"/>
                </a:rPr>
                <a:t>Clinical Decision Support &amp; Handling Ambiguity</a:t>
              </a:r>
              <a:endParaRPr lang="en-GB" sz="3200" dirty="0">
                <a:solidFill>
                  <a:schemeClr val="bg1"/>
                </a:solidFill>
              </a:endParaRPr>
            </a:p>
          </p:txBody>
        </p:sp>
      </p:grpSp>
      <p:grpSp>
        <p:nvGrpSpPr>
          <p:cNvPr id="5" name="Group 4">
            <a:extLst>
              <a:ext uri="{FF2B5EF4-FFF2-40B4-BE49-F238E27FC236}">
                <a16:creationId xmlns:a16="http://schemas.microsoft.com/office/drawing/2014/main" id="{3AAB8542-C55B-9222-AB89-F1C777972B22}"/>
              </a:ext>
            </a:extLst>
          </p:cNvPr>
          <p:cNvGrpSpPr/>
          <p:nvPr/>
        </p:nvGrpSpPr>
        <p:grpSpPr>
          <a:xfrm>
            <a:off x="4849554" y="0"/>
            <a:ext cx="3460089" cy="6858000"/>
            <a:chOff x="4859945" y="0"/>
            <a:chExt cx="3460089" cy="6858000"/>
          </a:xfrm>
          <a:solidFill>
            <a:schemeClr val="tx2">
              <a:lumMod val="75000"/>
              <a:lumOff val="25000"/>
            </a:schemeClr>
          </a:solidFill>
        </p:grpSpPr>
        <p:sp>
          <p:nvSpPr>
            <p:cNvPr id="17" name="Rectangle 16">
              <a:extLst>
                <a:ext uri="{FF2B5EF4-FFF2-40B4-BE49-F238E27FC236}">
                  <a16:creationId xmlns:a16="http://schemas.microsoft.com/office/drawing/2014/main" id="{860EC9C5-E7A7-AC8D-8C8C-B01CA8C0C43A}"/>
                </a:ext>
              </a:extLst>
            </p:cNvPr>
            <p:cNvSpPr>
              <a:spLocks/>
            </p:cNvSpPr>
            <p:nvPr/>
          </p:nvSpPr>
          <p:spPr>
            <a:xfrm>
              <a:off x="4877400"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3" name="Triangle 22">
              <a:extLst>
                <a:ext uri="{FF2B5EF4-FFF2-40B4-BE49-F238E27FC236}">
                  <a16:creationId xmlns:a16="http://schemas.microsoft.com/office/drawing/2014/main" id="{65536418-04EF-361D-4037-206F1D6C6B61}"/>
                </a:ext>
              </a:extLst>
            </p:cNvPr>
            <p:cNvSpPr/>
            <p:nvPr/>
          </p:nvSpPr>
          <p:spPr>
            <a:xfrm rot="5400000">
              <a:off x="7202019" y="1111103"/>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72B9B798-CB32-E4A7-9AF1-459A58837B59}"/>
                </a:ext>
              </a:extLst>
            </p:cNvPr>
            <p:cNvSpPr txBox="1"/>
            <p:nvPr/>
          </p:nvSpPr>
          <p:spPr>
            <a:xfrm>
              <a:off x="5921875" y="694611"/>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38" name="TextBox 37">
              <a:extLst>
                <a:ext uri="{FF2B5EF4-FFF2-40B4-BE49-F238E27FC236}">
                  <a16:creationId xmlns:a16="http://schemas.microsoft.com/office/drawing/2014/main" id="{ED07A0FA-09D6-0391-5D9D-7DA5439B87D8}"/>
                </a:ext>
              </a:extLst>
            </p:cNvPr>
            <p:cNvSpPr txBox="1"/>
            <p:nvPr/>
          </p:nvSpPr>
          <p:spPr>
            <a:xfrm>
              <a:off x="4859945" y="2506243"/>
              <a:ext cx="2450426" cy="1569660"/>
            </a:xfrm>
            <a:prstGeom prst="rect">
              <a:avLst/>
            </a:prstGeom>
            <a:grp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grpSp>
        <p:nvGrpSpPr>
          <p:cNvPr id="4" name="Group 3">
            <a:extLst>
              <a:ext uri="{FF2B5EF4-FFF2-40B4-BE49-F238E27FC236}">
                <a16:creationId xmlns:a16="http://schemas.microsoft.com/office/drawing/2014/main" id="{80A8658B-AF03-0297-C1A4-A5D2F5F6C86E}"/>
              </a:ext>
            </a:extLst>
          </p:cNvPr>
          <p:cNvGrpSpPr/>
          <p:nvPr/>
        </p:nvGrpSpPr>
        <p:grpSpPr>
          <a:xfrm>
            <a:off x="2437201" y="0"/>
            <a:ext cx="3448632" cy="6858000"/>
            <a:chOff x="2437201" y="0"/>
            <a:chExt cx="3448632" cy="6858000"/>
          </a:xfrm>
        </p:grpSpPr>
        <p:sp>
          <p:nvSpPr>
            <p:cNvPr id="16" name="Rectangle 15">
              <a:extLst>
                <a:ext uri="{FF2B5EF4-FFF2-40B4-BE49-F238E27FC236}">
                  <a16:creationId xmlns:a16="http://schemas.microsoft.com/office/drawing/2014/main" id="{254385DF-5D60-ABF1-9F30-090EC6A7363D}"/>
                </a:ext>
              </a:extLst>
            </p:cNvPr>
            <p:cNvSpPr>
              <a:spLocks/>
            </p:cNvSpPr>
            <p:nvPr/>
          </p:nvSpPr>
          <p:spPr>
            <a:xfrm>
              <a:off x="2437201" y="0"/>
              <a:ext cx="243720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4" name="Triangle 23">
              <a:extLst>
                <a:ext uri="{FF2B5EF4-FFF2-40B4-BE49-F238E27FC236}">
                  <a16:creationId xmlns:a16="http://schemas.microsoft.com/office/drawing/2014/main" id="{C0D2909F-CAF1-8C54-7F7A-FFF90DCDC8B5}"/>
                </a:ext>
              </a:extLst>
            </p:cNvPr>
            <p:cNvSpPr/>
            <p:nvPr/>
          </p:nvSpPr>
          <p:spPr>
            <a:xfrm rot="5400000">
              <a:off x="4767818" y="1111104"/>
              <a:ext cx="1218600" cy="1017431"/>
            </a:xfrm>
            <a:prstGeom prs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E96E20F5-0A18-8A41-084A-2917EEDC85DD}"/>
                </a:ext>
              </a:extLst>
            </p:cNvPr>
            <p:cNvSpPr txBox="1"/>
            <p:nvPr/>
          </p:nvSpPr>
          <p:spPr>
            <a:xfrm>
              <a:off x="3496672"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37" name="TextBox 36">
              <a:extLst>
                <a:ext uri="{FF2B5EF4-FFF2-40B4-BE49-F238E27FC236}">
                  <a16:creationId xmlns:a16="http://schemas.microsoft.com/office/drawing/2014/main" id="{808B4421-3096-9813-94DC-3D667DD47DE3}"/>
                </a:ext>
              </a:extLst>
            </p:cNvPr>
            <p:cNvSpPr txBox="1"/>
            <p:nvPr/>
          </p:nvSpPr>
          <p:spPr>
            <a:xfrm>
              <a:off x="2442660" y="2514602"/>
              <a:ext cx="2450426"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grpSp>
        <p:nvGrpSpPr>
          <p:cNvPr id="11" name="Group 10">
            <a:extLst>
              <a:ext uri="{FF2B5EF4-FFF2-40B4-BE49-F238E27FC236}">
                <a16:creationId xmlns:a16="http://schemas.microsoft.com/office/drawing/2014/main" id="{36B737A7-C447-C5D0-E562-E074E3BA4AAC}"/>
              </a:ext>
            </a:extLst>
          </p:cNvPr>
          <p:cNvGrpSpPr/>
          <p:nvPr/>
        </p:nvGrpSpPr>
        <p:grpSpPr>
          <a:xfrm>
            <a:off x="-6945404" y="0"/>
            <a:ext cx="3434804" cy="6858000"/>
            <a:chOff x="0" y="0"/>
            <a:chExt cx="3434804" cy="6858000"/>
          </a:xfrm>
        </p:grpSpPr>
        <p:sp>
          <p:nvSpPr>
            <p:cNvPr id="12" name="Rectangle 11">
              <a:extLst>
                <a:ext uri="{FF2B5EF4-FFF2-40B4-BE49-F238E27FC236}">
                  <a16:creationId xmlns:a16="http://schemas.microsoft.com/office/drawing/2014/main" id="{85B8078D-20ED-B86E-E5E7-0E769314E6CB}"/>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13" name="Triangle 12">
              <a:extLst>
                <a:ext uri="{FF2B5EF4-FFF2-40B4-BE49-F238E27FC236}">
                  <a16:creationId xmlns:a16="http://schemas.microsoft.com/office/drawing/2014/main" id="{8D049FD9-E7B9-02A0-C9B2-768349A70CE4}"/>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C3F17D67-BAB2-4C13-CC04-DF273C08A90F}"/>
                </a:ext>
              </a:extLst>
            </p:cNvPr>
            <p:cNvSpPr txBox="1"/>
            <p:nvPr/>
          </p:nvSpPr>
          <p:spPr>
            <a:xfrm>
              <a:off x="194729" y="2514602"/>
              <a:ext cx="2047741"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Patient Imaging &amp; Data Ingestion</a:t>
              </a:r>
              <a:endParaRPr lang="en-GB" sz="3200" dirty="0">
                <a:solidFill>
                  <a:schemeClr val="bg1"/>
                </a:solidFill>
              </a:endParaRPr>
            </a:p>
          </p:txBody>
        </p:sp>
        <p:sp>
          <p:nvSpPr>
            <p:cNvPr id="15" name="TextBox 14">
              <a:extLst>
                <a:ext uri="{FF2B5EF4-FFF2-40B4-BE49-F238E27FC236}">
                  <a16:creationId xmlns:a16="http://schemas.microsoft.com/office/drawing/2014/main" id="{E18EB8EC-1917-3116-6F07-9A822DE9994E}"/>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sp>
        <p:nvSpPr>
          <p:cNvPr id="28" name="Rounded Rectangle 27">
            <a:extLst>
              <a:ext uri="{FF2B5EF4-FFF2-40B4-BE49-F238E27FC236}">
                <a16:creationId xmlns:a16="http://schemas.microsoft.com/office/drawing/2014/main" id="{522CF78A-8C03-518E-A223-16ED01ABA4E3}"/>
              </a:ext>
            </a:extLst>
          </p:cNvPr>
          <p:cNvSpPr/>
          <p:nvPr/>
        </p:nvSpPr>
        <p:spPr>
          <a:xfrm>
            <a:off x="13705195" y="-1514712"/>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The patient arrives and undergoes an X-ray or CT scan as requested by their physician. This imaging study provides the raw data needed to evaluate the patient’s spinal and pelvic parameters.</a:t>
            </a:r>
            <a:endParaRPr lang="en-GB" dirty="0"/>
          </a:p>
        </p:txBody>
      </p:sp>
      <p:grpSp>
        <p:nvGrpSpPr>
          <p:cNvPr id="29" name="Group 28">
            <a:extLst>
              <a:ext uri="{FF2B5EF4-FFF2-40B4-BE49-F238E27FC236}">
                <a16:creationId xmlns:a16="http://schemas.microsoft.com/office/drawing/2014/main" id="{B237E915-793D-FC2E-F594-D230CD6FF8B6}"/>
              </a:ext>
            </a:extLst>
          </p:cNvPr>
          <p:cNvGrpSpPr/>
          <p:nvPr/>
        </p:nvGrpSpPr>
        <p:grpSpPr>
          <a:xfrm>
            <a:off x="2437200" y="0"/>
            <a:ext cx="3448632" cy="6858000"/>
            <a:chOff x="2437201" y="0"/>
            <a:chExt cx="3448632" cy="6858000"/>
          </a:xfrm>
          <a:solidFill>
            <a:schemeClr val="accent1">
              <a:lumMod val="75000"/>
            </a:schemeClr>
          </a:solidFill>
        </p:grpSpPr>
        <p:sp>
          <p:nvSpPr>
            <p:cNvPr id="30" name="Rectangle 29">
              <a:extLst>
                <a:ext uri="{FF2B5EF4-FFF2-40B4-BE49-F238E27FC236}">
                  <a16:creationId xmlns:a16="http://schemas.microsoft.com/office/drawing/2014/main" id="{EF4CA257-F3BF-34BE-F71B-FB3A80E30577}"/>
                </a:ext>
              </a:extLst>
            </p:cNvPr>
            <p:cNvSpPr>
              <a:spLocks/>
            </p:cNvSpPr>
            <p:nvPr/>
          </p:nvSpPr>
          <p:spPr>
            <a:xfrm>
              <a:off x="2437201"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31" name="Triangle 30">
              <a:extLst>
                <a:ext uri="{FF2B5EF4-FFF2-40B4-BE49-F238E27FC236}">
                  <a16:creationId xmlns:a16="http://schemas.microsoft.com/office/drawing/2014/main" id="{32B7D8EB-48C6-30AE-D1B3-39FD78FCADFE}"/>
                </a:ext>
              </a:extLst>
            </p:cNvPr>
            <p:cNvSpPr/>
            <p:nvPr/>
          </p:nvSpPr>
          <p:spPr>
            <a:xfrm rot="5400000">
              <a:off x="4767818" y="1111104"/>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Box 35">
              <a:extLst>
                <a:ext uri="{FF2B5EF4-FFF2-40B4-BE49-F238E27FC236}">
                  <a16:creationId xmlns:a16="http://schemas.microsoft.com/office/drawing/2014/main" id="{299825D4-C5C6-593A-3B9C-FCEB280C5E5C}"/>
                </a:ext>
              </a:extLst>
            </p:cNvPr>
            <p:cNvSpPr txBox="1"/>
            <p:nvPr/>
          </p:nvSpPr>
          <p:spPr>
            <a:xfrm>
              <a:off x="3496672" y="648285"/>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41" name="TextBox 40">
              <a:extLst>
                <a:ext uri="{FF2B5EF4-FFF2-40B4-BE49-F238E27FC236}">
                  <a16:creationId xmlns:a16="http://schemas.microsoft.com/office/drawing/2014/main" id="{BC407CC5-8E48-D901-5E21-569027495CE7}"/>
                </a:ext>
              </a:extLst>
            </p:cNvPr>
            <p:cNvSpPr txBox="1"/>
            <p:nvPr/>
          </p:nvSpPr>
          <p:spPr>
            <a:xfrm>
              <a:off x="2442660" y="2514602"/>
              <a:ext cx="2450426" cy="2062103"/>
            </a:xfrm>
            <a:prstGeom prst="rect">
              <a:avLst/>
            </a:prstGeom>
            <a:grp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grpSp>
        <p:nvGrpSpPr>
          <p:cNvPr id="42" name="Group 41">
            <a:extLst>
              <a:ext uri="{FF2B5EF4-FFF2-40B4-BE49-F238E27FC236}">
                <a16:creationId xmlns:a16="http://schemas.microsoft.com/office/drawing/2014/main" id="{1DE71732-2BC5-8FB4-382B-9CDCC68C30A9}"/>
              </a:ext>
            </a:extLst>
          </p:cNvPr>
          <p:cNvGrpSpPr/>
          <p:nvPr/>
        </p:nvGrpSpPr>
        <p:grpSpPr>
          <a:xfrm>
            <a:off x="3434805" y="-1809717"/>
            <a:ext cx="3450544" cy="952886"/>
            <a:chOff x="3700257" y="1201271"/>
            <a:chExt cx="3450544" cy="952886"/>
          </a:xfrm>
        </p:grpSpPr>
        <p:sp>
          <p:nvSpPr>
            <p:cNvPr id="43" name="Rectangle 42">
              <a:extLst>
                <a:ext uri="{FF2B5EF4-FFF2-40B4-BE49-F238E27FC236}">
                  <a16:creationId xmlns:a16="http://schemas.microsoft.com/office/drawing/2014/main" id="{0C9A7AE8-33AF-01D6-E80D-3DD5386A5D09}"/>
                </a:ext>
              </a:extLst>
            </p:cNvPr>
            <p:cNvSpPr/>
            <p:nvPr/>
          </p:nvSpPr>
          <p:spPr>
            <a:xfrm>
              <a:off x="3700257" y="1201271"/>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Imaging Acquisition</a:t>
              </a:r>
              <a:endParaRPr lang="en-GB" sz="2400" b="1" dirty="0">
                <a:solidFill>
                  <a:schemeClr val="bg1"/>
                </a:solidFill>
              </a:endParaRPr>
            </a:p>
          </p:txBody>
        </p:sp>
        <p:sp>
          <p:nvSpPr>
            <p:cNvPr id="44" name="Triangle 43">
              <a:extLst>
                <a:ext uri="{FF2B5EF4-FFF2-40B4-BE49-F238E27FC236}">
                  <a16:creationId xmlns:a16="http://schemas.microsoft.com/office/drawing/2014/main" id="{E31206AA-D682-5BB1-69CB-80360CF3C621}"/>
                </a:ext>
              </a:extLst>
            </p:cNvPr>
            <p:cNvSpPr/>
            <p:nvPr/>
          </p:nvSpPr>
          <p:spPr>
            <a:xfrm rot="5400000">
              <a:off x="6578311" y="1398387"/>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 name="Group 2">
            <a:extLst>
              <a:ext uri="{FF2B5EF4-FFF2-40B4-BE49-F238E27FC236}">
                <a16:creationId xmlns:a16="http://schemas.microsoft.com/office/drawing/2014/main" id="{C04654D4-C1F7-B33F-FB94-7AB467AD4445}"/>
              </a:ext>
            </a:extLst>
          </p:cNvPr>
          <p:cNvGrpSpPr/>
          <p:nvPr/>
        </p:nvGrpSpPr>
        <p:grpSpPr>
          <a:xfrm>
            <a:off x="0" y="0"/>
            <a:ext cx="3434804" cy="6858000"/>
            <a:chOff x="0" y="0"/>
            <a:chExt cx="3434804" cy="6858000"/>
          </a:xfrm>
        </p:grpSpPr>
        <p:sp>
          <p:nvSpPr>
            <p:cNvPr id="9" name="Rectangle 8">
              <a:extLst>
                <a:ext uri="{FF2B5EF4-FFF2-40B4-BE49-F238E27FC236}">
                  <a16:creationId xmlns:a16="http://schemas.microsoft.com/office/drawing/2014/main" id="{90D0E9B4-981D-1468-994E-52D79EB671AA}"/>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0" name="Triangle 19">
              <a:extLst>
                <a:ext uri="{FF2B5EF4-FFF2-40B4-BE49-F238E27FC236}">
                  <a16:creationId xmlns:a16="http://schemas.microsoft.com/office/drawing/2014/main" id="{B416E5F2-A647-ADDA-A8C8-65B9441FD333}"/>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a:extLst>
                <a:ext uri="{FF2B5EF4-FFF2-40B4-BE49-F238E27FC236}">
                  <a16:creationId xmlns:a16="http://schemas.microsoft.com/office/drawing/2014/main" id="{52ABA06D-F368-D318-392C-5ADF47F67187}"/>
                </a:ext>
              </a:extLst>
            </p:cNvPr>
            <p:cNvSpPr txBox="1"/>
            <p:nvPr/>
          </p:nvSpPr>
          <p:spPr>
            <a:xfrm>
              <a:off x="194729" y="2514602"/>
              <a:ext cx="2047741"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Patient Imaging &amp; Data Ingestion</a:t>
              </a:r>
              <a:endParaRPr lang="en-GB" sz="3200" dirty="0">
                <a:solidFill>
                  <a:schemeClr val="bg1"/>
                </a:solidFill>
              </a:endParaRPr>
            </a:p>
          </p:txBody>
        </p:sp>
        <p:sp>
          <p:nvSpPr>
            <p:cNvPr id="27" name="TextBox 26">
              <a:extLst>
                <a:ext uri="{FF2B5EF4-FFF2-40B4-BE49-F238E27FC236}">
                  <a16:creationId xmlns:a16="http://schemas.microsoft.com/office/drawing/2014/main" id="{9D57D840-2324-06AE-A1DD-F7FEA5552ECB}"/>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sp>
        <p:nvSpPr>
          <p:cNvPr id="45" name="TextBox 44">
            <a:extLst>
              <a:ext uri="{FF2B5EF4-FFF2-40B4-BE49-F238E27FC236}">
                <a16:creationId xmlns:a16="http://schemas.microsoft.com/office/drawing/2014/main" id="{60CE9AD8-1B7A-C3E9-22FB-7401CADCDFF6}"/>
              </a:ext>
            </a:extLst>
          </p:cNvPr>
          <p:cNvSpPr txBox="1"/>
          <p:nvPr/>
        </p:nvSpPr>
        <p:spPr>
          <a:xfrm>
            <a:off x="3809458" y="-916633"/>
            <a:ext cx="7398316" cy="707886"/>
          </a:xfrm>
          <a:prstGeom prst="rect">
            <a:avLst/>
          </a:prstGeom>
          <a:noFill/>
        </p:spPr>
        <p:txBody>
          <a:bodyPr wrap="square" rtlCol="0">
            <a:spAutoFit/>
          </a:bodyPr>
          <a:lstStyle/>
          <a:p>
            <a:r>
              <a:rPr lang="en-GB" sz="4000" b="1" i="0" u="none" strike="noStrike" dirty="0">
                <a:effectLst/>
                <a:latin typeface="-webkit-standard"/>
              </a:rPr>
              <a:t>Patient Imaging &amp; Data Ingestion</a:t>
            </a:r>
            <a:endParaRPr lang="en-GB" sz="4000" b="1" dirty="0"/>
          </a:p>
        </p:txBody>
      </p:sp>
    </p:spTree>
    <p:extLst>
      <p:ext uri="{BB962C8B-B14F-4D97-AF65-F5344CB8AC3E}">
        <p14:creationId xmlns:p14="http://schemas.microsoft.com/office/powerpoint/2010/main" val="347660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F958C4-AF08-22C8-B337-21A24B9D903C}"/>
            </a:ext>
          </a:extLst>
        </p:cNvPr>
        <p:cNvGrpSpPr/>
        <p:nvPr/>
      </p:nvGrpSpPr>
      <p:grpSpPr>
        <a:xfrm>
          <a:off x="0" y="0"/>
          <a:ext cx="0" cy="0"/>
          <a:chOff x="0" y="0"/>
          <a:chExt cx="0" cy="0"/>
        </a:xfrm>
      </p:grpSpPr>
      <p:grpSp>
        <p:nvGrpSpPr>
          <p:cNvPr id="10" name="Group 9">
            <a:extLst>
              <a:ext uri="{FF2B5EF4-FFF2-40B4-BE49-F238E27FC236}">
                <a16:creationId xmlns:a16="http://schemas.microsoft.com/office/drawing/2014/main" id="{CE2477AA-B745-5ABD-803D-AA94FAAA9899}"/>
              </a:ext>
            </a:extLst>
          </p:cNvPr>
          <p:cNvGrpSpPr/>
          <p:nvPr/>
        </p:nvGrpSpPr>
        <p:grpSpPr>
          <a:xfrm>
            <a:off x="-3881499" y="-694612"/>
            <a:ext cx="3435407" cy="6858000"/>
            <a:chOff x="9754800" y="0"/>
            <a:chExt cx="3435407" cy="6858000"/>
          </a:xfrm>
          <a:solidFill>
            <a:schemeClr val="accent1">
              <a:lumMod val="60000"/>
              <a:lumOff val="40000"/>
            </a:schemeClr>
          </a:solidFill>
        </p:grpSpPr>
        <p:sp>
          <p:nvSpPr>
            <p:cNvPr id="11" name="Rectangle 10">
              <a:extLst>
                <a:ext uri="{FF2B5EF4-FFF2-40B4-BE49-F238E27FC236}">
                  <a16:creationId xmlns:a16="http://schemas.microsoft.com/office/drawing/2014/main" id="{8D7A4A68-96C6-622A-70AC-8E5F8EBBDC77}"/>
                </a:ext>
              </a:extLst>
            </p:cNvPr>
            <p:cNvSpPr>
              <a:spLocks/>
            </p:cNvSpPr>
            <p:nvPr/>
          </p:nvSpPr>
          <p:spPr>
            <a:xfrm>
              <a:off x="9754800"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12" name="Triangle 11">
              <a:extLst>
                <a:ext uri="{FF2B5EF4-FFF2-40B4-BE49-F238E27FC236}">
                  <a16:creationId xmlns:a16="http://schemas.microsoft.com/office/drawing/2014/main" id="{68607FCC-251D-7AC4-7DED-9C3ACB9B0CA8}"/>
                </a:ext>
              </a:extLst>
            </p:cNvPr>
            <p:cNvSpPr/>
            <p:nvPr/>
          </p:nvSpPr>
          <p:spPr>
            <a:xfrm rot="5400000">
              <a:off x="12072192" y="1108184"/>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6832276C-9440-D890-85E9-DE6FB75F3DD9}"/>
                </a:ext>
              </a:extLst>
            </p:cNvPr>
            <p:cNvSpPr txBox="1"/>
            <p:nvPr/>
          </p:nvSpPr>
          <p:spPr>
            <a:xfrm>
              <a:off x="10742524" y="694611"/>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5</a:t>
              </a:r>
            </a:p>
          </p:txBody>
        </p:sp>
        <p:sp>
          <p:nvSpPr>
            <p:cNvPr id="14" name="TextBox 13">
              <a:extLst>
                <a:ext uri="{FF2B5EF4-FFF2-40B4-BE49-F238E27FC236}">
                  <a16:creationId xmlns:a16="http://schemas.microsoft.com/office/drawing/2014/main" id="{D49FEE53-FC67-E907-4D9A-D9B96E0D6F8F}"/>
                </a:ext>
              </a:extLst>
            </p:cNvPr>
            <p:cNvSpPr txBox="1"/>
            <p:nvPr/>
          </p:nvSpPr>
          <p:spPr>
            <a:xfrm>
              <a:off x="9757798" y="2556659"/>
              <a:ext cx="2434202" cy="2062103"/>
            </a:xfrm>
            <a:prstGeom prst="rect">
              <a:avLst/>
            </a:prstGeom>
            <a:grpFill/>
          </p:spPr>
          <p:txBody>
            <a:bodyPr wrap="square" rtlCol="0">
              <a:spAutoFit/>
            </a:bodyPr>
            <a:lstStyle/>
            <a:p>
              <a:r>
                <a:rPr lang="en-GB" sz="3200" b="0" i="0" u="none" strike="noStrike" dirty="0">
                  <a:solidFill>
                    <a:schemeClr val="bg1"/>
                  </a:solidFill>
                  <a:effectLst/>
                  <a:latin typeface="-webkit-standard"/>
                </a:rPr>
                <a:t>Training, Adoption &amp; Continuous Improvement</a:t>
              </a:r>
              <a:endParaRPr lang="en-GB" sz="3200" dirty="0">
                <a:solidFill>
                  <a:schemeClr val="bg1"/>
                </a:solidFill>
              </a:endParaRPr>
            </a:p>
          </p:txBody>
        </p:sp>
      </p:grpSp>
      <p:sp>
        <p:nvSpPr>
          <p:cNvPr id="15" name="Rectangle 14">
            <a:extLst>
              <a:ext uri="{FF2B5EF4-FFF2-40B4-BE49-F238E27FC236}">
                <a16:creationId xmlns:a16="http://schemas.microsoft.com/office/drawing/2014/main" id="{8D769176-0205-412B-B3AA-8B55E3A9631B}"/>
              </a:ext>
            </a:extLst>
          </p:cNvPr>
          <p:cNvSpPr/>
          <p:nvPr/>
        </p:nvSpPr>
        <p:spPr>
          <a:xfrm>
            <a:off x="4670579" y="-1171055"/>
            <a:ext cx="2850841" cy="952886"/>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Workshops and Training Sessions</a:t>
            </a:r>
            <a:endParaRPr lang="en-GB" sz="2400" b="1" dirty="0">
              <a:solidFill>
                <a:schemeClr val="bg1"/>
              </a:solidFill>
            </a:endParaRPr>
          </a:p>
        </p:txBody>
      </p:sp>
      <p:sp>
        <p:nvSpPr>
          <p:cNvPr id="16" name="Triangle 15">
            <a:extLst>
              <a:ext uri="{FF2B5EF4-FFF2-40B4-BE49-F238E27FC236}">
                <a16:creationId xmlns:a16="http://schemas.microsoft.com/office/drawing/2014/main" id="{097B9E16-4E6D-020F-E58B-478D95F6A4E6}"/>
              </a:ext>
            </a:extLst>
          </p:cNvPr>
          <p:cNvSpPr/>
          <p:nvPr/>
        </p:nvSpPr>
        <p:spPr>
          <a:xfrm rot="10800000">
            <a:off x="-47433" y="-958952"/>
            <a:ext cx="586325" cy="558654"/>
          </a:xfrm>
          <a:prstGeom prst="triangle">
            <a:avLst>
              <a:gd name="adj" fmla="val 52723"/>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ounded Rectangle 17">
            <a:extLst>
              <a:ext uri="{FF2B5EF4-FFF2-40B4-BE49-F238E27FC236}">
                <a16:creationId xmlns:a16="http://schemas.microsoft.com/office/drawing/2014/main" id="{C0396618-3C33-9D13-BDCE-78AC50AD6959}"/>
              </a:ext>
            </a:extLst>
          </p:cNvPr>
          <p:cNvSpPr/>
          <p:nvPr/>
        </p:nvSpPr>
        <p:spPr>
          <a:xfrm>
            <a:off x="13438477" y="694611"/>
            <a:ext cx="2958353" cy="3140347"/>
          </a:xfrm>
          <a:prstGeom prst="roundRect">
            <a:avLst/>
          </a:prstGeom>
          <a:solidFill>
            <a:schemeClr val="bg1"/>
          </a:solidFill>
          <a:ln w="762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550" b="0" i="0" u="none" strike="noStrike" dirty="0">
                <a:solidFill>
                  <a:srgbClr val="000000"/>
                </a:solidFill>
                <a:effectLst/>
                <a:latin typeface="-webkit-standard"/>
              </a:rPr>
              <a:t>To ensure smooth adoption, practical workshops and hands-on sessions are conducted, led by technical specialists and experienced radiologists who have tested the system in pilot environments. These sessions provide clinicians with insights on interpreting confidence scores, understanding visual overlays, and offering corrective feedback.</a:t>
            </a:r>
            <a:endParaRPr lang="en-GB" sz="1550" dirty="0"/>
          </a:p>
        </p:txBody>
      </p:sp>
      <p:sp>
        <p:nvSpPr>
          <p:cNvPr id="4" name="Rectangle 3">
            <a:extLst>
              <a:ext uri="{FF2B5EF4-FFF2-40B4-BE49-F238E27FC236}">
                <a16:creationId xmlns:a16="http://schemas.microsoft.com/office/drawing/2014/main" id="{89093ED0-774D-5F3E-0A51-8756E348B2C8}"/>
              </a:ext>
            </a:extLst>
          </p:cNvPr>
          <p:cNvSpPr/>
          <p:nvPr/>
        </p:nvSpPr>
        <p:spPr>
          <a:xfrm>
            <a:off x="1151929" y="-1156068"/>
            <a:ext cx="2850841" cy="952886"/>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Ongoing Support and Communication</a:t>
            </a:r>
            <a:endParaRPr lang="en-GB" sz="2400" b="1" dirty="0">
              <a:solidFill>
                <a:schemeClr val="bg1"/>
              </a:solidFill>
            </a:endParaRPr>
          </a:p>
        </p:txBody>
      </p:sp>
      <p:sp>
        <p:nvSpPr>
          <p:cNvPr id="5" name="Triangle 4">
            <a:extLst>
              <a:ext uri="{FF2B5EF4-FFF2-40B4-BE49-F238E27FC236}">
                <a16:creationId xmlns:a16="http://schemas.microsoft.com/office/drawing/2014/main" id="{3890828E-A13B-EBB2-4E07-53A48E2A4B86}"/>
              </a:ext>
            </a:extLst>
          </p:cNvPr>
          <p:cNvSpPr/>
          <p:nvPr/>
        </p:nvSpPr>
        <p:spPr>
          <a:xfrm rot="10800000">
            <a:off x="11254818" y="-1253266"/>
            <a:ext cx="586325" cy="558654"/>
          </a:xfrm>
          <a:prstGeom prst="triangle">
            <a:avLst>
              <a:gd name="adj" fmla="val 52723"/>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ounded Rectangle 6">
            <a:extLst>
              <a:ext uri="{FF2B5EF4-FFF2-40B4-BE49-F238E27FC236}">
                <a16:creationId xmlns:a16="http://schemas.microsoft.com/office/drawing/2014/main" id="{999624EE-60BD-E39D-CCFE-6BC13DC83099}"/>
              </a:ext>
            </a:extLst>
          </p:cNvPr>
          <p:cNvSpPr/>
          <p:nvPr/>
        </p:nvSpPr>
        <p:spPr>
          <a:xfrm>
            <a:off x="13438476" y="4593215"/>
            <a:ext cx="2958353" cy="3140347"/>
          </a:xfrm>
          <a:prstGeom prst="roundRect">
            <a:avLst/>
          </a:prstGeom>
          <a:solidFill>
            <a:schemeClr val="bg1"/>
          </a:solidFill>
          <a:ln w="762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A dedicated help desk and periodic system updates guarantee that clinicians remain well-supported. Regular communication ensures users understand that this technology complements, rather than replaces, their clinical judgment and expertise.</a:t>
            </a:r>
            <a:endParaRPr lang="en-GB" dirty="0">
              <a:solidFill>
                <a:schemeClr val="tx1"/>
              </a:solidFill>
            </a:endParaRPr>
          </a:p>
        </p:txBody>
      </p:sp>
      <p:sp>
        <p:nvSpPr>
          <p:cNvPr id="6" name="Rectangle 5">
            <a:extLst>
              <a:ext uri="{FF2B5EF4-FFF2-40B4-BE49-F238E27FC236}">
                <a16:creationId xmlns:a16="http://schemas.microsoft.com/office/drawing/2014/main" id="{A80D8CCF-DBF8-F18E-1FFB-EBFB1A12EAAB}"/>
              </a:ext>
            </a:extLst>
          </p:cNvPr>
          <p:cNvSpPr/>
          <p:nvPr/>
        </p:nvSpPr>
        <p:spPr>
          <a:xfrm>
            <a:off x="8109280" y="-1171055"/>
            <a:ext cx="2850841" cy="952886"/>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Feedback-Driven Evolution</a:t>
            </a:r>
            <a:endParaRPr lang="en-GB" sz="2400" b="1" dirty="0">
              <a:solidFill>
                <a:schemeClr val="bg1"/>
              </a:solidFill>
            </a:endParaRPr>
          </a:p>
        </p:txBody>
      </p:sp>
      <p:sp>
        <p:nvSpPr>
          <p:cNvPr id="8" name="Triangle 7">
            <a:extLst>
              <a:ext uri="{FF2B5EF4-FFF2-40B4-BE49-F238E27FC236}">
                <a16:creationId xmlns:a16="http://schemas.microsoft.com/office/drawing/2014/main" id="{39919AF5-8A21-4063-E805-46B066B94081}"/>
              </a:ext>
            </a:extLst>
          </p:cNvPr>
          <p:cNvSpPr/>
          <p:nvPr/>
        </p:nvSpPr>
        <p:spPr>
          <a:xfrm rot="5400000">
            <a:off x="5802836" y="-2814758"/>
            <a:ext cx="586325" cy="558654"/>
          </a:xfrm>
          <a:prstGeom prst="triangle">
            <a:avLst>
              <a:gd name="adj" fmla="val 52723"/>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ounded Rectangle 8">
            <a:extLst>
              <a:ext uri="{FF2B5EF4-FFF2-40B4-BE49-F238E27FC236}">
                <a16:creationId xmlns:a16="http://schemas.microsoft.com/office/drawing/2014/main" id="{477F9011-F619-FC79-ECBB-954442E2D85F}"/>
              </a:ext>
            </a:extLst>
          </p:cNvPr>
          <p:cNvSpPr/>
          <p:nvPr/>
        </p:nvSpPr>
        <p:spPr>
          <a:xfrm>
            <a:off x="10236520" y="7733562"/>
            <a:ext cx="3209246" cy="3140347"/>
          </a:xfrm>
          <a:prstGeom prst="roundRect">
            <a:avLst/>
          </a:prstGeom>
          <a:solidFill>
            <a:schemeClr val="bg1"/>
          </a:solidFill>
          <a:ln w="762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GB" sz="1600" b="0" i="0" u="none" strike="noStrike" dirty="0">
                <a:solidFill>
                  <a:srgbClr val="000000"/>
                </a:solidFill>
                <a:effectLst/>
                <a:latin typeface="-webkit-standard"/>
              </a:rPr>
              <a:t>Difficult or ambiguous cases, once flagged and corrected by radiologists, feed back into the model’s training data. Over time, this continuous refinement process improves the system’s accuracy, adaptability, and clinical value, resulting in an evolving, learning tool that keeps pace with real-world clinical demands.</a:t>
            </a:r>
            <a:endParaRPr lang="en-GB" sz="1650" b="0" i="0" u="none" strike="noStrike" dirty="0">
              <a:solidFill>
                <a:srgbClr val="000000"/>
              </a:solidFill>
              <a:effectLst/>
            </a:endParaRPr>
          </a:p>
        </p:txBody>
      </p:sp>
      <p:sp>
        <p:nvSpPr>
          <p:cNvPr id="2" name="Title 1">
            <a:extLst>
              <a:ext uri="{FF2B5EF4-FFF2-40B4-BE49-F238E27FC236}">
                <a16:creationId xmlns:a16="http://schemas.microsoft.com/office/drawing/2014/main" id="{1970C9AE-1BF0-EAE4-2754-CBA36DCC1198}"/>
              </a:ext>
            </a:extLst>
          </p:cNvPr>
          <p:cNvSpPr>
            <a:spLocks noGrp="1"/>
          </p:cNvSpPr>
          <p:nvPr>
            <p:ph type="title"/>
          </p:nvPr>
        </p:nvSpPr>
        <p:spPr>
          <a:xfrm>
            <a:off x="4470400" y="2766218"/>
            <a:ext cx="3251200" cy="1325563"/>
          </a:xfrm>
        </p:spPr>
        <p:txBody>
          <a:bodyPr/>
          <a:lstStyle/>
          <a:p>
            <a:r>
              <a:rPr lang="en-GB" b="1" dirty="0">
                <a:solidFill>
                  <a:srgbClr val="0070C0"/>
                </a:solidFill>
              </a:rPr>
              <a:t>THANK YOU</a:t>
            </a:r>
          </a:p>
        </p:txBody>
      </p:sp>
      <p:sp>
        <p:nvSpPr>
          <p:cNvPr id="17" name="Oval 16">
            <a:extLst>
              <a:ext uri="{FF2B5EF4-FFF2-40B4-BE49-F238E27FC236}">
                <a16:creationId xmlns:a16="http://schemas.microsoft.com/office/drawing/2014/main" id="{8737F38E-5D88-FF31-AEF4-21C7EB6E94D9}"/>
              </a:ext>
            </a:extLst>
          </p:cNvPr>
          <p:cNvSpPr/>
          <p:nvPr/>
        </p:nvSpPr>
        <p:spPr>
          <a:xfrm>
            <a:off x="-993784" y="-931613"/>
            <a:ext cx="2717800" cy="2489200"/>
          </a:xfrm>
          <a:prstGeom prst="ellipse">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Oval 18">
            <a:extLst>
              <a:ext uri="{FF2B5EF4-FFF2-40B4-BE49-F238E27FC236}">
                <a16:creationId xmlns:a16="http://schemas.microsoft.com/office/drawing/2014/main" id="{D157A728-8A5D-3472-0F6F-1A4ACEC4F031}"/>
              </a:ext>
            </a:extLst>
          </p:cNvPr>
          <p:cNvSpPr/>
          <p:nvPr/>
        </p:nvSpPr>
        <p:spPr>
          <a:xfrm>
            <a:off x="10833100" y="-931613"/>
            <a:ext cx="2717800" cy="2489200"/>
          </a:xfrm>
          <a:prstGeom prst="ellipse">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a:extLst>
              <a:ext uri="{FF2B5EF4-FFF2-40B4-BE49-F238E27FC236}">
                <a16:creationId xmlns:a16="http://schemas.microsoft.com/office/drawing/2014/main" id="{5FB19FBC-03CF-0729-7D7A-BBB9F80DDD45}"/>
              </a:ext>
            </a:extLst>
          </p:cNvPr>
          <p:cNvSpPr/>
          <p:nvPr/>
        </p:nvSpPr>
        <p:spPr>
          <a:xfrm>
            <a:off x="-589562" y="4907278"/>
            <a:ext cx="2794000" cy="2512219"/>
          </a:xfrm>
          <a:prstGeom prst="round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ounded Rectangle 20">
            <a:extLst>
              <a:ext uri="{FF2B5EF4-FFF2-40B4-BE49-F238E27FC236}">
                <a16:creationId xmlns:a16="http://schemas.microsoft.com/office/drawing/2014/main" id="{2695CDB0-52A4-3559-97F5-A89C453567E2}"/>
              </a:ext>
            </a:extLst>
          </p:cNvPr>
          <p:cNvSpPr/>
          <p:nvPr/>
        </p:nvSpPr>
        <p:spPr>
          <a:xfrm>
            <a:off x="9857818" y="4907278"/>
            <a:ext cx="2794000" cy="2512219"/>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646111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B45B7-2234-3853-3AB5-FC11FA0D5778}"/>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7D743270-E612-9C10-2ED2-942D31016BC0}"/>
              </a:ext>
            </a:extLst>
          </p:cNvPr>
          <p:cNvGrpSpPr/>
          <p:nvPr/>
        </p:nvGrpSpPr>
        <p:grpSpPr>
          <a:xfrm>
            <a:off x="15626221" y="0"/>
            <a:ext cx="3435407" cy="6858000"/>
            <a:chOff x="9754800" y="0"/>
            <a:chExt cx="3435407" cy="6858000"/>
          </a:xfrm>
        </p:grpSpPr>
        <p:sp>
          <p:nvSpPr>
            <p:cNvPr id="19" name="Rectangle 18">
              <a:extLst>
                <a:ext uri="{FF2B5EF4-FFF2-40B4-BE49-F238E27FC236}">
                  <a16:creationId xmlns:a16="http://schemas.microsoft.com/office/drawing/2014/main" id="{B7F44F59-98E2-ECAA-A577-D94A01B517FE}"/>
                </a:ext>
              </a:extLst>
            </p:cNvPr>
            <p:cNvSpPr>
              <a:spLocks/>
            </p:cNvSpPr>
            <p:nvPr/>
          </p:nvSpPr>
          <p:spPr>
            <a:xfrm>
              <a:off x="9754800" y="0"/>
              <a:ext cx="2437200" cy="6858000"/>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5" name="Triangle 24">
              <a:extLst>
                <a:ext uri="{FF2B5EF4-FFF2-40B4-BE49-F238E27FC236}">
                  <a16:creationId xmlns:a16="http://schemas.microsoft.com/office/drawing/2014/main" id="{A4CC4BA1-C807-1F2B-1B92-46A52ED6BCAD}"/>
                </a:ext>
              </a:extLst>
            </p:cNvPr>
            <p:cNvSpPr/>
            <p:nvPr/>
          </p:nvSpPr>
          <p:spPr>
            <a:xfrm rot="5400000">
              <a:off x="12072192" y="1108184"/>
              <a:ext cx="1218600" cy="1017431"/>
            </a:xfrm>
            <a:prstGeom prst="triangle">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9B8D422F-D98B-88A8-D205-8B4CF7310396}"/>
                </a:ext>
              </a:extLst>
            </p:cNvPr>
            <p:cNvSpPr txBox="1"/>
            <p:nvPr/>
          </p:nvSpPr>
          <p:spPr>
            <a:xfrm>
              <a:off x="10742524"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5</a:t>
              </a:r>
            </a:p>
          </p:txBody>
        </p:sp>
        <p:sp>
          <p:nvSpPr>
            <p:cNvPr id="40" name="TextBox 39">
              <a:extLst>
                <a:ext uri="{FF2B5EF4-FFF2-40B4-BE49-F238E27FC236}">
                  <a16:creationId xmlns:a16="http://schemas.microsoft.com/office/drawing/2014/main" id="{DCA1DE4C-1710-DEE5-1034-C3C532B036D1}"/>
                </a:ext>
              </a:extLst>
            </p:cNvPr>
            <p:cNvSpPr txBox="1"/>
            <p:nvPr/>
          </p:nvSpPr>
          <p:spPr>
            <a:xfrm>
              <a:off x="9757798" y="2556659"/>
              <a:ext cx="2434202"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Training, Adoption &amp; Continuous Improvement</a:t>
              </a:r>
              <a:endParaRPr lang="en-GB" sz="3200" dirty="0">
                <a:solidFill>
                  <a:schemeClr val="bg1"/>
                </a:solidFill>
              </a:endParaRPr>
            </a:p>
          </p:txBody>
        </p:sp>
      </p:grpSp>
      <p:grpSp>
        <p:nvGrpSpPr>
          <p:cNvPr id="6" name="Group 5">
            <a:extLst>
              <a:ext uri="{FF2B5EF4-FFF2-40B4-BE49-F238E27FC236}">
                <a16:creationId xmlns:a16="http://schemas.microsoft.com/office/drawing/2014/main" id="{AC0FBAF4-8A25-0777-3AF7-AA2D330035DE}"/>
              </a:ext>
            </a:extLst>
          </p:cNvPr>
          <p:cNvGrpSpPr/>
          <p:nvPr/>
        </p:nvGrpSpPr>
        <p:grpSpPr>
          <a:xfrm>
            <a:off x="14933679" y="-72043"/>
            <a:ext cx="3419464" cy="6858000"/>
            <a:chOff x="7317599" y="0"/>
            <a:chExt cx="3419464" cy="6858000"/>
          </a:xfrm>
        </p:grpSpPr>
        <p:sp>
          <p:nvSpPr>
            <p:cNvPr id="18" name="Rectangle 17">
              <a:extLst>
                <a:ext uri="{FF2B5EF4-FFF2-40B4-BE49-F238E27FC236}">
                  <a16:creationId xmlns:a16="http://schemas.microsoft.com/office/drawing/2014/main" id="{72F718C5-2EA7-49D2-F9F1-5880A876A441}"/>
                </a:ext>
              </a:extLst>
            </p:cNvPr>
            <p:cNvSpPr>
              <a:spLocks/>
            </p:cNvSpPr>
            <p:nvPr/>
          </p:nvSpPr>
          <p:spPr>
            <a:xfrm>
              <a:off x="7317599" y="0"/>
              <a:ext cx="2437200" cy="6858000"/>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2" name="Triangle 21">
              <a:extLst>
                <a:ext uri="{FF2B5EF4-FFF2-40B4-BE49-F238E27FC236}">
                  <a16:creationId xmlns:a16="http://schemas.microsoft.com/office/drawing/2014/main" id="{E8987F37-DDB8-DA6D-54B9-78658E1D54FD}"/>
                </a:ext>
              </a:extLst>
            </p:cNvPr>
            <p:cNvSpPr/>
            <p:nvPr/>
          </p:nvSpPr>
          <p:spPr>
            <a:xfrm rot="5400000">
              <a:off x="9619048" y="1108184"/>
              <a:ext cx="1218600" cy="1017431"/>
            </a:xfrm>
            <a:prstGeom prst="triangle">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a:extLst>
                <a:ext uri="{FF2B5EF4-FFF2-40B4-BE49-F238E27FC236}">
                  <a16:creationId xmlns:a16="http://schemas.microsoft.com/office/drawing/2014/main" id="{3C079C0B-288B-D06B-FFAC-422193D3229E}"/>
                </a:ext>
              </a:extLst>
            </p:cNvPr>
            <p:cNvSpPr txBox="1"/>
            <p:nvPr/>
          </p:nvSpPr>
          <p:spPr>
            <a:xfrm>
              <a:off x="8381902" y="68587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4</a:t>
              </a:r>
            </a:p>
          </p:txBody>
        </p:sp>
        <p:sp>
          <p:nvSpPr>
            <p:cNvPr id="39" name="TextBox 38">
              <a:extLst>
                <a:ext uri="{FF2B5EF4-FFF2-40B4-BE49-F238E27FC236}">
                  <a16:creationId xmlns:a16="http://schemas.microsoft.com/office/drawing/2014/main" id="{FD744283-5EF6-7414-B421-0209F40DFB95}"/>
                </a:ext>
              </a:extLst>
            </p:cNvPr>
            <p:cNvSpPr txBox="1"/>
            <p:nvPr/>
          </p:nvSpPr>
          <p:spPr>
            <a:xfrm>
              <a:off x="7508616" y="2514602"/>
              <a:ext cx="2055165" cy="2554545"/>
            </a:xfrm>
            <a:prstGeom prst="rect">
              <a:avLst/>
            </a:prstGeom>
            <a:noFill/>
          </p:spPr>
          <p:txBody>
            <a:bodyPr wrap="square" rtlCol="0">
              <a:spAutoFit/>
            </a:bodyPr>
            <a:lstStyle/>
            <a:p>
              <a:r>
                <a:rPr lang="en-GB" sz="3200" b="0" i="0" u="none" strike="noStrike" dirty="0">
                  <a:solidFill>
                    <a:schemeClr val="bg1"/>
                  </a:solidFill>
                  <a:effectLst/>
                  <a:latin typeface="-webkit-standard"/>
                </a:rPr>
                <a:t>Clinical Decision Support &amp; Handling Ambiguity</a:t>
              </a:r>
              <a:endParaRPr lang="en-GB" sz="3200" dirty="0">
                <a:solidFill>
                  <a:schemeClr val="bg1"/>
                </a:solidFill>
              </a:endParaRPr>
            </a:p>
          </p:txBody>
        </p:sp>
      </p:grpSp>
      <p:grpSp>
        <p:nvGrpSpPr>
          <p:cNvPr id="5" name="Group 4">
            <a:extLst>
              <a:ext uri="{FF2B5EF4-FFF2-40B4-BE49-F238E27FC236}">
                <a16:creationId xmlns:a16="http://schemas.microsoft.com/office/drawing/2014/main" id="{CA0813C9-3E71-BF6B-19DE-71D1ADD6059A}"/>
              </a:ext>
            </a:extLst>
          </p:cNvPr>
          <p:cNvGrpSpPr/>
          <p:nvPr/>
        </p:nvGrpSpPr>
        <p:grpSpPr>
          <a:xfrm>
            <a:off x="15092824" y="-72043"/>
            <a:ext cx="3460089" cy="6858000"/>
            <a:chOff x="4859945" y="0"/>
            <a:chExt cx="3460089" cy="6858000"/>
          </a:xfrm>
        </p:grpSpPr>
        <p:sp>
          <p:nvSpPr>
            <p:cNvPr id="17" name="Rectangle 16">
              <a:extLst>
                <a:ext uri="{FF2B5EF4-FFF2-40B4-BE49-F238E27FC236}">
                  <a16:creationId xmlns:a16="http://schemas.microsoft.com/office/drawing/2014/main" id="{8C03B073-58E2-3E78-6341-8A9BE7D84FD5}"/>
                </a:ext>
              </a:extLst>
            </p:cNvPr>
            <p:cNvSpPr>
              <a:spLocks/>
            </p:cNvSpPr>
            <p:nvPr/>
          </p:nvSpPr>
          <p:spPr>
            <a:xfrm>
              <a:off x="4877400" y="0"/>
              <a:ext cx="2437200" cy="6858000"/>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3" name="Triangle 22">
              <a:extLst>
                <a:ext uri="{FF2B5EF4-FFF2-40B4-BE49-F238E27FC236}">
                  <a16:creationId xmlns:a16="http://schemas.microsoft.com/office/drawing/2014/main" id="{F327143C-6E79-35C4-F801-510D033FD922}"/>
                </a:ext>
              </a:extLst>
            </p:cNvPr>
            <p:cNvSpPr/>
            <p:nvPr/>
          </p:nvSpPr>
          <p:spPr>
            <a:xfrm rot="5400000">
              <a:off x="7202019" y="1111103"/>
              <a:ext cx="1218600" cy="1017431"/>
            </a:xfrm>
            <a:prstGeom prst="triangle">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F9600B25-3393-7A01-8819-D2C110E45A90}"/>
                </a:ext>
              </a:extLst>
            </p:cNvPr>
            <p:cNvSpPr txBox="1"/>
            <p:nvPr/>
          </p:nvSpPr>
          <p:spPr>
            <a:xfrm>
              <a:off x="5921875"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38" name="TextBox 37">
              <a:extLst>
                <a:ext uri="{FF2B5EF4-FFF2-40B4-BE49-F238E27FC236}">
                  <a16:creationId xmlns:a16="http://schemas.microsoft.com/office/drawing/2014/main" id="{0E0349AB-DA6C-8B96-9103-6A5B2507C790}"/>
                </a:ext>
              </a:extLst>
            </p:cNvPr>
            <p:cNvSpPr txBox="1"/>
            <p:nvPr/>
          </p:nvSpPr>
          <p:spPr>
            <a:xfrm>
              <a:off x="4859945" y="2506243"/>
              <a:ext cx="2450426" cy="1569660"/>
            </a:xfrm>
            <a:prstGeom prst="rect">
              <a:avLst/>
            </a:prstGeom>
            <a:no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grpSp>
        <p:nvGrpSpPr>
          <p:cNvPr id="4" name="Group 3">
            <a:extLst>
              <a:ext uri="{FF2B5EF4-FFF2-40B4-BE49-F238E27FC236}">
                <a16:creationId xmlns:a16="http://schemas.microsoft.com/office/drawing/2014/main" id="{0D923E3A-8042-6AC6-E8A5-134AD987E9F1}"/>
              </a:ext>
            </a:extLst>
          </p:cNvPr>
          <p:cNvGrpSpPr/>
          <p:nvPr/>
        </p:nvGrpSpPr>
        <p:grpSpPr>
          <a:xfrm>
            <a:off x="14716635" y="-62520"/>
            <a:ext cx="3448632" cy="6858000"/>
            <a:chOff x="2437201" y="0"/>
            <a:chExt cx="3448632" cy="6858000"/>
          </a:xfrm>
        </p:grpSpPr>
        <p:sp>
          <p:nvSpPr>
            <p:cNvPr id="16" name="Rectangle 15">
              <a:extLst>
                <a:ext uri="{FF2B5EF4-FFF2-40B4-BE49-F238E27FC236}">
                  <a16:creationId xmlns:a16="http://schemas.microsoft.com/office/drawing/2014/main" id="{CC558848-BF9F-584A-0D4F-9013E019101A}"/>
                </a:ext>
              </a:extLst>
            </p:cNvPr>
            <p:cNvSpPr>
              <a:spLocks/>
            </p:cNvSpPr>
            <p:nvPr/>
          </p:nvSpPr>
          <p:spPr>
            <a:xfrm>
              <a:off x="2437201" y="0"/>
              <a:ext cx="243720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4" name="Triangle 23">
              <a:extLst>
                <a:ext uri="{FF2B5EF4-FFF2-40B4-BE49-F238E27FC236}">
                  <a16:creationId xmlns:a16="http://schemas.microsoft.com/office/drawing/2014/main" id="{69841160-D33D-47C5-B0B8-8AF05CFD898B}"/>
                </a:ext>
              </a:extLst>
            </p:cNvPr>
            <p:cNvSpPr/>
            <p:nvPr/>
          </p:nvSpPr>
          <p:spPr>
            <a:xfrm rot="5400000">
              <a:off x="4767818" y="1111104"/>
              <a:ext cx="1218600" cy="1017431"/>
            </a:xfrm>
            <a:prstGeom prs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C2B31B91-1BC3-8DD9-A90C-875D5FF69C42}"/>
                </a:ext>
              </a:extLst>
            </p:cNvPr>
            <p:cNvSpPr txBox="1"/>
            <p:nvPr/>
          </p:nvSpPr>
          <p:spPr>
            <a:xfrm>
              <a:off x="3496672"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37" name="TextBox 36">
              <a:extLst>
                <a:ext uri="{FF2B5EF4-FFF2-40B4-BE49-F238E27FC236}">
                  <a16:creationId xmlns:a16="http://schemas.microsoft.com/office/drawing/2014/main" id="{BF5D9FE3-43B1-25DE-907D-14DDD638B21A}"/>
                </a:ext>
              </a:extLst>
            </p:cNvPr>
            <p:cNvSpPr txBox="1"/>
            <p:nvPr/>
          </p:nvSpPr>
          <p:spPr>
            <a:xfrm>
              <a:off x="2442660" y="2514602"/>
              <a:ext cx="2450426"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grpSp>
        <p:nvGrpSpPr>
          <p:cNvPr id="2" name="Group 1">
            <a:extLst>
              <a:ext uri="{FF2B5EF4-FFF2-40B4-BE49-F238E27FC236}">
                <a16:creationId xmlns:a16="http://schemas.microsoft.com/office/drawing/2014/main" id="{744CD789-09F5-3849-7D46-496693901335}"/>
              </a:ext>
            </a:extLst>
          </p:cNvPr>
          <p:cNvGrpSpPr/>
          <p:nvPr/>
        </p:nvGrpSpPr>
        <p:grpSpPr>
          <a:xfrm>
            <a:off x="14668227" y="0"/>
            <a:ext cx="3434804" cy="6858000"/>
            <a:chOff x="0" y="0"/>
            <a:chExt cx="3434804" cy="6858000"/>
          </a:xfrm>
        </p:grpSpPr>
        <p:sp>
          <p:nvSpPr>
            <p:cNvPr id="9" name="Rectangle 8">
              <a:extLst>
                <a:ext uri="{FF2B5EF4-FFF2-40B4-BE49-F238E27FC236}">
                  <a16:creationId xmlns:a16="http://schemas.microsoft.com/office/drawing/2014/main" id="{5ABA914F-09CE-8AB0-F98D-566C52965A12}"/>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0" name="Triangle 19">
              <a:extLst>
                <a:ext uri="{FF2B5EF4-FFF2-40B4-BE49-F238E27FC236}">
                  <a16:creationId xmlns:a16="http://schemas.microsoft.com/office/drawing/2014/main" id="{F6A92560-D62D-B204-4B21-B70D831A9FE3}"/>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TextBox 26">
            <a:extLst>
              <a:ext uri="{FF2B5EF4-FFF2-40B4-BE49-F238E27FC236}">
                <a16:creationId xmlns:a16="http://schemas.microsoft.com/office/drawing/2014/main" id="{B78CE5FB-24B0-BD22-DD13-593558EA90E9}"/>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nvGrpSpPr>
          <p:cNvPr id="14" name="Group 13">
            <a:extLst>
              <a:ext uri="{FF2B5EF4-FFF2-40B4-BE49-F238E27FC236}">
                <a16:creationId xmlns:a16="http://schemas.microsoft.com/office/drawing/2014/main" id="{C89C03CF-90CC-9F58-98F3-B9D8034CD24C}"/>
              </a:ext>
            </a:extLst>
          </p:cNvPr>
          <p:cNvGrpSpPr/>
          <p:nvPr/>
        </p:nvGrpSpPr>
        <p:grpSpPr>
          <a:xfrm>
            <a:off x="0" y="0"/>
            <a:ext cx="3434804" cy="6858000"/>
            <a:chOff x="0" y="0"/>
            <a:chExt cx="3434804" cy="6858000"/>
          </a:xfrm>
        </p:grpSpPr>
        <p:sp>
          <p:nvSpPr>
            <p:cNvPr id="15" name="Rectangle 14">
              <a:extLst>
                <a:ext uri="{FF2B5EF4-FFF2-40B4-BE49-F238E27FC236}">
                  <a16:creationId xmlns:a16="http://schemas.microsoft.com/office/drawing/2014/main" id="{68D926B2-082F-E838-71E5-C5977B4182FB}"/>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1" name="Triangle 20">
              <a:extLst>
                <a:ext uri="{FF2B5EF4-FFF2-40B4-BE49-F238E27FC236}">
                  <a16:creationId xmlns:a16="http://schemas.microsoft.com/office/drawing/2014/main" id="{F583C1A0-9FED-46F6-2EFF-55DBFE1F92F4}"/>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a:extLst>
                <a:ext uri="{FF2B5EF4-FFF2-40B4-BE49-F238E27FC236}">
                  <a16:creationId xmlns:a16="http://schemas.microsoft.com/office/drawing/2014/main" id="{A40FA274-E118-C026-28C5-8AE26BE458D4}"/>
                </a:ext>
              </a:extLst>
            </p:cNvPr>
            <p:cNvSpPr txBox="1"/>
            <p:nvPr/>
          </p:nvSpPr>
          <p:spPr>
            <a:xfrm>
              <a:off x="194729" y="2514602"/>
              <a:ext cx="2047741"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Patient Imaging &amp; Data Ingestion</a:t>
              </a:r>
              <a:endParaRPr lang="en-GB" sz="3200" dirty="0">
                <a:solidFill>
                  <a:schemeClr val="bg1"/>
                </a:solidFill>
              </a:endParaRPr>
            </a:p>
          </p:txBody>
        </p:sp>
        <p:sp>
          <p:nvSpPr>
            <p:cNvPr id="29" name="TextBox 28">
              <a:extLst>
                <a:ext uri="{FF2B5EF4-FFF2-40B4-BE49-F238E27FC236}">
                  <a16:creationId xmlns:a16="http://schemas.microsoft.com/office/drawing/2014/main" id="{1374D9A3-1862-BCF6-E73D-8A0E3CEB4FD2}"/>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sp>
        <p:nvSpPr>
          <p:cNvPr id="45" name="Rounded Rectangle 44">
            <a:extLst>
              <a:ext uri="{FF2B5EF4-FFF2-40B4-BE49-F238E27FC236}">
                <a16:creationId xmlns:a16="http://schemas.microsoft.com/office/drawing/2014/main" id="{84AF5EA1-ADCA-0A0C-D92D-8C5079C3470F}"/>
              </a:ext>
            </a:extLst>
          </p:cNvPr>
          <p:cNvSpPr/>
          <p:nvPr/>
        </p:nvSpPr>
        <p:spPr>
          <a:xfrm>
            <a:off x="7245600" y="707886"/>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The patient arrives and undergoes an X-ray or CT scan as requested by their physician. This investigation provides the raw data needed to evaluate the patient’s spinal and pelvic parameters.</a:t>
            </a:r>
            <a:endParaRPr lang="en-GB" dirty="0"/>
          </a:p>
        </p:txBody>
      </p:sp>
      <p:grpSp>
        <p:nvGrpSpPr>
          <p:cNvPr id="48" name="Group 47">
            <a:extLst>
              <a:ext uri="{FF2B5EF4-FFF2-40B4-BE49-F238E27FC236}">
                <a16:creationId xmlns:a16="http://schemas.microsoft.com/office/drawing/2014/main" id="{46277304-1B1F-9F1D-11DB-A38BE9854093}"/>
              </a:ext>
            </a:extLst>
          </p:cNvPr>
          <p:cNvGrpSpPr/>
          <p:nvPr/>
        </p:nvGrpSpPr>
        <p:grpSpPr>
          <a:xfrm>
            <a:off x="3700257" y="1201271"/>
            <a:ext cx="3450544" cy="952886"/>
            <a:chOff x="3700257" y="1201271"/>
            <a:chExt cx="3450544" cy="952886"/>
          </a:xfrm>
        </p:grpSpPr>
        <p:sp>
          <p:nvSpPr>
            <p:cNvPr id="46" name="Rectangle 45">
              <a:extLst>
                <a:ext uri="{FF2B5EF4-FFF2-40B4-BE49-F238E27FC236}">
                  <a16:creationId xmlns:a16="http://schemas.microsoft.com/office/drawing/2014/main" id="{4B8E8B15-A15E-9B7A-A336-E588E02222EC}"/>
                </a:ext>
              </a:extLst>
            </p:cNvPr>
            <p:cNvSpPr/>
            <p:nvPr/>
          </p:nvSpPr>
          <p:spPr>
            <a:xfrm>
              <a:off x="3700257" y="1201271"/>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Imaging Acquisition</a:t>
              </a:r>
              <a:endParaRPr lang="en-GB" sz="2400" b="1" dirty="0">
                <a:solidFill>
                  <a:schemeClr val="bg1"/>
                </a:solidFill>
              </a:endParaRPr>
            </a:p>
          </p:txBody>
        </p:sp>
        <p:sp>
          <p:nvSpPr>
            <p:cNvPr id="47" name="Triangle 46">
              <a:extLst>
                <a:ext uri="{FF2B5EF4-FFF2-40B4-BE49-F238E27FC236}">
                  <a16:creationId xmlns:a16="http://schemas.microsoft.com/office/drawing/2014/main" id="{41EF6EAD-AFB4-D03A-E500-8288298A1162}"/>
                </a:ext>
              </a:extLst>
            </p:cNvPr>
            <p:cNvSpPr/>
            <p:nvPr/>
          </p:nvSpPr>
          <p:spPr>
            <a:xfrm rot="5400000">
              <a:off x="6578311" y="1398387"/>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9" name="Group 48">
            <a:extLst>
              <a:ext uri="{FF2B5EF4-FFF2-40B4-BE49-F238E27FC236}">
                <a16:creationId xmlns:a16="http://schemas.microsoft.com/office/drawing/2014/main" id="{D5A07535-D1C5-5780-75FC-0B90D498E812}"/>
              </a:ext>
            </a:extLst>
          </p:cNvPr>
          <p:cNvGrpSpPr/>
          <p:nvPr/>
        </p:nvGrpSpPr>
        <p:grpSpPr>
          <a:xfrm>
            <a:off x="3659934" y="-1767661"/>
            <a:ext cx="3490867" cy="952886"/>
            <a:chOff x="3700257" y="2834164"/>
            <a:chExt cx="3490867" cy="952886"/>
          </a:xfrm>
        </p:grpSpPr>
        <p:sp>
          <p:nvSpPr>
            <p:cNvPr id="50" name="Rectangle 49">
              <a:extLst>
                <a:ext uri="{FF2B5EF4-FFF2-40B4-BE49-F238E27FC236}">
                  <a16:creationId xmlns:a16="http://schemas.microsoft.com/office/drawing/2014/main" id="{B0F99FF7-04A0-E0A3-4739-AD39957E3DD5}"/>
                </a:ext>
              </a:extLst>
            </p:cNvPr>
            <p:cNvSpPr/>
            <p:nvPr/>
          </p:nvSpPr>
          <p:spPr>
            <a:xfrm>
              <a:off x="3700257" y="2834164"/>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Upload to PACS</a:t>
              </a:r>
              <a:endParaRPr lang="en-GB" sz="2400" b="1" dirty="0">
                <a:solidFill>
                  <a:schemeClr val="bg1"/>
                </a:solidFill>
              </a:endParaRPr>
            </a:p>
          </p:txBody>
        </p:sp>
        <p:sp>
          <p:nvSpPr>
            <p:cNvPr id="51" name="Triangle 50">
              <a:extLst>
                <a:ext uri="{FF2B5EF4-FFF2-40B4-BE49-F238E27FC236}">
                  <a16:creationId xmlns:a16="http://schemas.microsoft.com/office/drawing/2014/main" id="{187EDFFD-7BD5-DA7C-D1BB-626EBF608CAB}"/>
                </a:ext>
              </a:extLst>
            </p:cNvPr>
            <p:cNvSpPr/>
            <p:nvPr/>
          </p:nvSpPr>
          <p:spPr>
            <a:xfrm rot="5400000">
              <a:off x="6618634" y="3015221"/>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52" name="Rounded Rectangle 51">
            <a:extLst>
              <a:ext uri="{FF2B5EF4-FFF2-40B4-BE49-F238E27FC236}">
                <a16:creationId xmlns:a16="http://schemas.microsoft.com/office/drawing/2014/main" id="{23E400AF-D644-FFA6-C747-4A9ED9F38A14}"/>
              </a:ext>
            </a:extLst>
          </p:cNvPr>
          <p:cNvSpPr/>
          <p:nvPr/>
        </p:nvSpPr>
        <p:spPr>
          <a:xfrm>
            <a:off x="13519443" y="-1714260"/>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Once the imaging is captured, it is automatically stored in the PACS system, the standard repository for clinical images, ensuring secure and organised archiving.</a:t>
            </a:r>
            <a:endParaRPr lang="en-GB" dirty="0"/>
          </a:p>
        </p:txBody>
      </p:sp>
      <p:grpSp>
        <p:nvGrpSpPr>
          <p:cNvPr id="3" name="Group 2">
            <a:extLst>
              <a:ext uri="{FF2B5EF4-FFF2-40B4-BE49-F238E27FC236}">
                <a16:creationId xmlns:a16="http://schemas.microsoft.com/office/drawing/2014/main" id="{9E70A330-8088-2E4C-3DC0-37CFF83244F9}"/>
              </a:ext>
            </a:extLst>
          </p:cNvPr>
          <p:cNvGrpSpPr/>
          <p:nvPr/>
        </p:nvGrpSpPr>
        <p:grpSpPr>
          <a:xfrm>
            <a:off x="14631975" y="-72043"/>
            <a:ext cx="3448632" cy="6858000"/>
            <a:chOff x="2437201" y="0"/>
            <a:chExt cx="3448632" cy="6858000"/>
          </a:xfrm>
          <a:solidFill>
            <a:schemeClr val="accent1">
              <a:lumMod val="75000"/>
            </a:schemeClr>
          </a:solidFill>
        </p:grpSpPr>
        <p:sp>
          <p:nvSpPr>
            <p:cNvPr id="8" name="Rectangle 7">
              <a:extLst>
                <a:ext uri="{FF2B5EF4-FFF2-40B4-BE49-F238E27FC236}">
                  <a16:creationId xmlns:a16="http://schemas.microsoft.com/office/drawing/2014/main" id="{EC9BF60A-29C3-6589-CA6C-42D7061B0A70}"/>
                </a:ext>
              </a:extLst>
            </p:cNvPr>
            <p:cNvSpPr>
              <a:spLocks/>
            </p:cNvSpPr>
            <p:nvPr/>
          </p:nvSpPr>
          <p:spPr>
            <a:xfrm>
              <a:off x="2437201"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10" name="Triangle 9">
              <a:extLst>
                <a:ext uri="{FF2B5EF4-FFF2-40B4-BE49-F238E27FC236}">
                  <a16:creationId xmlns:a16="http://schemas.microsoft.com/office/drawing/2014/main" id="{ED19E235-1B6E-69EA-D98A-8DAB8129F2F3}"/>
                </a:ext>
              </a:extLst>
            </p:cNvPr>
            <p:cNvSpPr/>
            <p:nvPr/>
          </p:nvSpPr>
          <p:spPr>
            <a:xfrm rot="5400000">
              <a:off x="4767818" y="1111104"/>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740AD7EB-66BF-681C-B976-52B88123C00C}"/>
                </a:ext>
              </a:extLst>
            </p:cNvPr>
            <p:cNvSpPr txBox="1"/>
            <p:nvPr/>
          </p:nvSpPr>
          <p:spPr>
            <a:xfrm>
              <a:off x="3496672" y="648285"/>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12" name="TextBox 11">
              <a:extLst>
                <a:ext uri="{FF2B5EF4-FFF2-40B4-BE49-F238E27FC236}">
                  <a16:creationId xmlns:a16="http://schemas.microsoft.com/office/drawing/2014/main" id="{B7F29D7D-2684-977E-B977-6CA08B67F72F}"/>
                </a:ext>
              </a:extLst>
            </p:cNvPr>
            <p:cNvSpPr txBox="1"/>
            <p:nvPr/>
          </p:nvSpPr>
          <p:spPr>
            <a:xfrm>
              <a:off x="2442660" y="2514602"/>
              <a:ext cx="2450426" cy="2062103"/>
            </a:xfrm>
            <a:prstGeom prst="rect">
              <a:avLst/>
            </a:prstGeom>
            <a:grp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spTree>
    <p:extLst>
      <p:ext uri="{BB962C8B-B14F-4D97-AF65-F5344CB8AC3E}">
        <p14:creationId xmlns:p14="http://schemas.microsoft.com/office/powerpoint/2010/main" val="16143293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F1732-7DC9-54ED-6CE3-695FA0882F79}"/>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65EA9C54-192A-EE5A-55A1-C2FD454DE00A}"/>
              </a:ext>
            </a:extLst>
          </p:cNvPr>
          <p:cNvGrpSpPr/>
          <p:nvPr/>
        </p:nvGrpSpPr>
        <p:grpSpPr>
          <a:xfrm>
            <a:off x="15626221" y="0"/>
            <a:ext cx="3435407" cy="6858000"/>
            <a:chOff x="9754800" y="0"/>
            <a:chExt cx="3435407" cy="6858000"/>
          </a:xfrm>
        </p:grpSpPr>
        <p:sp>
          <p:nvSpPr>
            <p:cNvPr id="19" name="Rectangle 18">
              <a:extLst>
                <a:ext uri="{FF2B5EF4-FFF2-40B4-BE49-F238E27FC236}">
                  <a16:creationId xmlns:a16="http://schemas.microsoft.com/office/drawing/2014/main" id="{5BF46456-D817-1CF3-620E-B788CE5CAC05}"/>
                </a:ext>
              </a:extLst>
            </p:cNvPr>
            <p:cNvSpPr>
              <a:spLocks/>
            </p:cNvSpPr>
            <p:nvPr/>
          </p:nvSpPr>
          <p:spPr>
            <a:xfrm>
              <a:off x="9754800" y="0"/>
              <a:ext cx="2437200" cy="6858000"/>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5" name="Triangle 24">
              <a:extLst>
                <a:ext uri="{FF2B5EF4-FFF2-40B4-BE49-F238E27FC236}">
                  <a16:creationId xmlns:a16="http://schemas.microsoft.com/office/drawing/2014/main" id="{B8DAE217-4A6E-8532-4290-6416C54EDF95}"/>
                </a:ext>
              </a:extLst>
            </p:cNvPr>
            <p:cNvSpPr/>
            <p:nvPr/>
          </p:nvSpPr>
          <p:spPr>
            <a:xfrm rot="5400000">
              <a:off x="12072192" y="1108184"/>
              <a:ext cx="1218600" cy="1017431"/>
            </a:xfrm>
            <a:prstGeom prst="triangle">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3E016D81-65D2-87F9-4E34-13FF7A52BFF8}"/>
                </a:ext>
              </a:extLst>
            </p:cNvPr>
            <p:cNvSpPr txBox="1"/>
            <p:nvPr/>
          </p:nvSpPr>
          <p:spPr>
            <a:xfrm>
              <a:off x="10742524"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5</a:t>
              </a:r>
            </a:p>
          </p:txBody>
        </p:sp>
        <p:sp>
          <p:nvSpPr>
            <p:cNvPr id="40" name="TextBox 39">
              <a:extLst>
                <a:ext uri="{FF2B5EF4-FFF2-40B4-BE49-F238E27FC236}">
                  <a16:creationId xmlns:a16="http://schemas.microsoft.com/office/drawing/2014/main" id="{26FB4C7E-1B26-35A4-6DBF-48AA412D1166}"/>
                </a:ext>
              </a:extLst>
            </p:cNvPr>
            <p:cNvSpPr txBox="1"/>
            <p:nvPr/>
          </p:nvSpPr>
          <p:spPr>
            <a:xfrm>
              <a:off x="9757798" y="2556659"/>
              <a:ext cx="2434202"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Training, Adoption &amp; Continuous Improvement</a:t>
              </a:r>
              <a:endParaRPr lang="en-GB" sz="3200" dirty="0">
                <a:solidFill>
                  <a:schemeClr val="bg1"/>
                </a:solidFill>
              </a:endParaRPr>
            </a:p>
          </p:txBody>
        </p:sp>
      </p:grpSp>
      <p:grpSp>
        <p:nvGrpSpPr>
          <p:cNvPr id="6" name="Group 5">
            <a:extLst>
              <a:ext uri="{FF2B5EF4-FFF2-40B4-BE49-F238E27FC236}">
                <a16:creationId xmlns:a16="http://schemas.microsoft.com/office/drawing/2014/main" id="{25C560CC-786A-4E88-3FE9-C37ACF624F3B}"/>
              </a:ext>
            </a:extLst>
          </p:cNvPr>
          <p:cNvGrpSpPr/>
          <p:nvPr/>
        </p:nvGrpSpPr>
        <p:grpSpPr>
          <a:xfrm>
            <a:off x="14933679" y="-72043"/>
            <a:ext cx="3419464" cy="6858000"/>
            <a:chOff x="7317599" y="0"/>
            <a:chExt cx="3419464" cy="6858000"/>
          </a:xfrm>
        </p:grpSpPr>
        <p:sp>
          <p:nvSpPr>
            <p:cNvPr id="18" name="Rectangle 17">
              <a:extLst>
                <a:ext uri="{FF2B5EF4-FFF2-40B4-BE49-F238E27FC236}">
                  <a16:creationId xmlns:a16="http://schemas.microsoft.com/office/drawing/2014/main" id="{E77318C7-EA4C-37A5-2CA3-FB423CDC1754}"/>
                </a:ext>
              </a:extLst>
            </p:cNvPr>
            <p:cNvSpPr>
              <a:spLocks/>
            </p:cNvSpPr>
            <p:nvPr/>
          </p:nvSpPr>
          <p:spPr>
            <a:xfrm>
              <a:off x="7317599" y="0"/>
              <a:ext cx="2437200" cy="6858000"/>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2" name="Triangle 21">
              <a:extLst>
                <a:ext uri="{FF2B5EF4-FFF2-40B4-BE49-F238E27FC236}">
                  <a16:creationId xmlns:a16="http://schemas.microsoft.com/office/drawing/2014/main" id="{86A3E575-AD34-02EE-F16D-F34BFB10FEC4}"/>
                </a:ext>
              </a:extLst>
            </p:cNvPr>
            <p:cNvSpPr/>
            <p:nvPr/>
          </p:nvSpPr>
          <p:spPr>
            <a:xfrm rot="5400000">
              <a:off x="9619048" y="1108184"/>
              <a:ext cx="1218600" cy="1017431"/>
            </a:xfrm>
            <a:prstGeom prst="triangle">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a:extLst>
                <a:ext uri="{FF2B5EF4-FFF2-40B4-BE49-F238E27FC236}">
                  <a16:creationId xmlns:a16="http://schemas.microsoft.com/office/drawing/2014/main" id="{B304AFE8-B620-D6AE-9CD9-03E3D30C4C7F}"/>
                </a:ext>
              </a:extLst>
            </p:cNvPr>
            <p:cNvSpPr txBox="1"/>
            <p:nvPr/>
          </p:nvSpPr>
          <p:spPr>
            <a:xfrm>
              <a:off x="8381902" y="68587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4</a:t>
              </a:r>
            </a:p>
          </p:txBody>
        </p:sp>
        <p:sp>
          <p:nvSpPr>
            <p:cNvPr id="39" name="TextBox 38">
              <a:extLst>
                <a:ext uri="{FF2B5EF4-FFF2-40B4-BE49-F238E27FC236}">
                  <a16:creationId xmlns:a16="http://schemas.microsoft.com/office/drawing/2014/main" id="{D0793418-A8CD-ED53-BDCC-C5E54BC56110}"/>
                </a:ext>
              </a:extLst>
            </p:cNvPr>
            <p:cNvSpPr txBox="1"/>
            <p:nvPr/>
          </p:nvSpPr>
          <p:spPr>
            <a:xfrm>
              <a:off x="7508616" y="2514602"/>
              <a:ext cx="2055165" cy="2554545"/>
            </a:xfrm>
            <a:prstGeom prst="rect">
              <a:avLst/>
            </a:prstGeom>
            <a:noFill/>
          </p:spPr>
          <p:txBody>
            <a:bodyPr wrap="square" rtlCol="0">
              <a:spAutoFit/>
            </a:bodyPr>
            <a:lstStyle/>
            <a:p>
              <a:r>
                <a:rPr lang="en-GB" sz="3200" b="0" i="0" u="none" strike="noStrike" dirty="0">
                  <a:solidFill>
                    <a:schemeClr val="bg1"/>
                  </a:solidFill>
                  <a:effectLst/>
                  <a:latin typeface="-webkit-standard"/>
                </a:rPr>
                <a:t>Clinical Decision Support &amp; Handling Ambiguity</a:t>
              </a:r>
              <a:endParaRPr lang="en-GB" sz="3200" dirty="0">
                <a:solidFill>
                  <a:schemeClr val="bg1"/>
                </a:solidFill>
              </a:endParaRPr>
            </a:p>
          </p:txBody>
        </p:sp>
      </p:grpSp>
      <p:grpSp>
        <p:nvGrpSpPr>
          <p:cNvPr id="5" name="Group 4">
            <a:extLst>
              <a:ext uri="{FF2B5EF4-FFF2-40B4-BE49-F238E27FC236}">
                <a16:creationId xmlns:a16="http://schemas.microsoft.com/office/drawing/2014/main" id="{7D8EB3F3-6818-01B3-1C88-499645506636}"/>
              </a:ext>
            </a:extLst>
          </p:cNvPr>
          <p:cNvGrpSpPr/>
          <p:nvPr/>
        </p:nvGrpSpPr>
        <p:grpSpPr>
          <a:xfrm>
            <a:off x="15704615" y="0"/>
            <a:ext cx="3460089" cy="6858000"/>
            <a:chOff x="4859945" y="0"/>
            <a:chExt cx="3460089" cy="6858000"/>
          </a:xfrm>
        </p:grpSpPr>
        <p:sp>
          <p:nvSpPr>
            <p:cNvPr id="17" name="Rectangle 16">
              <a:extLst>
                <a:ext uri="{FF2B5EF4-FFF2-40B4-BE49-F238E27FC236}">
                  <a16:creationId xmlns:a16="http://schemas.microsoft.com/office/drawing/2014/main" id="{EBC12D7A-6152-93A0-7C68-E5C7B45E78D3}"/>
                </a:ext>
              </a:extLst>
            </p:cNvPr>
            <p:cNvSpPr>
              <a:spLocks/>
            </p:cNvSpPr>
            <p:nvPr/>
          </p:nvSpPr>
          <p:spPr>
            <a:xfrm>
              <a:off x="4877400" y="0"/>
              <a:ext cx="2437200" cy="6858000"/>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3" name="Triangle 22">
              <a:extLst>
                <a:ext uri="{FF2B5EF4-FFF2-40B4-BE49-F238E27FC236}">
                  <a16:creationId xmlns:a16="http://schemas.microsoft.com/office/drawing/2014/main" id="{7B749AC1-E8DB-29EB-5BF3-F30BF486316B}"/>
                </a:ext>
              </a:extLst>
            </p:cNvPr>
            <p:cNvSpPr/>
            <p:nvPr/>
          </p:nvSpPr>
          <p:spPr>
            <a:xfrm rot="5400000">
              <a:off x="7202019" y="1111103"/>
              <a:ext cx="1218600" cy="1017431"/>
            </a:xfrm>
            <a:prstGeom prst="triangle">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D1B9F8E1-57AD-9F65-5C5E-38C8FC53489E}"/>
                </a:ext>
              </a:extLst>
            </p:cNvPr>
            <p:cNvSpPr txBox="1"/>
            <p:nvPr/>
          </p:nvSpPr>
          <p:spPr>
            <a:xfrm>
              <a:off x="5921875"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38" name="TextBox 37">
              <a:extLst>
                <a:ext uri="{FF2B5EF4-FFF2-40B4-BE49-F238E27FC236}">
                  <a16:creationId xmlns:a16="http://schemas.microsoft.com/office/drawing/2014/main" id="{E3C04B56-52B6-6DB0-769A-D6250E9F6E9E}"/>
                </a:ext>
              </a:extLst>
            </p:cNvPr>
            <p:cNvSpPr txBox="1"/>
            <p:nvPr/>
          </p:nvSpPr>
          <p:spPr>
            <a:xfrm>
              <a:off x="4859945" y="2506243"/>
              <a:ext cx="2450426" cy="1569660"/>
            </a:xfrm>
            <a:prstGeom prst="rect">
              <a:avLst/>
            </a:prstGeom>
            <a:no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grpSp>
        <p:nvGrpSpPr>
          <p:cNvPr id="4" name="Group 3">
            <a:extLst>
              <a:ext uri="{FF2B5EF4-FFF2-40B4-BE49-F238E27FC236}">
                <a16:creationId xmlns:a16="http://schemas.microsoft.com/office/drawing/2014/main" id="{01822080-39B5-2CB2-42C6-AE160A8890D0}"/>
              </a:ext>
            </a:extLst>
          </p:cNvPr>
          <p:cNvGrpSpPr/>
          <p:nvPr/>
        </p:nvGrpSpPr>
        <p:grpSpPr>
          <a:xfrm>
            <a:off x="17582422" y="0"/>
            <a:ext cx="3448632" cy="6858000"/>
            <a:chOff x="2437201" y="0"/>
            <a:chExt cx="3448632" cy="6858000"/>
          </a:xfrm>
        </p:grpSpPr>
        <p:sp>
          <p:nvSpPr>
            <p:cNvPr id="16" name="Rectangle 15">
              <a:extLst>
                <a:ext uri="{FF2B5EF4-FFF2-40B4-BE49-F238E27FC236}">
                  <a16:creationId xmlns:a16="http://schemas.microsoft.com/office/drawing/2014/main" id="{D9963855-420D-9A35-74EF-916F20B5CC40}"/>
                </a:ext>
              </a:extLst>
            </p:cNvPr>
            <p:cNvSpPr>
              <a:spLocks/>
            </p:cNvSpPr>
            <p:nvPr/>
          </p:nvSpPr>
          <p:spPr>
            <a:xfrm>
              <a:off x="2437201" y="0"/>
              <a:ext cx="243720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4" name="Triangle 23">
              <a:extLst>
                <a:ext uri="{FF2B5EF4-FFF2-40B4-BE49-F238E27FC236}">
                  <a16:creationId xmlns:a16="http://schemas.microsoft.com/office/drawing/2014/main" id="{352220D5-21C0-A359-506F-3C26F84DC7D9}"/>
                </a:ext>
              </a:extLst>
            </p:cNvPr>
            <p:cNvSpPr/>
            <p:nvPr/>
          </p:nvSpPr>
          <p:spPr>
            <a:xfrm rot="5400000">
              <a:off x="4767818" y="1111104"/>
              <a:ext cx="1218600" cy="1017431"/>
            </a:xfrm>
            <a:prstGeom prs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2116ADE1-79E1-404F-F18E-57C8A73C6EED}"/>
                </a:ext>
              </a:extLst>
            </p:cNvPr>
            <p:cNvSpPr txBox="1"/>
            <p:nvPr/>
          </p:nvSpPr>
          <p:spPr>
            <a:xfrm>
              <a:off x="3496672"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37" name="TextBox 36">
              <a:extLst>
                <a:ext uri="{FF2B5EF4-FFF2-40B4-BE49-F238E27FC236}">
                  <a16:creationId xmlns:a16="http://schemas.microsoft.com/office/drawing/2014/main" id="{B5D370F4-3220-57B0-A59A-2A7D72851FFF}"/>
                </a:ext>
              </a:extLst>
            </p:cNvPr>
            <p:cNvSpPr txBox="1"/>
            <p:nvPr/>
          </p:nvSpPr>
          <p:spPr>
            <a:xfrm>
              <a:off x="2442660" y="2514602"/>
              <a:ext cx="2450426"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grpSp>
        <p:nvGrpSpPr>
          <p:cNvPr id="2" name="Group 1">
            <a:extLst>
              <a:ext uri="{FF2B5EF4-FFF2-40B4-BE49-F238E27FC236}">
                <a16:creationId xmlns:a16="http://schemas.microsoft.com/office/drawing/2014/main" id="{3685AC57-1D3A-067A-4B35-19C0984632B8}"/>
              </a:ext>
            </a:extLst>
          </p:cNvPr>
          <p:cNvGrpSpPr/>
          <p:nvPr/>
        </p:nvGrpSpPr>
        <p:grpSpPr>
          <a:xfrm>
            <a:off x="14668227" y="0"/>
            <a:ext cx="3434804" cy="6858000"/>
            <a:chOff x="0" y="0"/>
            <a:chExt cx="3434804" cy="6858000"/>
          </a:xfrm>
        </p:grpSpPr>
        <p:sp>
          <p:nvSpPr>
            <p:cNvPr id="9" name="Rectangle 8">
              <a:extLst>
                <a:ext uri="{FF2B5EF4-FFF2-40B4-BE49-F238E27FC236}">
                  <a16:creationId xmlns:a16="http://schemas.microsoft.com/office/drawing/2014/main" id="{AEA64934-5B5B-B036-DFC2-7B1C491EFC35}"/>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0" name="Triangle 19">
              <a:extLst>
                <a:ext uri="{FF2B5EF4-FFF2-40B4-BE49-F238E27FC236}">
                  <a16:creationId xmlns:a16="http://schemas.microsoft.com/office/drawing/2014/main" id="{287C2DB5-DBC7-3674-1775-9831B0BE8A9C}"/>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TextBox 26">
            <a:extLst>
              <a:ext uri="{FF2B5EF4-FFF2-40B4-BE49-F238E27FC236}">
                <a16:creationId xmlns:a16="http://schemas.microsoft.com/office/drawing/2014/main" id="{A9EF84FB-99C8-0BB3-5174-690B87956619}"/>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nvGrpSpPr>
          <p:cNvPr id="14" name="Group 13">
            <a:extLst>
              <a:ext uri="{FF2B5EF4-FFF2-40B4-BE49-F238E27FC236}">
                <a16:creationId xmlns:a16="http://schemas.microsoft.com/office/drawing/2014/main" id="{A5CC2A1C-5699-8439-DFDB-B278101F57FC}"/>
              </a:ext>
            </a:extLst>
          </p:cNvPr>
          <p:cNvGrpSpPr/>
          <p:nvPr/>
        </p:nvGrpSpPr>
        <p:grpSpPr>
          <a:xfrm>
            <a:off x="0" y="0"/>
            <a:ext cx="3434804" cy="6858000"/>
            <a:chOff x="0" y="0"/>
            <a:chExt cx="3434804" cy="6858000"/>
          </a:xfrm>
        </p:grpSpPr>
        <p:sp>
          <p:nvSpPr>
            <p:cNvPr id="15" name="Rectangle 14">
              <a:extLst>
                <a:ext uri="{FF2B5EF4-FFF2-40B4-BE49-F238E27FC236}">
                  <a16:creationId xmlns:a16="http://schemas.microsoft.com/office/drawing/2014/main" id="{73CDCAE5-E7DA-8C32-4FA9-FA5CDC02F9EC}"/>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1" name="Triangle 20">
              <a:extLst>
                <a:ext uri="{FF2B5EF4-FFF2-40B4-BE49-F238E27FC236}">
                  <a16:creationId xmlns:a16="http://schemas.microsoft.com/office/drawing/2014/main" id="{5907E860-B6D4-60AC-2698-422532022CC3}"/>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a:extLst>
                <a:ext uri="{FF2B5EF4-FFF2-40B4-BE49-F238E27FC236}">
                  <a16:creationId xmlns:a16="http://schemas.microsoft.com/office/drawing/2014/main" id="{B07FE812-6CA6-8D04-34E8-D2DE7EC3E0D2}"/>
                </a:ext>
              </a:extLst>
            </p:cNvPr>
            <p:cNvSpPr txBox="1"/>
            <p:nvPr/>
          </p:nvSpPr>
          <p:spPr>
            <a:xfrm>
              <a:off x="194729" y="2514602"/>
              <a:ext cx="2047741"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Patient Imaging &amp; Data Ingestion</a:t>
              </a:r>
              <a:endParaRPr lang="en-GB" sz="3200" dirty="0">
                <a:solidFill>
                  <a:schemeClr val="bg1"/>
                </a:solidFill>
              </a:endParaRPr>
            </a:p>
          </p:txBody>
        </p:sp>
        <p:sp>
          <p:nvSpPr>
            <p:cNvPr id="29" name="TextBox 28">
              <a:extLst>
                <a:ext uri="{FF2B5EF4-FFF2-40B4-BE49-F238E27FC236}">
                  <a16:creationId xmlns:a16="http://schemas.microsoft.com/office/drawing/2014/main" id="{D6FF4CCA-F2F3-9AF9-0A69-C7F34155B7CC}"/>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sp>
        <p:nvSpPr>
          <p:cNvPr id="45" name="Rounded Rectangle 44">
            <a:extLst>
              <a:ext uri="{FF2B5EF4-FFF2-40B4-BE49-F238E27FC236}">
                <a16:creationId xmlns:a16="http://schemas.microsoft.com/office/drawing/2014/main" id="{B9A04FDE-7A86-BB14-04B5-C24B1422C98A}"/>
              </a:ext>
            </a:extLst>
          </p:cNvPr>
          <p:cNvSpPr/>
          <p:nvPr/>
        </p:nvSpPr>
        <p:spPr>
          <a:xfrm>
            <a:off x="15361006" y="646703"/>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The patient arrives and undergoes an X-ray or CT scan as requested by their physician. This imaging study provides the raw data needed to evaluate the patient’s spinal and pelvic parameters.</a:t>
            </a:r>
            <a:endParaRPr lang="en-GB" dirty="0"/>
          </a:p>
        </p:txBody>
      </p:sp>
      <p:sp>
        <p:nvSpPr>
          <p:cNvPr id="46" name="Rectangle 45">
            <a:extLst>
              <a:ext uri="{FF2B5EF4-FFF2-40B4-BE49-F238E27FC236}">
                <a16:creationId xmlns:a16="http://schemas.microsoft.com/office/drawing/2014/main" id="{B2063EF7-F7F3-590A-5654-ACCBAFA6A9BE}"/>
              </a:ext>
            </a:extLst>
          </p:cNvPr>
          <p:cNvSpPr/>
          <p:nvPr/>
        </p:nvSpPr>
        <p:spPr>
          <a:xfrm>
            <a:off x="3700257" y="1201271"/>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Imaging Acquisition</a:t>
            </a:r>
            <a:endParaRPr lang="en-GB" sz="2400" b="1" dirty="0">
              <a:solidFill>
                <a:schemeClr val="bg1"/>
              </a:solidFill>
            </a:endParaRPr>
          </a:p>
        </p:txBody>
      </p:sp>
      <p:sp>
        <p:nvSpPr>
          <p:cNvPr id="47" name="Triangle 46">
            <a:extLst>
              <a:ext uri="{FF2B5EF4-FFF2-40B4-BE49-F238E27FC236}">
                <a16:creationId xmlns:a16="http://schemas.microsoft.com/office/drawing/2014/main" id="{BA4CA376-610D-AD16-D0A8-3C5848D7B145}"/>
              </a:ext>
            </a:extLst>
          </p:cNvPr>
          <p:cNvSpPr/>
          <p:nvPr/>
        </p:nvSpPr>
        <p:spPr>
          <a:xfrm rot="10800000">
            <a:off x="4832514" y="2216876"/>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0" name="Group 9">
            <a:extLst>
              <a:ext uri="{FF2B5EF4-FFF2-40B4-BE49-F238E27FC236}">
                <a16:creationId xmlns:a16="http://schemas.microsoft.com/office/drawing/2014/main" id="{D5FD48BD-B016-3D8E-E212-959064611FD8}"/>
              </a:ext>
            </a:extLst>
          </p:cNvPr>
          <p:cNvGrpSpPr/>
          <p:nvPr/>
        </p:nvGrpSpPr>
        <p:grpSpPr>
          <a:xfrm>
            <a:off x="3700257" y="2834164"/>
            <a:ext cx="3490867" cy="952886"/>
            <a:chOff x="3700257" y="2834164"/>
            <a:chExt cx="3490867" cy="952886"/>
          </a:xfrm>
        </p:grpSpPr>
        <p:sp>
          <p:nvSpPr>
            <p:cNvPr id="3" name="Rectangle 2">
              <a:extLst>
                <a:ext uri="{FF2B5EF4-FFF2-40B4-BE49-F238E27FC236}">
                  <a16:creationId xmlns:a16="http://schemas.microsoft.com/office/drawing/2014/main" id="{A37204EE-C7F2-953B-3FE8-8DB8B65A1833}"/>
                </a:ext>
              </a:extLst>
            </p:cNvPr>
            <p:cNvSpPr/>
            <p:nvPr/>
          </p:nvSpPr>
          <p:spPr>
            <a:xfrm>
              <a:off x="3700257" y="2834164"/>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Upload to PACS</a:t>
              </a:r>
              <a:endParaRPr lang="en-GB" sz="2400" b="1" dirty="0">
                <a:solidFill>
                  <a:schemeClr val="bg1"/>
                </a:solidFill>
              </a:endParaRPr>
            </a:p>
          </p:txBody>
        </p:sp>
        <p:sp>
          <p:nvSpPr>
            <p:cNvPr id="8" name="Triangle 7">
              <a:extLst>
                <a:ext uri="{FF2B5EF4-FFF2-40B4-BE49-F238E27FC236}">
                  <a16:creationId xmlns:a16="http://schemas.microsoft.com/office/drawing/2014/main" id="{455DF81E-AD0F-C467-20AD-3EDABD3DD7E6}"/>
                </a:ext>
              </a:extLst>
            </p:cNvPr>
            <p:cNvSpPr/>
            <p:nvPr/>
          </p:nvSpPr>
          <p:spPr>
            <a:xfrm rot="5400000">
              <a:off x="6618634" y="3015221"/>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1" name="Rounded Rectangle 10">
            <a:extLst>
              <a:ext uri="{FF2B5EF4-FFF2-40B4-BE49-F238E27FC236}">
                <a16:creationId xmlns:a16="http://schemas.microsoft.com/office/drawing/2014/main" id="{F9BDA2B2-421A-2664-4EC7-4C1BA9DDCC76}"/>
              </a:ext>
            </a:extLst>
          </p:cNvPr>
          <p:cNvSpPr/>
          <p:nvPr/>
        </p:nvSpPr>
        <p:spPr>
          <a:xfrm>
            <a:off x="7363477" y="1740433"/>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Once the imaging is captured, it is automatically stored in the PACS system, the standard repository for clinical images, ensuring secure and organised archiving.</a:t>
            </a:r>
            <a:endParaRPr lang="en-GB" dirty="0"/>
          </a:p>
        </p:txBody>
      </p:sp>
      <p:sp>
        <p:nvSpPr>
          <p:cNvPr id="12" name="Rounded Rectangle 11">
            <a:extLst>
              <a:ext uri="{FF2B5EF4-FFF2-40B4-BE49-F238E27FC236}">
                <a16:creationId xmlns:a16="http://schemas.microsoft.com/office/drawing/2014/main" id="{99BCA3A0-F079-29DD-DEBC-DF70DE6C13C4}"/>
              </a:ext>
            </a:extLst>
          </p:cNvPr>
          <p:cNvSpPr/>
          <p:nvPr/>
        </p:nvSpPr>
        <p:spPr>
          <a:xfrm>
            <a:off x="12496508" y="5094131"/>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Before the system extracts features, the images are standardised for brightness and contrast. This ensures consistent landmark detection regardless of variations in the original imaging conditions. Such optimisation reduces errors and ensures the model receives the best possible visual input.</a:t>
            </a:r>
            <a:endParaRPr lang="en-GB" sz="1600" dirty="0"/>
          </a:p>
        </p:txBody>
      </p:sp>
      <p:grpSp>
        <p:nvGrpSpPr>
          <p:cNvPr id="13" name="Group 12">
            <a:extLst>
              <a:ext uri="{FF2B5EF4-FFF2-40B4-BE49-F238E27FC236}">
                <a16:creationId xmlns:a16="http://schemas.microsoft.com/office/drawing/2014/main" id="{7CF7A806-F6C8-2D70-5463-64A959285860}"/>
              </a:ext>
            </a:extLst>
          </p:cNvPr>
          <p:cNvGrpSpPr/>
          <p:nvPr/>
        </p:nvGrpSpPr>
        <p:grpSpPr>
          <a:xfrm>
            <a:off x="3679869" y="-1389641"/>
            <a:ext cx="3477940" cy="952886"/>
            <a:chOff x="3700257" y="4462970"/>
            <a:chExt cx="3477940" cy="952886"/>
          </a:xfrm>
        </p:grpSpPr>
        <p:sp>
          <p:nvSpPr>
            <p:cNvPr id="30" name="Rectangle 29">
              <a:extLst>
                <a:ext uri="{FF2B5EF4-FFF2-40B4-BE49-F238E27FC236}">
                  <a16:creationId xmlns:a16="http://schemas.microsoft.com/office/drawing/2014/main" id="{F8F95ACC-A979-2077-8207-F9A560B5BA11}"/>
                </a:ext>
              </a:extLst>
            </p:cNvPr>
            <p:cNvSpPr/>
            <p:nvPr/>
          </p:nvSpPr>
          <p:spPr>
            <a:xfrm>
              <a:off x="3700257" y="4462970"/>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Image Pre-Processing</a:t>
              </a:r>
              <a:endParaRPr lang="en-GB" sz="2400" b="1" dirty="0">
                <a:solidFill>
                  <a:schemeClr val="bg1"/>
                </a:solidFill>
              </a:endParaRPr>
            </a:p>
          </p:txBody>
        </p:sp>
        <p:sp>
          <p:nvSpPr>
            <p:cNvPr id="31" name="Triangle 30">
              <a:extLst>
                <a:ext uri="{FF2B5EF4-FFF2-40B4-BE49-F238E27FC236}">
                  <a16:creationId xmlns:a16="http://schemas.microsoft.com/office/drawing/2014/main" id="{27CF98EB-8885-B40F-9744-23E52169109F}"/>
                </a:ext>
              </a:extLst>
            </p:cNvPr>
            <p:cNvSpPr/>
            <p:nvPr/>
          </p:nvSpPr>
          <p:spPr>
            <a:xfrm rot="5400000">
              <a:off x="6605707" y="4717777"/>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1441304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2AF42-FBBF-BF39-1284-6023C42B5279}"/>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28190008-3BAA-CD5C-2585-109AFD5ECED4}"/>
              </a:ext>
            </a:extLst>
          </p:cNvPr>
          <p:cNvGrpSpPr/>
          <p:nvPr/>
        </p:nvGrpSpPr>
        <p:grpSpPr>
          <a:xfrm>
            <a:off x="15626221" y="0"/>
            <a:ext cx="3435407" cy="6858000"/>
            <a:chOff x="9754800" y="0"/>
            <a:chExt cx="3435407" cy="6858000"/>
          </a:xfrm>
        </p:grpSpPr>
        <p:sp>
          <p:nvSpPr>
            <p:cNvPr id="19" name="Rectangle 18">
              <a:extLst>
                <a:ext uri="{FF2B5EF4-FFF2-40B4-BE49-F238E27FC236}">
                  <a16:creationId xmlns:a16="http://schemas.microsoft.com/office/drawing/2014/main" id="{E6660404-55FE-7BC1-8B25-98FFDD579D31}"/>
                </a:ext>
              </a:extLst>
            </p:cNvPr>
            <p:cNvSpPr>
              <a:spLocks/>
            </p:cNvSpPr>
            <p:nvPr/>
          </p:nvSpPr>
          <p:spPr>
            <a:xfrm>
              <a:off x="9754800" y="0"/>
              <a:ext cx="2437200" cy="6858000"/>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5" name="Triangle 24">
              <a:extLst>
                <a:ext uri="{FF2B5EF4-FFF2-40B4-BE49-F238E27FC236}">
                  <a16:creationId xmlns:a16="http://schemas.microsoft.com/office/drawing/2014/main" id="{852AEE32-F8B6-B452-E186-772DDE5FB797}"/>
                </a:ext>
              </a:extLst>
            </p:cNvPr>
            <p:cNvSpPr/>
            <p:nvPr/>
          </p:nvSpPr>
          <p:spPr>
            <a:xfrm rot="5400000">
              <a:off x="12072192" y="1108184"/>
              <a:ext cx="1218600" cy="1017431"/>
            </a:xfrm>
            <a:prstGeom prst="triangle">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08E9261C-9E3F-9A44-5E87-206C0F6EE8AE}"/>
                </a:ext>
              </a:extLst>
            </p:cNvPr>
            <p:cNvSpPr txBox="1"/>
            <p:nvPr/>
          </p:nvSpPr>
          <p:spPr>
            <a:xfrm>
              <a:off x="10742524"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5</a:t>
              </a:r>
            </a:p>
          </p:txBody>
        </p:sp>
        <p:sp>
          <p:nvSpPr>
            <p:cNvPr id="40" name="TextBox 39">
              <a:extLst>
                <a:ext uri="{FF2B5EF4-FFF2-40B4-BE49-F238E27FC236}">
                  <a16:creationId xmlns:a16="http://schemas.microsoft.com/office/drawing/2014/main" id="{06CC3F7D-6001-028A-AE36-8F541207E418}"/>
                </a:ext>
              </a:extLst>
            </p:cNvPr>
            <p:cNvSpPr txBox="1"/>
            <p:nvPr/>
          </p:nvSpPr>
          <p:spPr>
            <a:xfrm>
              <a:off x="9757798" y="2556659"/>
              <a:ext cx="2434202"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Training, Adoption &amp; Continuous Improvement</a:t>
              </a:r>
              <a:endParaRPr lang="en-GB" sz="3200" dirty="0">
                <a:solidFill>
                  <a:schemeClr val="bg1"/>
                </a:solidFill>
              </a:endParaRPr>
            </a:p>
          </p:txBody>
        </p:sp>
      </p:grpSp>
      <p:grpSp>
        <p:nvGrpSpPr>
          <p:cNvPr id="6" name="Group 5">
            <a:extLst>
              <a:ext uri="{FF2B5EF4-FFF2-40B4-BE49-F238E27FC236}">
                <a16:creationId xmlns:a16="http://schemas.microsoft.com/office/drawing/2014/main" id="{6C2F9785-D77F-79C7-D88E-B9CC3C9FDE03}"/>
              </a:ext>
            </a:extLst>
          </p:cNvPr>
          <p:cNvGrpSpPr/>
          <p:nvPr/>
        </p:nvGrpSpPr>
        <p:grpSpPr>
          <a:xfrm>
            <a:off x="14933679" y="-72043"/>
            <a:ext cx="3419464" cy="6858000"/>
            <a:chOff x="7317599" y="0"/>
            <a:chExt cx="3419464" cy="6858000"/>
          </a:xfrm>
        </p:grpSpPr>
        <p:sp>
          <p:nvSpPr>
            <p:cNvPr id="18" name="Rectangle 17">
              <a:extLst>
                <a:ext uri="{FF2B5EF4-FFF2-40B4-BE49-F238E27FC236}">
                  <a16:creationId xmlns:a16="http://schemas.microsoft.com/office/drawing/2014/main" id="{3F0F4B38-3330-FDE1-60B4-01883174D37E}"/>
                </a:ext>
              </a:extLst>
            </p:cNvPr>
            <p:cNvSpPr>
              <a:spLocks/>
            </p:cNvSpPr>
            <p:nvPr/>
          </p:nvSpPr>
          <p:spPr>
            <a:xfrm>
              <a:off x="7317599" y="0"/>
              <a:ext cx="2437200" cy="6858000"/>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2" name="Triangle 21">
              <a:extLst>
                <a:ext uri="{FF2B5EF4-FFF2-40B4-BE49-F238E27FC236}">
                  <a16:creationId xmlns:a16="http://schemas.microsoft.com/office/drawing/2014/main" id="{E8854718-C49A-F5D6-AF4E-12C2068C6C71}"/>
                </a:ext>
              </a:extLst>
            </p:cNvPr>
            <p:cNvSpPr/>
            <p:nvPr/>
          </p:nvSpPr>
          <p:spPr>
            <a:xfrm rot="5400000">
              <a:off x="9619048" y="1108184"/>
              <a:ext cx="1218600" cy="1017431"/>
            </a:xfrm>
            <a:prstGeom prst="triangle">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a:extLst>
                <a:ext uri="{FF2B5EF4-FFF2-40B4-BE49-F238E27FC236}">
                  <a16:creationId xmlns:a16="http://schemas.microsoft.com/office/drawing/2014/main" id="{5951C090-8A68-4661-1B87-9AE09596FE8F}"/>
                </a:ext>
              </a:extLst>
            </p:cNvPr>
            <p:cNvSpPr txBox="1"/>
            <p:nvPr/>
          </p:nvSpPr>
          <p:spPr>
            <a:xfrm>
              <a:off x="8381902" y="68587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4</a:t>
              </a:r>
            </a:p>
          </p:txBody>
        </p:sp>
        <p:sp>
          <p:nvSpPr>
            <p:cNvPr id="39" name="TextBox 38">
              <a:extLst>
                <a:ext uri="{FF2B5EF4-FFF2-40B4-BE49-F238E27FC236}">
                  <a16:creationId xmlns:a16="http://schemas.microsoft.com/office/drawing/2014/main" id="{9032E3C5-6AB4-E49B-F4EC-C781CDC90289}"/>
                </a:ext>
              </a:extLst>
            </p:cNvPr>
            <p:cNvSpPr txBox="1"/>
            <p:nvPr/>
          </p:nvSpPr>
          <p:spPr>
            <a:xfrm>
              <a:off x="7508616" y="2514602"/>
              <a:ext cx="2055165" cy="2554545"/>
            </a:xfrm>
            <a:prstGeom prst="rect">
              <a:avLst/>
            </a:prstGeom>
            <a:noFill/>
          </p:spPr>
          <p:txBody>
            <a:bodyPr wrap="square" rtlCol="0">
              <a:spAutoFit/>
            </a:bodyPr>
            <a:lstStyle/>
            <a:p>
              <a:r>
                <a:rPr lang="en-GB" sz="3200" b="0" i="0" u="none" strike="noStrike" dirty="0">
                  <a:solidFill>
                    <a:schemeClr val="bg1"/>
                  </a:solidFill>
                  <a:effectLst/>
                  <a:latin typeface="-webkit-standard"/>
                </a:rPr>
                <a:t>Clinical Decision Support &amp; Handling Ambiguity</a:t>
              </a:r>
              <a:endParaRPr lang="en-GB" sz="3200" dirty="0">
                <a:solidFill>
                  <a:schemeClr val="bg1"/>
                </a:solidFill>
              </a:endParaRPr>
            </a:p>
          </p:txBody>
        </p:sp>
      </p:grpSp>
      <p:grpSp>
        <p:nvGrpSpPr>
          <p:cNvPr id="5" name="Group 4">
            <a:extLst>
              <a:ext uri="{FF2B5EF4-FFF2-40B4-BE49-F238E27FC236}">
                <a16:creationId xmlns:a16="http://schemas.microsoft.com/office/drawing/2014/main" id="{2AE2DA3A-44A9-8B7F-20B3-4047148E639A}"/>
              </a:ext>
            </a:extLst>
          </p:cNvPr>
          <p:cNvGrpSpPr/>
          <p:nvPr/>
        </p:nvGrpSpPr>
        <p:grpSpPr>
          <a:xfrm>
            <a:off x="15704615" y="0"/>
            <a:ext cx="3460089" cy="6858000"/>
            <a:chOff x="4859945" y="0"/>
            <a:chExt cx="3460089" cy="6858000"/>
          </a:xfrm>
        </p:grpSpPr>
        <p:sp>
          <p:nvSpPr>
            <p:cNvPr id="17" name="Rectangle 16">
              <a:extLst>
                <a:ext uri="{FF2B5EF4-FFF2-40B4-BE49-F238E27FC236}">
                  <a16:creationId xmlns:a16="http://schemas.microsoft.com/office/drawing/2014/main" id="{5AE7150E-82A6-2510-7328-F52F2F3844B7}"/>
                </a:ext>
              </a:extLst>
            </p:cNvPr>
            <p:cNvSpPr>
              <a:spLocks/>
            </p:cNvSpPr>
            <p:nvPr/>
          </p:nvSpPr>
          <p:spPr>
            <a:xfrm>
              <a:off x="4877400" y="0"/>
              <a:ext cx="2437200" cy="6858000"/>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3" name="Triangle 22">
              <a:extLst>
                <a:ext uri="{FF2B5EF4-FFF2-40B4-BE49-F238E27FC236}">
                  <a16:creationId xmlns:a16="http://schemas.microsoft.com/office/drawing/2014/main" id="{65BE2983-3293-C53F-B51E-440F39C320B5}"/>
                </a:ext>
              </a:extLst>
            </p:cNvPr>
            <p:cNvSpPr/>
            <p:nvPr/>
          </p:nvSpPr>
          <p:spPr>
            <a:xfrm rot="5400000">
              <a:off x="7202019" y="1111103"/>
              <a:ext cx="1218600" cy="1017431"/>
            </a:xfrm>
            <a:prstGeom prst="triangle">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7171353E-F4A6-36D3-9014-7A81FA96C8F7}"/>
                </a:ext>
              </a:extLst>
            </p:cNvPr>
            <p:cNvSpPr txBox="1"/>
            <p:nvPr/>
          </p:nvSpPr>
          <p:spPr>
            <a:xfrm>
              <a:off x="5921875"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38" name="TextBox 37">
              <a:extLst>
                <a:ext uri="{FF2B5EF4-FFF2-40B4-BE49-F238E27FC236}">
                  <a16:creationId xmlns:a16="http://schemas.microsoft.com/office/drawing/2014/main" id="{F690E70F-8F6C-D082-7DE0-065921823A18}"/>
                </a:ext>
              </a:extLst>
            </p:cNvPr>
            <p:cNvSpPr txBox="1"/>
            <p:nvPr/>
          </p:nvSpPr>
          <p:spPr>
            <a:xfrm>
              <a:off x="4859945" y="2506243"/>
              <a:ext cx="2450426" cy="1569660"/>
            </a:xfrm>
            <a:prstGeom prst="rect">
              <a:avLst/>
            </a:prstGeom>
            <a:no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grpSp>
        <p:nvGrpSpPr>
          <p:cNvPr id="4" name="Group 3">
            <a:extLst>
              <a:ext uri="{FF2B5EF4-FFF2-40B4-BE49-F238E27FC236}">
                <a16:creationId xmlns:a16="http://schemas.microsoft.com/office/drawing/2014/main" id="{41CBD965-CB2D-CF36-E914-20CECF9A315F}"/>
              </a:ext>
            </a:extLst>
          </p:cNvPr>
          <p:cNvGrpSpPr/>
          <p:nvPr/>
        </p:nvGrpSpPr>
        <p:grpSpPr>
          <a:xfrm>
            <a:off x="17582422" y="0"/>
            <a:ext cx="3448632" cy="6858000"/>
            <a:chOff x="2437201" y="0"/>
            <a:chExt cx="3448632" cy="6858000"/>
          </a:xfrm>
        </p:grpSpPr>
        <p:sp>
          <p:nvSpPr>
            <p:cNvPr id="16" name="Rectangle 15">
              <a:extLst>
                <a:ext uri="{FF2B5EF4-FFF2-40B4-BE49-F238E27FC236}">
                  <a16:creationId xmlns:a16="http://schemas.microsoft.com/office/drawing/2014/main" id="{3424161C-01C2-6359-B7E6-42C972D732A9}"/>
                </a:ext>
              </a:extLst>
            </p:cNvPr>
            <p:cNvSpPr>
              <a:spLocks/>
            </p:cNvSpPr>
            <p:nvPr/>
          </p:nvSpPr>
          <p:spPr>
            <a:xfrm>
              <a:off x="2437201" y="0"/>
              <a:ext cx="243720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4" name="Triangle 23">
              <a:extLst>
                <a:ext uri="{FF2B5EF4-FFF2-40B4-BE49-F238E27FC236}">
                  <a16:creationId xmlns:a16="http://schemas.microsoft.com/office/drawing/2014/main" id="{04EC6C7A-2FBB-5647-DC34-5EC9A99100AA}"/>
                </a:ext>
              </a:extLst>
            </p:cNvPr>
            <p:cNvSpPr/>
            <p:nvPr/>
          </p:nvSpPr>
          <p:spPr>
            <a:xfrm rot="5400000">
              <a:off x="4767818" y="1111104"/>
              <a:ext cx="1218600" cy="1017431"/>
            </a:xfrm>
            <a:prstGeom prs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490317EE-0D63-BD3F-042A-2F153903BA25}"/>
                </a:ext>
              </a:extLst>
            </p:cNvPr>
            <p:cNvSpPr txBox="1"/>
            <p:nvPr/>
          </p:nvSpPr>
          <p:spPr>
            <a:xfrm>
              <a:off x="3496672"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37" name="TextBox 36">
              <a:extLst>
                <a:ext uri="{FF2B5EF4-FFF2-40B4-BE49-F238E27FC236}">
                  <a16:creationId xmlns:a16="http://schemas.microsoft.com/office/drawing/2014/main" id="{F998D4A3-F71A-571B-D960-EB02F86F33F4}"/>
                </a:ext>
              </a:extLst>
            </p:cNvPr>
            <p:cNvSpPr txBox="1"/>
            <p:nvPr/>
          </p:nvSpPr>
          <p:spPr>
            <a:xfrm>
              <a:off x="2442660" y="2514602"/>
              <a:ext cx="2450426"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grpSp>
        <p:nvGrpSpPr>
          <p:cNvPr id="2" name="Group 1">
            <a:extLst>
              <a:ext uri="{FF2B5EF4-FFF2-40B4-BE49-F238E27FC236}">
                <a16:creationId xmlns:a16="http://schemas.microsoft.com/office/drawing/2014/main" id="{E40DEAC7-A6CA-46C8-5604-7B96C87C0A99}"/>
              </a:ext>
            </a:extLst>
          </p:cNvPr>
          <p:cNvGrpSpPr/>
          <p:nvPr/>
        </p:nvGrpSpPr>
        <p:grpSpPr>
          <a:xfrm>
            <a:off x="14668227" y="0"/>
            <a:ext cx="3434804" cy="6858000"/>
            <a:chOff x="0" y="0"/>
            <a:chExt cx="3434804" cy="6858000"/>
          </a:xfrm>
        </p:grpSpPr>
        <p:sp>
          <p:nvSpPr>
            <p:cNvPr id="9" name="Rectangle 8">
              <a:extLst>
                <a:ext uri="{FF2B5EF4-FFF2-40B4-BE49-F238E27FC236}">
                  <a16:creationId xmlns:a16="http://schemas.microsoft.com/office/drawing/2014/main" id="{F40CCBFB-4332-FDF9-DFD6-14D95001032D}"/>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0" name="Triangle 19">
              <a:extLst>
                <a:ext uri="{FF2B5EF4-FFF2-40B4-BE49-F238E27FC236}">
                  <a16:creationId xmlns:a16="http://schemas.microsoft.com/office/drawing/2014/main" id="{B136B1F8-68EA-A693-22FF-05B35F10DD44}"/>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TextBox 26">
            <a:extLst>
              <a:ext uri="{FF2B5EF4-FFF2-40B4-BE49-F238E27FC236}">
                <a16:creationId xmlns:a16="http://schemas.microsoft.com/office/drawing/2014/main" id="{5F9E67F8-E5E9-50F1-D378-D0A5FBF6BB44}"/>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nvGrpSpPr>
          <p:cNvPr id="14" name="Group 13">
            <a:extLst>
              <a:ext uri="{FF2B5EF4-FFF2-40B4-BE49-F238E27FC236}">
                <a16:creationId xmlns:a16="http://schemas.microsoft.com/office/drawing/2014/main" id="{7538EC09-B244-CC1D-BE38-0FE2173398CC}"/>
              </a:ext>
            </a:extLst>
          </p:cNvPr>
          <p:cNvGrpSpPr/>
          <p:nvPr/>
        </p:nvGrpSpPr>
        <p:grpSpPr>
          <a:xfrm>
            <a:off x="0" y="0"/>
            <a:ext cx="3434804" cy="6858000"/>
            <a:chOff x="0" y="0"/>
            <a:chExt cx="3434804" cy="6858000"/>
          </a:xfrm>
        </p:grpSpPr>
        <p:sp>
          <p:nvSpPr>
            <p:cNvPr id="15" name="Rectangle 14">
              <a:extLst>
                <a:ext uri="{FF2B5EF4-FFF2-40B4-BE49-F238E27FC236}">
                  <a16:creationId xmlns:a16="http://schemas.microsoft.com/office/drawing/2014/main" id="{B61AEC5D-A540-69D9-668B-41A062738B60}"/>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1" name="Triangle 20">
              <a:extLst>
                <a:ext uri="{FF2B5EF4-FFF2-40B4-BE49-F238E27FC236}">
                  <a16:creationId xmlns:a16="http://schemas.microsoft.com/office/drawing/2014/main" id="{5B783A1F-EFDC-6AB8-A90E-F1E7213A18E3}"/>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a:extLst>
                <a:ext uri="{FF2B5EF4-FFF2-40B4-BE49-F238E27FC236}">
                  <a16:creationId xmlns:a16="http://schemas.microsoft.com/office/drawing/2014/main" id="{A19EB499-A0EF-10E5-5481-5E4E86A3F0FE}"/>
                </a:ext>
              </a:extLst>
            </p:cNvPr>
            <p:cNvSpPr txBox="1"/>
            <p:nvPr/>
          </p:nvSpPr>
          <p:spPr>
            <a:xfrm>
              <a:off x="194729" y="2514602"/>
              <a:ext cx="2047741"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Patient Imaging &amp; Data Ingestion</a:t>
              </a:r>
              <a:endParaRPr lang="en-GB" sz="3200" dirty="0">
                <a:solidFill>
                  <a:schemeClr val="bg1"/>
                </a:solidFill>
              </a:endParaRPr>
            </a:p>
          </p:txBody>
        </p:sp>
        <p:sp>
          <p:nvSpPr>
            <p:cNvPr id="29" name="TextBox 28">
              <a:extLst>
                <a:ext uri="{FF2B5EF4-FFF2-40B4-BE49-F238E27FC236}">
                  <a16:creationId xmlns:a16="http://schemas.microsoft.com/office/drawing/2014/main" id="{B291FD89-D977-012A-950A-DA5990D241DF}"/>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sp>
        <p:nvSpPr>
          <p:cNvPr id="45" name="Rounded Rectangle 44">
            <a:extLst>
              <a:ext uri="{FF2B5EF4-FFF2-40B4-BE49-F238E27FC236}">
                <a16:creationId xmlns:a16="http://schemas.microsoft.com/office/drawing/2014/main" id="{A34E7348-D744-6AFB-A769-D0B32ED7E725}"/>
              </a:ext>
            </a:extLst>
          </p:cNvPr>
          <p:cNvSpPr/>
          <p:nvPr/>
        </p:nvSpPr>
        <p:spPr>
          <a:xfrm>
            <a:off x="15361006" y="646703"/>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The patient arrives and undergoes an X-ray or CT scan as requested by their physician. This imaging study provides the raw data needed to evaluate the patient’s spinal and pelvic parameters.</a:t>
            </a:r>
            <a:endParaRPr lang="en-GB" dirty="0"/>
          </a:p>
        </p:txBody>
      </p:sp>
      <p:sp>
        <p:nvSpPr>
          <p:cNvPr id="46" name="Rectangle 45">
            <a:extLst>
              <a:ext uri="{FF2B5EF4-FFF2-40B4-BE49-F238E27FC236}">
                <a16:creationId xmlns:a16="http://schemas.microsoft.com/office/drawing/2014/main" id="{D070864E-3D65-5905-54CA-24C9D9CB2EDE}"/>
              </a:ext>
            </a:extLst>
          </p:cNvPr>
          <p:cNvSpPr/>
          <p:nvPr/>
        </p:nvSpPr>
        <p:spPr>
          <a:xfrm>
            <a:off x="3700257" y="1201271"/>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Imaging Acquisition</a:t>
            </a:r>
            <a:endParaRPr lang="en-GB" sz="2400" b="1" dirty="0">
              <a:solidFill>
                <a:schemeClr val="bg1"/>
              </a:solidFill>
            </a:endParaRPr>
          </a:p>
        </p:txBody>
      </p:sp>
      <p:sp>
        <p:nvSpPr>
          <p:cNvPr id="47" name="Triangle 46">
            <a:extLst>
              <a:ext uri="{FF2B5EF4-FFF2-40B4-BE49-F238E27FC236}">
                <a16:creationId xmlns:a16="http://schemas.microsoft.com/office/drawing/2014/main" id="{C1C83077-FE75-5528-3351-0B700350031E}"/>
              </a:ext>
            </a:extLst>
          </p:cNvPr>
          <p:cNvSpPr/>
          <p:nvPr/>
        </p:nvSpPr>
        <p:spPr>
          <a:xfrm rot="10800000">
            <a:off x="4832514" y="2216876"/>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2">
            <a:extLst>
              <a:ext uri="{FF2B5EF4-FFF2-40B4-BE49-F238E27FC236}">
                <a16:creationId xmlns:a16="http://schemas.microsoft.com/office/drawing/2014/main" id="{6CB1E1F6-6CD2-C03F-BB2F-8463A31588FE}"/>
              </a:ext>
            </a:extLst>
          </p:cNvPr>
          <p:cNvSpPr/>
          <p:nvPr/>
        </p:nvSpPr>
        <p:spPr>
          <a:xfrm>
            <a:off x="3700257" y="2834164"/>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Upload to PACS</a:t>
            </a:r>
            <a:endParaRPr lang="en-GB" sz="2400" b="1" dirty="0">
              <a:solidFill>
                <a:schemeClr val="bg1"/>
              </a:solidFill>
            </a:endParaRPr>
          </a:p>
        </p:txBody>
      </p:sp>
      <p:sp>
        <p:nvSpPr>
          <p:cNvPr id="8" name="Triangle 7">
            <a:extLst>
              <a:ext uri="{FF2B5EF4-FFF2-40B4-BE49-F238E27FC236}">
                <a16:creationId xmlns:a16="http://schemas.microsoft.com/office/drawing/2014/main" id="{E66713C1-8B4A-4B22-8978-9D9C002241BF}"/>
              </a:ext>
            </a:extLst>
          </p:cNvPr>
          <p:cNvSpPr/>
          <p:nvPr/>
        </p:nvSpPr>
        <p:spPr>
          <a:xfrm rot="10800000">
            <a:off x="4832514" y="3845683"/>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ed Rectangle 10">
            <a:extLst>
              <a:ext uri="{FF2B5EF4-FFF2-40B4-BE49-F238E27FC236}">
                <a16:creationId xmlns:a16="http://schemas.microsoft.com/office/drawing/2014/main" id="{7C01CB02-5C8B-BEDA-E312-DE3FF2CEDB17}"/>
              </a:ext>
            </a:extLst>
          </p:cNvPr>
          <p:cNvSpPr/>
          <p:nvPr/>
        </p:nvSpPr>
        <p:spPr>
          <a:xfrm>
            <a:off x="15670491" y="620783"/>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Once the imaging is captured, it is automatically stored in the PACS system, the standard repository for clinical images, ensuring secure and organised archiving.</a:t>
            </a:r>
            <a:endParaRPr lang="en-GB" dirty="0"/>
          </a:p>
        </p:txBody>
      </p:sp>
      <p:grpSp>
        <p:nvGrpSpPr>
          <p:cNvPr id="31" name="Group 30">
            <a:extLst>
              <a:ext uri="{FF2B5EF4-FFF2-40B4-BE49-F238E27FC236}">
                <a16:creationId xmlns:a16="http://schemas.microsoft.com/office/drawing/2014/main" id="{387CC920-D4A0-53C3-85B7-84ED29B9E249}"/>
              </a:ext>
            </a:extLst>
          </p:cNvPr>
          <p:cNvGrpSpPr/>
          <p:nvPr/>
        </p:nvGrpSpPr>
        <p:grpSpPr>
          <a:xfrm>
            <a:off x="3700257" y="4462970"/>
            <a:ext cx="3477940" cy="952886"/>
            <a:chOff x="3700257" y="4462970"/>
            <a:chExt cx="3477940" cy="952886"/>
          </a:xfrm>
        </p:grpSpPr>
        <p:sp>
          <p:nvSpPr>
            <p:cNvPr id="12" name="Rectangle 11">
              <a:extLst>
                <a:ext uri="{FF2B5EF4-FFF2-40B4-BE49-F238E27FC236}">
                  <a16:creationId xmlns:a16="http://schemas.microsoft.com/office/drawing/2014/main" id="{0B89BBF9-FF3F-7F2D-2D73-2E499D769E83}"/>
                </a:ext>
              </a:extLst>
            </p:cNvPr>
            <p:cNvSpPr/>
            <p:nvPr/>
          </p:nvSpPr>
          <p:spPr>
            <a:xfrm>
              <a:off x="3700257" y="4462970"/>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Image Pre-Processing</a:t>
              </a:r>
              <a:endParaRPr lang="en-GB" sz="2400" b="1" dirty="0">
                <a:solidFill>
                  <a:schemeClr val="bg1"/>
                </a:solidFill>
              </a:endParaRPr>
            </a:p>
          </p:txBody>
        </p:sp>
        <p:sp>
          <p:nvSpPr>
            <p:cNvPr id="13" name="Triangle 12">
              <a:extLst>
                <a:ext uri="{FF2B5EF4-FFF2-40B4-BE49-F238E27FC236}">
                  <a16:creationId xmlns:a16="http://schemas.microsoft.com/office/drawing/2014/main" id="{CEE0ECDF-6C77-19EA-E243-3E197D5633F4}"/>
                </a:ext>
              </a:extLst>
            </p:cNvPr>
            <p:cNvSpPr/>
            <p:nvPr/>
          </p:nvSpPr>
          <p:spPr>
            <a:xfrm rot="5400000">
              <a:off x="6605707" y="4717777"/>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0" name="Rounded Rectangle 29">
            <a:extLst>
              <a:ext uri="{FF2B5EF4-FFF2-40B4-BE49-F238E27FC236}">
                <a16:creationId xmlns:a16="http://schemas.microsoft.com/office/drawing/2014/main" id="{34F8BA55-6EB5-3F8F-7740-1E87009978EF}"/>
              </a:ext>
            </a:extLst>
          </p:cNvPr>
          <p:cNvSpPr/>
          <p:nvPr/>
        </p:nvSpPr>
        <p:spPr>
          <a:xfrm>
            <a:off x="7273590" y="3369239"/>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Before the system extracts features, the images are standardised for brightness and contrast. This ensures consistent landmark detection regardless of variations in the original imaging conditions. Such optimisation reduces errors and ensures the model receives the best possible visual input.</a:t>
            </a:r>
            <a:endParaRPr lang="en-GB" sz="1600" dirty="0"/>
          </a:p>
        </p:txBody>
      </p:sp>
      <p:grpSp>
        <p:nvGrpSpPr>
          <p:cNvPr id="36" name="Group 35">
            <a:extLst>
              <a:ext uri="{FF2B5EF4-FFF2-40B4-BE49-F238E27FC236}">
                <a16:creationId xmlns:a16="http://schemas.microsoft.com/office/drawing/2014/main" id="{B0E40980-55A0-E133-D42E-2F932B92192D}"/>
              </a:ext>
            </a:extLst>
          </p:cNvPr>
          <p:cNvGrpSpPr/>
          <p:nvPr/>
        </p:nvGrpSpPr>
        <p:grpSpPr>
          <a:xfrm>
            <a:off x="7178197" y="-2126278"/>
            <a:ext cx="2850841" cy="1570173"/>
            <a:chOff x="7243640" y="3845683"/>
            <a:chExt cx="2850841" cy="1570173"/>
          </a:xfrm>
        </p:grpSpPr>
        <p:sp>
          <p:nvSpPr>
            <p:cNvPr id="41" name="Rectangle 40">
              <a:extLst>
                <a:ext uri="{FF2B5EF4-FFF2-40B4-BE49-F238E27FC236}">
                  <a16:creationId xmlns:a16="http://schemas.microsoft.com/office/drawing/2014/main" id="{ECA49B38-3CA5-00A3-69DE-7C452CE5D89D}"/>
                </a:ext>
              </a:extLst>
            </p:cNvPr>
            <p:cNvSpPr/>
            <p:nvPr/>
          </p:nvSpPr>
          <p:spPr>
            <a:xfrm>
              <a:off x="7243640" y="4462970"/>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Feature Extraction</a:t>
              </a:r>
              <a:endParaRPr lang="en-GB" sz="2400" b="1" dirty="0">
                <a:solidFill>
                  <a:schemeClr val="bg1"/>
                </a:solidFill>
              </a:endParaRPr>
            </a:p>
          </p:txBody>
        </p:sp>
        <p:sp>
          <p:nvSpPr>
            <p:cNvPr id="42" name="Triangle 41">
              <a:extLst>
                <a:ext uri="{FF2B5EF4-FFF2-40B4-BE49-F238E27FC236}">
                  <a16:creationId xmlns:a16="http://schemas.microsoft.com/office/drawing/2014/main" id="{861A56EC-D468-B606-C1F7-93498E874371}"/>
                </a:ext>
              </a:extLst>
            </p:cNvPr>
            <p:cNvSpPr/>
            <p:nvPr/>
          </p:nvSpPr>
          <p:spPr>
            <a:xfrm>
              <a:off x="8375897" y="3845683"/>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3215398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DC8544-7CA0-CC4A-98B5-2CE7D6D55C20}"/>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B746E912-9075-A83A-88E8-7552E3DD8153}"/>
              </a:ext>
            </a:extLst>
          </p:cNvPr>
          <p:cNvGrpSpPr/>
          <p:nvPr/>
        </p:nvGrpSpPr>
        <p:grpSpPr>
          <a:xfrm>
            <a:off x="15626221" y="0"/>
            <a:ext cx="3435407" cy="6858000"/>
            <a:chOff x="9754800" y="0"/>
            <a:chExt cx="3435407" cy="6858000"/>
          </a:xfrm>
        </p:grpSpPr>
        <p:sp>
          <p:nvSpPr>
            <p:cNvPr id="19" name="Rectangle 18">
              <a:extLst>
                <a:ext uri="{FF2B5EF4-FFF2-40B4-BE49-F238E27FC236}">
                  <a16:creationId xmlns:a16="http://schemas.microsoft.com/office/drawing/2014/main" id="{2B840C31-4730-55C6-9E14-9873A9DE078F}"/>
                </a:ext>
              </a:extLst>
            </p:cNvPr>
            <p:cNvSpPr>
              <a:spLocks/>
            </p:cNvSpPr>
            <p:nvPr/>
          </p:nvSpPr>
          <p:spPr>
            <a:xfrm>
              <a:off x="9754800" y="0"/>
              <a:ext cx="2437200" cy="6858000"/>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5" name="Triangle 24">
              <a:extLst>
                <a:ext uri="{FF2B5EF4-FFF2-40B4-BE49-F238E27FC236}">
                  <a16:creationId xmlns:a16="http://schemas.microsoft.com/office/drawing/2014/main" id="{6AAA0779-3068-037B-AC86-C56C94BB8A20}"/>
                </a:ext>
              </a:extLst>
            </p:cNvPr>
            <p:cNvSpPr/>
            <p:nvPr/>
          </p:nvSpPr>
          <p:spPr>
            <a:xfrm rot="5400000">
              <a:off x="12072192" y="1108184"/>
              <a:ext cx="1218600" cy="1017431"/>
            </a:xfrm>
            <a:prstGeom prst="triangle">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020BEC5F-7E91-1B81-3478-6265C1645F9E}"/>
                </a:ext>
              </a:extLst>
            </p:cNvPr>
            <p:cNvSpPr txBox="1"/>
            <p:nvPr/>
          </p:nvSpPr>
          <p:spPr>
            <a:xfrm>
              <a:off x="10742524"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5</a:t>
              </a:r>
            </a:p>
          </p:txBody>
        </p:sp>
        <p:sp>
          <p:nvSpPr>
            <p:cNvPr id="40" name="TextBox 39">
              <a:extLst>
                <a:ext uri="{FF2B5EF4-FFF2-40B4-BE49-F238E27FC236}">
                  <a16:creationId xmlns:a16="http://schemas.microsoft.com/office/drawing/2014/main" id="{D251E5C7-6286-070B-0FBA-BE208E28EF8D}"/>
                </a:ext>
              </a:extLst>
            </p:cNvPr>
            <p:cNvSpPr txBox="1"/>
            <p:nvPr/>
          </p:nvSpPr>
          <p:spPr>
            <a:xfrm>
              <a:off x="9757798" y="2556659"/>
              <a:ext cx="2434202"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Training, Adoption &amp; Continuous Improvement</a:t>
              </a:r>
              <a:endParaRPr lang="en-GB" sz="3200" dirty="0">
                <a:solidFill>
                  <a:schemeClr val="bg1"/>
                </a:solidFill>
              </a:endParaRPr>
            </a:p>
          </p:txBody>
        </p:sp>
      </p:grpSp>
      <p:grpSp>
        <p:nvGrpSpPr>
          <p:cNvPr id="6" name="Group 5">
            <a:extLst>
              <a:ext uri="{FF2B5EF4-FFF2-40B4-BE49-F238E27FC236}">
                <a16:creationId xmlns:a16="http://schemas.microsoft.com/office/drawing/2014/main" id="{952A14AB-991B-0B1D-5E22-E6189E5E8B6E}"/>
              </a:ext>
            </a:extLst>
          </p:cNvPr>
          <p:cNvGrpSpPr/>
          <p:nvPr/>
        </p:nvGrpSpPr>
        <p:grpSpPr>
          <a:xfrm>
            <a:off x="14933679" y="-72043"/>
            <a:ext cx="3419464" cy="6858000"/>
            <a:chOff x="7317599" y="0"/>
            <a:chExt cx="3419464" cy="6858000"/>
          </a:xfrm>
        </p:grpSpPr>
        <p:sp>
          <p:nvSpPr>
            <p:cNvPr id="18" name="Rectangle 17">
              <a:extLst>
                <a:ext uri="{FF2B5EF4-FFF2-40B4-BE49-F238E27FC236}">
                  <a16:creationId xmlns:a16="http://schemas.microsoft.com/office/drawing/2014/main" id="{37332F4B-DD73-FAC1-6A98-C555EE65BD81}"/>
                </a:ext>
              </a:extLst>
            </p:cNvPr>
            <p:cNvSpPr>
              <a:spLocks/>
            </p:cNvSpPr>
            <p:nvPr/>
          </p:nvSpPr>
          <p:spPr>
            <a:xfrm>
              <a:off x="7317599" y="0"/>
              <a:ext cx="2437200" cy="6858000"/>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2" name="Triangle 21">
              <a:extLst>
                <a:ext uri="{FF2B5EF4-FFF2-40B4-BE49-F238E27FC236}">
                  <a16:creationId xmlns:a16="http://schemas.microsoft.com/office/drawing/2014/main" id="{C6E13146-B655-FC61-2DC2-2756E8956EEF}"/>
                </a:ext>
              </a:extLst>
            </p:cNvPr>
            <p:cNvSpPr/>
            <p:nvPr/>
          </p:nvSpPr>
          <p:spPr>
            <a:xfrm rot="5400000">
              <a:off x="9619048" y="1108184"/>
              <a:ext cx="1218600" cy="1017431"/>
            </a:xfrm>
            <a:prstGeom prst="triangle">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a:extLst>
                <a:ext uri="{FF2B5EF4-FFF2-40B4-BE49-F238E27FC236}">
                  <a16:creationId xmlns:a16="http://schemas.microsoft.com/office/drawing/2014/main" id="{FA7DA4B6-8CF9-09AA-DD92-52D3916392C6}"/>
                </a:ext>
              </a:extLst>
            </p:cNvPr>
            <p:cNvSpPr txBox="1"/>
            <p:nvPr/>
          </p:nvSpPr>
          <p:spPr>
            <a:xfrm>
              <a:off x="8381902" y="68587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4</a:t>
              </a:r>
            </a:p>
          </p:txBody>
        </p:sp>
        <p:sp>
          <p:nvSpPr>
            <p:cNvPr id="39" name="TextBox 38">
              <a:extLst>
                <a:ext uri="{FF2B5EF4-FFF2-40B4-BE49-F238E27FC236}">
                  <a16:creationId xmlns:a16="http://schemas.microsoft.com/office/drawing/2014/main" id="{3EE8CCD8-6CF5-2990-3350-D63473CBB00A}"/>
                </a:ext>
              </a:extLst>
            </p:cNvPr>
            <p:cNvSpPr txBox="1"/>
            <p:nvPr/>
          </p:nvSpPr>
          <p:spPr>
            <a:xfrm>
              <a:off x="7508616" y="2514602"/>
              <a:ext cx="2055165" cy="2554545"/>
            </a:xfrm>
            <a:prstGeom prst="rect">
              <a:avLst/>
            </a:prstGeom>
            <a:noFill/>
          </p:spPr>
          <p:txBody>
            <a:bodyPr wrap="square" rtlCol="0">
              <a:spAutoFit/>
            </a:bodyPr>
            <a:lstStyle/>
            <a:p>
              <a:r>
                <a:rPr lang="en-GB" sz="3200" b="0" i="0" u="none" strike="noStrike" dirty="0">
                  <a:solidFill>
                    <a:schemeClr val="bg1"/>
                  </a:solidFill>
                  <a:effectLst/>
                  <a:latin typeface="-webkit-standard"/>
                </a:rPr>
                <a:t>Clinical Decision Support &amp; Handling Ambiguity</a:t>
              </a:r>
              <a:endParaRPr lang="en-GB" sz="3200" dirty="0">
                <a:solidFill>
                  <a:schemeClr val="bg1"/>
                </a:solidFill>
              </a:endParaRPr>
            </a:p>
          </p:txBody>
        </p:sp>
      </p:grpSp>
      <p:grpSp>
        <p:nvGrpSpPr>
          <p:cNvPr id="5" name="Group 4">
            <a:extLst>
              <a:ext uri="{FF2B5EF4-FFF2-40B4-BE49-F238E27FC236}">
                <a16:creationId xmlns:a16="http://schemas.microsoft.com/office/drawing/2014/main" id="{D9F92231-C9F2-18CF-8C94-E03B31BD395B}"/>
              </a:ext>
            </a:extLst>
          </p:cNvPr>
          <p:cNvGrpSpPr/>
          <p:nvPr/>
        </p:nvGrpSpPr>
        <p:grpSpPr>
          <a:xfrm>
            <a:off x="15704615" y="0"/>
            <a:ext cx="3460089" cy="6858000"/>
            <a:chOff x="4859945" y="0"/>
            <a:chExt cx="3460089" cy="6858000"/>
          </a:xfrm>
        </p:grpSpPr>
        <p:sp>
          <p:nvSpPr>
            <p:cNvPr id="17" name="Rectangle 16">
              <a:extLst>
                <a:ext uri="{FF2B5EF4-FFF2-40B4-BE49-F238E27FC236}">
                  <a16:creationId xmlns:a16="http://schemas.microsoft.com/office/drawing/2014/main" id="{ACFA7CD0-F3D4-3F39-9222-C5DBDC8510D2}"/>
                </a:ext>
              </a:extLst>
            </p:cNvPr>
            <p:cNvSpPr>
              <a:spLocks/>
            </p:cNvSpPr>
            <p:nvPr/>
          </p:nvSpPr>
          <p:spPr>
            <a:xfrm>
              <a:off x="4877400" y="0"/>
              <a:ext cx="2437200" cy="6858000"/>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3" name="Triangle 22">
              <a:extLst>
                <a:ext uri="{FF2B5EF4-FFF2-40B4-BE49-F238E27FC236}">
                  <a16:creationId xmlns:a16="http://schemas.microsoft.com/office/drawing/2014/main" id="{AA719384-F5AF-29C2-3A2D-8351FD799A28}"/>
                </a:ext>
              </a:extLst>
            </p:cNvPr>
            <p:cNvSpPr/>
            <p:nvPr/>
          </p:nvSpPr>
          <p:spPr>
            <a:xfrm rot="5400000">
              <a:off x="7202019" y="1111103"/>
              <a:ext cx="1218600" cy="1017431"/>
            </a:xfrm>
            <a:prstGeom prst="triangle">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0D6BD827-A31E-4A42-E9B3-88C5B49B1AA7}"/>
                </a:ext>
              </a:extLst>
            </p:cNvPr>
            <p:cNvSpPr txBox="1"/>
            <p:nvPr/>
          </p:nvSpPr>
          <p:spPr>
            <a:xfrm>
              <a:off x="5921875"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38" name="TextBox 37">
              <a:extLst>
                <a:ext uri="{FF2B5EF4-FFF2-40B4-BE49-F238E27FC236}">
                  <a16:creationId xmlns:a16="http://schemas.microsoft.com/office/drawing/2014/main" id="{E1D7A277-E363-4491-7758-8088828602E1}"/>
                </a:ext>
              </a:extLst>
            </p:cNvPr>
            <p:cNvSpPr txBox="1"/>
            <p:nvPr/>
          </p:nvSpPr>
          <p:spPr>
            <a:xfrm>
              <a:off x="4859945" y="2506243"/>
              <a:ext cx="2450426" cy="1569660"/>
            </a:xfrm>
            <a:prstGeom prst="rect">
              <a:avLst/>
            </a:prstGeom>
            <a:no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grpSp>
        <p:nvGrpSpPr>
          <p:cNvPr id="4" name="Group 3">
            <a:extLst>
              <a:ext uri="{FF2B5EF4-FFF2-40B4-BE49-F238E27FC236}">
                <a16:creationId xmlns:a16="http://schemas.microsoft.com/office/drawing/2014/main" id="{18F30F61-AC2F-BAB3-2BBC-ED9A0D64D957}"/>
              </a:ext>
            </a:extLst>
          </p:cNvPr>
          <p:cNvGrpSpPr/>
          <p:nvPr/>
        </p:nvGrpSpPr>
        <p:grpSpPr>
          <a:xfrm>
            <a:off x="17582422" y="0"/>
            <a:ext cx="3448632" cy="6858000"/>
            <a:chOff x="2437201" y="0"/>
            <a:chExt cx="3448632" cy="6858000"/>
          </a:xfrm>
        </p:grpSpPr>
        <p:sp>
          <p:nvSpPr>
            <p:cNvPr id="16" name="Rectangle 15">
              <a:extLst>
                <a:ext uri="{FF2B5EF4-FFF2-40B4-BE49-F238E27FC236}">
                  <a16:creationId xmlns:a16="http://schemas.microsoft.com/office/drawing/2014/main" id="{B401B788-5FCF-2CA2-8937-239486DFABC8}"/>
                </a:ext>
              </a:extLst>
            </p:cNvPr>
            <p:cNvSpPr>
              <a:spLocks/>
            </p:cNvSpPr>
            <p:nvPr/>
          </p:nvSpPr>
          <p:spPr>
            <a:xfrm>
              <a:off x="2437201" y="0"/>
              <a:ext cx="243720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4" name="Triangle 23">
              <a:extLst>
                <a:ext uri="{FF2B5EF4-FFF2-40B4-BE49-F238E27FC236}">
                  <a16:creationId xmlns:a16="http://schemas.microsoft.com/office/drawing/2014/main" id="{E2078260-9B5B-AA15-D6AD-E33DF9656A59}"/>
                </a:ext>
              </a:extLst>
            </p:cNvPr>
            <p:cNvSpPr/>
            <p:nvPr/>
          </p:nvSpPr>
          <p:spPr>
            <a:xfrm rot="5400000">
              <a:off x="4767818" y="1111104"/>
              <a:ext cx="1218600" cy="1017431"/>
            </a:xfrm>
            <a:prstGeom prs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2F88501C-84D0-4E89-967F-0467C8FF0910}"/>
                </a:ext>
              </a:extLst>
            </p:cNvPr>
            <p:cNvSpPr txBox="1"/>
            <p:nvPr/>
          </p:nvSpPr>
          <p:spPr>
            <a:xfrm>
              <a:off x="3496672"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37" name="TextBox 36">
              <a:extLst>
                <a:ext uri="{FF2B5EF4-FFF2-40B4-BE49-F238E27FC236}">
                  <a16:creationId xmlns:a16="http://schemas.microsoft.com/office/drawing/2014/main" id="{4A974236-E9E0-C29A-6639-B893D4A50902}"/>
                </a:ext>
              </a:extLst>
            </p:cNvPr>
            <p:cNvSpPr txBox="1"/>
            <p:nvPr/>
          </p:nvSpPr>
          <p:spPr>
            <a:xfrm>
              <a:off x="2442660" y="2514602"/>
              <a:ext cx="2450426"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grpSp>
        <p:nvGrpSpPr>
          <p:cNvPr id="2" name="Group 1">
            <a:extLst>
              <a:ext uri="{FF2B5EF4-FFF2-40B4-BE49-F238E27FC236}">
                <a16:creationId xmlns:a16="http://schemas.microsoft.com/office/drawing/2014/main" id="{E51915D6-0082-B691-8BD7-AAE82799B7FF}"/>
              </a:ext>
            </a:extLst>
          </p:cNvPr>
          <p:cNvGrpSpPr/>
          <p:nvPr/>
        </p:nvGrpSpPr>
        <p:grpSpPr>
          <a:xfrm>
            <a:off x="14668227" y="0"/>
            <a:ext cx="3434804" cy="6858000"/>
            <a:chOff x="0" y="0"/>
            <a:chExt cx="3434804" cy="6858000"/>
          </a:xfrm>
        </p:grpSpPr>
        <p:sp>
          <p:nvSpPr>
            <p:cNvPr id="9" name="Rectangle 8">
              <a:extLst>
                <a:ext uri="{FF2B5EF4-FFF2-40B4-BE49-F238E27FC236}">
                  <a16:creationId xmlns:a16="http://schemas.microsoft.com/office/drawing/2014/main" id="{A0A87394-5262-1DAD-856F-1D83725FA7DA}"/>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0" name="Triangle 19">
              <a:extLst>
                <a:ext uri="{FF2B5EF4-FFF2-40B4-BE49-F238E27FC236}">
                  <a16:creationId xmlns:a16="http://schemas.microsoft.com/office/drawing/2014/main" id="{6F299099-F3F1-D230-F901-035E3BF17DD8}"/>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TextBox 26">
            <a:extLst>
              <a:ext uri="{FF2B5EF4-FFF2-40B4-BE49-F238E27FC236}">
                <a16:creationId xmlns:a16="http://schemas.microsoft.com/office/drawing/2014/main" id="{B7B02FB6-2899-7E0E-54A6-B1A2D1C0E34D}"/>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nvGrpSpPr>
          <p:cNvPr id="14" name="Group 13">
            <a:extLst>
              <a:ext uri="{FF2B5EF4-FFF2-40B4-BE49-F238E27FC236}">
                <a16:creationId xmlns:a16="http://schemas.microsoft.com/office/drawing/2014/main" id="{22783E1F-55B7-A66C-35DC-4EA4350AEF86}"/>
              </a:ext>
            </a:extLst>
          </p:cNvPr>
          <p:cNvGrpSpPr/>
          <p:nvPr/>
        </p:nvGrpSpPr>
        <p:grpSpPr>
          <a:xfrm>
            <a:off x="0" y="0"/>
            <a:ext cx="3434804" cy="6858000"/>
            <a:chOff x="0" y="0"/>
            <a:chExt cx="3434804" cy="6858000"/>
          </a:xfrm>
        </p:grpSpPr>
        <p:sp>
          <p:nvSpPr>
            <p:cNvPr id="15" name="Rectangle 14">
              <a:extLst>
                <a:ext uri="{FF2B5EF4-FFF2-40B4-BE49-F238E27FC236}">
                  <a16:creationId xmlns:a16="http://schemas.microsoft.com/office/drawing/2014/main" id="{3714AB67-0DB0-7AB2-1F8F-DA1AC6358969}"/>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1" name="Triangle 20">
              <a:extLst>
                <a:ext uri="{FF2B5EF4-FFF2-40B4-BE49-F238E27FC236}">
                  <a16:creationId xmlns:a16="http://schemas.microsoft.com/office/drawing/2014/main" id="{AEC24FD1-FFFD-685D-563D-B513AEF1F2D9}"/>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a:extLst>
                <a:ext uri="{FF2B5EF4-FFF2-40B4-BE49-F238E27FC236}">
                  <a16:creationId xmlns:a16="http://schemas.microsoft.com/office/drawing/2014/main" id="{E60C4002-266C-FB4F-A175-A3FB3A5F5ABC}"/>
                </a:ext>
              </a:extLst>
            </p:cNvPr>
            <p:cNvSpPr txBox="1"/>
            <p:nvPr/>
          </p:nvSpPr>
          <p:spPr>
            <a:xfrm>
              <a:off x="194729" y="2514602"/>
              <a:ext cx="2047741"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Patient Imaging &amp; Data Ingestion</a:t>
              </a:r>
              <a:endParaRPr lang="en-GB" sz="3200" dirty="0">
                <a:solidFill>
                  <a:schemeClr val="bg1"/>
                </a:solidFill>
              </a:endParaRPr>
            </a:p>
          </p:txBody>
        </p:sp>
        <p:sp>
          <p:nvSpPr>
            <p:cNvPr id="29" name="TextBox 28">
              <a:extLst>
                <a:ext uri="{FF2B5EF4-FFF2-40B4-BE49-F238E27FC236}">
                  <a16:creationId xmlns:a16="http://schemas.microsoft.com/office/drawing/2014/main" id="{77B39207-D40E-74AD-DD31-73BECCA985B8}"/>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sp>
        <p:nvSpPr>
          <p:cNvPr id="45" name="Rounded Rectangle 44">
            <a:extLst>
              <a:ext uri="{FF2B5EF4-FFF2-40B4-BE49-F238E27FC236}">
                <a16:creationId xmlns:a16="http://schemas.microsoft.com/office/drawing/2014/main" id="{93DCDB15-C49B-92E8-AF7C-A543DBDE187A}"/>
              </a:ext>
            </a:extLst>
          </p:cNvPr>
          <p:cNvSpPr/>
          <p:nvPr/>
        </p:nvSpPr>
        <p:spPr>
          <a:xfrm>
            <a:off x="15361006" y="646703"/>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The patient arrives and undergoes an X-ray or CT scan as requested by their physician. This imaging study provides the raw data needed to evaluate the patient’s spinal and pelvic parameters.</a:t>
            </a:r>
            <a:endParaRPr lang="en-GB" dirty="0"/>
          </a:p>
        </p:txBody>
      </p:sp>
      <p:sp>
        <p:nvSpPr>
          <p:cNvPr id="46" name="Rectangle 45">
            <a:extLst>
              <a:ext uri="{FF2B5EF4-FFF2-40B4-BE49-F238E27FC236}">
                <a16:creationId xmlns:a16="http://schemas.microsoft.com/office/drawing/2014/main" id="{DF1F6CF3-0707-36D0-E779-D20520C7BB54}"/>
              </a:ext>
            </a:extLst>
          </p:cNvPr>
          <p:cNvSpPr/>
          <p:nvPr/>
        </p:nvSpPr>
        <p:spPr>
          <a:xfrm>
            <a:off x="3700257" y="1201271"/>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Imaging Acquisition</a:t>
            </a:r>
            <a:endParaRPr lang="en-GB" sz="2400" b="1" dirty="0">
              <a:solidFill>
                <a:schemeClr val="bg1"/>
              </a:solidFill>
            </a:endParaRPr>
          </a:p>
        </p:txBody>
      </p:sp>
      <p:sp>
        <p:nvSpPr>
          <p:cNvPr id="47" name="Triangle 46">
            <a:extLst>
              <a:ext uri="{FF2B5EF4-FFF2-40B4-BE49-F238E27FC236}">
                <a16:creationId xmlns:a16="http://schemas.microsoft.com/office/drawing/2014/main" id="{64B79DFF-C59F-6A9D-318A-5C7EC5A42BB6}"/>
              </a:ext>
            </a:extLst>
          </p:cNvPr>
          <p:cNvSpPr/>
          <p:nvPr/>
        </p:nvSpPr>
        <p:spPr>
          <a:xfrm rot="10800000">
            <a:off x="4832514" y="2216876"/>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2">
            <a:extLst>
              <a:ext uri="{FF2B5EF4-FFF2-40B4-BE49-F238E27FC236}">
                <a16:creationId xmlns:a16="http://schemas.microsoft.com/office/drawing/2014/main" id="{BC8ED1EE-A51B-A370-C151-A7A965480F06}"/>
              </a:ext>
            </a:extLst>
          </p:cNvPr>
          <p:cNvSpPr/>
          <p:nvPr/>
        </p:nvSpPr>
        <p:spPr>
          <a:xfrm>
            <a:off x="3700257" y="2834164"/>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Upload to PACS</a:t>
            </a:r>
            <a:endParaRPr lang="en-GB" sz="2400" b="1" dirty="0">
              <a:solidFill>
                <a:schemeClr val="bg1"/>
              </a:solidFill>
            </a:endParaRPr>
          </a:p>
        </p:txBody>
      </p:sp>
      <p:sp>
        <p:nvSpPr>
          <p:cNvPr id="8" name="Triangle 7">
            <a:extLst>
              <a:ext uri="{FF2B5EF4-FFF2-40B4-BE49-F238E27FC236}">
                <a16:creationId xmlns:a16="http://schemas.microsoft.com/office/drawing/2014/main" id="{576E898C-231E-1FC0-D493-FB069C200330}"/>
              </a:ext>
            </a:extLst>
          </p:cNvPr>
          <p:cNvSpPr/>
          <p:nvPr/>
        </p:nvSpPr>
        <p:spPr>
          <a:xfrm rot="10800000">
            <a:off x="4832514" y="3845683"/>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ed Rectangle 10">
            <a:extLst>
              <a:ext uri="{FF2B5EF4-FFF2-40B4-BE49-F238E27FC236}">
                <a16:creationId xmlns:a16="http://schemas.microsoft.com/office/drawing/2014/main" id="{A17236C7-441A-EDCE-92D1-9A1F376A5F7A}"/>
              </a:ext>
            </a:extLst>
          </p:cNvPr>
          <p:cNvSpPr/>
          <p:nvPr/>
        </p:nvSpPr>
        <p:spPr>
          <a:xfrm>
            <a:off x="15670491" y="620783"/>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Once the imaging is captured, it is automatically stored in the PACS system, the standard repository for clinical images, ensuring secure and organised archiving.</a:t>
            </a:r>
            <a:endParaRPr lang="en-GB" dirty="0"/>
          </a:p>
        </p:txBody>
      </p:sp>
      <p:sp>
        <p:nvSpPr>
          <p:cNvPr id="12" name="Rectangle 11">
            <a:extLst>
              <a:ext uri="{FF2B5EF4-FFF2-40B4-BE49-F238E27FC236}">
                <a16:creationId xmlns:a16="http://schemas.microsoft.com/office/drawing/2014/main" id="{3A43FB4C-4535-5321-021A-B3118BD778F1}"/>
              </a:ext>
            </a:extLst>
          </p:cNvPr>
          <p:cNvSpPr/>
          <p:nvPr/>
        </p:nvSpPr>
        <p:spPr>
          <a:xfrm>
            <a:off x="3700257" y="4462970"/>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Image Pre-Processing</a:t>
            </a:r>
            <a:endParaRPr lang="en-GB" sz="2400" b="1" dirty="0">
              <a:solidFill>
                <a:schemeClr val="bg1"/>
              </a:solidFill>
            </a:endParaRPr>
          </a:p>
        </p:txBody>
      </p:sp>
      <p:sp>
        <p:nvSpPr>
          <p:cNvPr id="13" name="Triangle 12">
            <a:extLst>
              <a:ext uri="{FF2B5EF4-FFF2-40B4-BE49-F238E27FC236}">
                <a16:creationId xmlns:a16="http://schemas.microsoft.com/office/drawing/2014/main" id="{062A8D5C-4A13-9559-EDBD-28DC022FDF28}"/>
              </a:ext>
            </a:extLst>
          </p:cNvPr>
          <p:cNvSpPr/>
          <p:nvPr/>
        </p:nvSpPr>
        <p:spPr>
          <a:xfrm rot="5400000">
            <a:off x="6605707" y="4717777"/>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Rounded Rectangle 29">
            <a:extLst>
              <a:ext uri="{FF2B5EF4-FFF2-40B4-BE49-F238E27FC236}">
                <a16:creationId xmlns:a16="http://schemas.microsoft.com/office/drawing/2014/main" id="{A771B2D7-467B-1452-8264-F97FBAEA069A}"/>
              </a:ext>
            </a:extLst>
          </p:cNvPr>
          <p:cNvSpPr/>
          <p:nvPr/>
        </p:nvSpPr>
        <p:spPr>
          <a:xfrm>
            <a:off x="13870849" y="2361303"/>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Before the system extracts features, the images are standardised for brightness and contrast. This ensures consistent landmark detection regardless of variations in the original imaging conditions. Such optimisation reduces errors and ensures the model receives the best possible visual input.</a:t>
            </a:r>
            <a:endParaRPr lang="en-GB" sz="1600" dirty="0"/>
          </a:p>
        </p:txBody>
      </p:sp>
      <p:grpSp>
        <p:nvGrpSpPr>
          <p:cNvPr id="43" name="Group 42">
            <a:extLst>
              <a:ext uri="{FF2B5EF4-FFF2-40B4-BE49-F238E27FC236}">
                <a16:creationId xmlns:a16="http://schemas.microsoft.com/office/drawing/2014/main" id="{4F485177-6E01-1416-7A50-DC989B439387}"/>
              </a:ext>
            </a:extLst>
          </p:cNvPr>
          <p:cNvGrpSpPr/>
          <p:nvPr/>
        </p:nvGrpSpPr>
        <p:grpSpPr>
          <a:xfrm>
            <a:off x="7243640" y="3845683"/>
            <a:ext cx="2850841" cy="1570173"/>
            <a:chOff x="7243640" y="3845683"/>
            <a:chExt cx="2850841" cy="1570173"/>
          </a:xfrm>
        </p:grpSpPr>
        <p:sp>
          <p:nvSpPr>
            <p:cNvPr id="36" name="Rectangle 35">
              <a:extLst>
                <a:ext uri="{FF2B5EF4-FFF2-40B4-BE49-F238E27FC236}">
                  <a16:creationId xmlns:a16="http://schemas.microsoft.com/office/drawing/2014/main" id="{92BDE13B-B7B8-2C43-8208-CA06BF4A7B92}"/>
                </a:ext>
              </a:extLst>
            </p:cNvPr>
            <p:cNvSpPr/>
            <p:nvPr/>
          </p:nvSpPr>
          <p:spPr>
            <a:xfrm>
              <a:off x="7243640" y="4462970"/>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Feature Extraction</a:t>
              </a:r>
              <a:endParaRPr lang="en-GB" sz="2400" b="1" dirty="0">
                <a:solidFill>
                  <a:schemeClr val="bg1"/>
                </a:solidFill>
              </a:endParaRPr>
            </a:p>
          </p:txBody>
        </p:sp>
        <p:sp>
          <p:nvSpPr>
            <p:cNvPr id="41" name="Triangle 40">
              <a:extLst>
                <a:ext uri="{FF2B5EF4-FFF2-40B4-BE49-F238E27FC236}">
                  <a16:creationId xmlns:a16="http://schemas.microsoft.com/office/drawing/2014/main" id="{B43EBAA9-68C2-7DE1-C27C-2C2BD95D0503}"/>
                </a:ext>
              </a:extLst>
            </p:cNvPr>
            <p:cNvSpPr/>
            <p:nvPr/>
          </p:nvSpPr>
          <p:spPr>
            <a:xfrm>
              <a:off x="8375897" y="3845683"/>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42" name="Rounded Rectangle 41">
            <a:extLst>
              <a:ext uri="{FF2B5EF4-FFF2-40B4-BE49-F238E27FC236}">
                <a16:creationId xmlns:a16="http://schemas.microsoft.com/office/drawing/2014/main" id="{69F939AC-92EB-997A-C7C7-4342791A5C37}"/>
              </a:ext>
            </a:extLst>
          </p:cNvPr>
          <p:cNvSpPr/>
          <p:nvPr/>
        </p:nvSpPr>
        <p:spPr>
          <a:xfrm>
            <a:off x="7189882" y="656026"/>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Advanced computer vision algorithms identify key anatomical landmarks on the pre-processed images. These landmarks allow the system to derive critical biomechanical parameters. This process is fully automated, eliminating the need for manual measurements.</a:t>
            </a:r>
            <a:endParaRPr lang="en-GB" dirty="0"/>
          </a:p>
        </p:txBody>
      </p:sp>
      <p:grpSp>
        <p:nvGrpSpPr>
          <p:cNvPr id="50" name="Group 49">
            <a:extLst>
              <a:ext uri="{FF2B5EF4-FFF2-40B4-BE49-F238E27FC236}">
                <a16:creationId xmlns:a16="http://schemas.microsoft.com/office/drawing/2014/main" id="{DB8D5DDC-5226-C172-B796-77589B5EA5CD}"/>
              </a:ext>
            </a:extLst>
          </p:cNvPr>
          <p:cNvGrpSpPr/>
          <p:nvPr/>
        </p:nvGrpSpPr>
        <p:grpSpPr>
          <a:xfrm>
            <a:off x="7243640" y="-1923796"/>
            <a:ext cx="2850841" cy="1590497"/>
            <a:chOff x="7243640" y="2196553"/>
            <a:chExt cx="2850841" cy="1590497"/>
          </a:xfrm>
        </p:grpSpPr>
        <p:sp>
          <p:nvSpPr>
            <p:cNvPr id="51" name="Rectangle 50">
              <a:extLst>
                <a:ext uri="{FF2B5EF4-FFF2-40B4-BE49-F238E27FC236}">
                  <a16:creationId xmlns:a16="http://schemas.microsoft.com/office/drawing/2014/main" id="{71FDBC6F-D200-A123-516A-7DDBFF864B51}"/>
                </a:ext>
              </a:extLst>
            </p:cNvPr>
            <p:cNvSpPr/>
            <p:nvPr/>
          </p:nvSpPr>
          <p:spPr>
            <a:xfrm>
              <a:off x="7243640" y="2834164"/>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rPr>
                <a:t>Parameter Input to ML Model</a:t>
              </a:r>
            </a:p>
          </p:txBody>
        </p:sp>
        <p:sp>
          <p:nvSpPr>
            <p:cNvPr id="52" name="Triangle 51">
              <a:extLst>
                <a:ext uri="{FF2B5EF4-FFF2-40B4-BE49-F238E27FC236}">
                  <a16:creationId xmlns:a16="http://schemas.microsoft.com/office/drawing/2014/main" id="{419B779C-CC3A-E60A-64F6-15C27436EE62}"/>
                </a:ext>
              </a:extLst>
            </p:cNvPr>
            <p:cNvSpPr/>
            <p:nvPr/>
          </p:nvSpPr>
          <p:spPr>
            <a:xfrm>
              <a:off x="8406009" y="2196553"/>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53" name="Rounded Rectangle 52">
            <a:extLst>
              <a:ext uri="{FF2B5EF4-FFF2-40B4-BE49-F238E27FC236}">
                <a16:creationId xmlns:a16="http://schemas.microsoft.com/office/drawing/2014/main" id="{80ED9A21-B113-4EB5-5474-6BA2EA59412C}"/>
              </a:ext>
            </a:extLst>
          </p:cNvPr>
          <p:cNvSpPr/>
          <p:nvPr/>
        </p:nvSpPr>
        <p:spPr>
          <a:xfrm>
            <a:off x="10833611" y="-1735304"/>
            <a:ext cx="3834616" cy="1422869"/>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0" i="0" u="none" strike="noStrike" dirty="0">
                <a:solidFill>
                  <a:srgbClr val="000000"/>
                </a:solidFill>
                <a:effectLst/>
                <a:latin typeface="-webkit-standard"/>
              </a:rPr>
              <a:t>The extracted parameters are then sent to the machine learning model for classification. This step sets the stage for accurate and rapid diagnostic support, significantly reducing clinician workload.</a:t>
            </a:r>
            <a:endParaRPr lang="en-GB" sz="1400" dirty="0"/>
          </a:p>
        </p:txBody>
      </p:sp>
    </p:spTree>
    <p:extLst>
      <p:ext uri="{BB962C8B-B14F-4D97-AF65-F5344CB8AC3E}">
        <p14:creationId xmlns:p14="http://schemas.microsoft.com/office/powerpoint/2010/main" val="38123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AE3F1-CA2F-EA30-D989-30ECC0FEF9CD}"/>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7C345799-D062-345D-E92F-1C2C1DB06C04}"/>
              </a:ext>
            </a:extLst>
          </p:cNvPr>
          <p:cNvGrpSpPr/>
          <p:nvPr/>
        </p:nvGrpSpPr>
        <p:grpSpPr>
          <a:xfrm>
            <a:off x="15626221" y="0"/>
            <a:ext cx="3435407" cy="6858000"/>
            <a:chOff x="9754800" y="0"/>
            <a:chExt cx="3435407" cy="6858000"/>
          </a:xfrm>
        </p:grpSpPr>
        <p:sp>
          <p:nvSpPr>
            <p:cNvPr id="19" name="Rectangle 18">
              <a:extLst>
                <a:ext uri="{FF2B5EF4-FFF2-40B4-BE49-F238E27FC236}">
                  <a16:creationId xmlns:a16="http://schemas.microsoft.com/office/drawing/2014/main" id="{25F11FD0-E17A-45CF-66CE-A359DA6AF3A0}"/>
                </a:ext>
              </a:extLst>
            </p:cNvPr>
            <p:cNvSpPr>
              <a:spLocks/>
            </p:cNvSpPr>
            <p:nvPr/>
          </p:nvSpPr>
          <p:spPr>
            <a:xfrm>
              <a:off x="9754800" y="0"/>
              <a:ext cx="2437200" cy="6858000"/>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5" name="Triangle 24">
              <a:extLst>
                <a:ext uri="{FF2B5EF4-FFF2-40B4-BE49-F238E27FC236}">
                  <a16:creationId xmlns:a16="http://schemas.microsoft.com/office/drawing/2014/main" id="{697FCAA0-2D53-A16B-A7C7-E108A3D1BACF}"/>
                </a:ext>
              </a:extLst>
            </p:cNvPr>
            <p:cNvSpPr/>
            <p:nvPr/>
          </p:nvSpPr>
          <p:spPr>
            <a:xfrm rot="5400000">
              <a:off x="12072192" y="1108184"/>
              <a:ext cx="1218600" cy="1017431"/>
            </a:xfrm>
            <a:prstGeom prst="triangle">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5C79B8D8-D9F4-2EF9-A41A-BC4B428EFDBA}"/>
                </a:ext>
              </a:extLst>
            </p:cNvPr>
            <p:cNvSpPr txBox="1"/>
            <p:nvPr/>
          </p:nvSpPr>
          <p:spPr>
            <a:xfrm>
              <a:off x="10742524"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5</a:t>
              </a:r>
            </a:p>
          </p:txBody>
        </p:sp>
        <p:sp>
          <p:nvSpPr>
            <p:cNvPr id="40" name="TextBox 39">
              <a:extLst>
                <a:ext uri="{FF2B5EF4-FFF2-40B4-BE49-F238E27FC236}">
                  <a16:creationId xmlns:a16="http://schemas.microsoft.com/office/drawing/2014/main" id="{CC6E4186-3A1F-5EDB-0868-850AC131FBA9}"/>
                </a:ext>
              </a:extLst>
            </p:cNvPr>
            <p:cNvSpPr txBox="1"/>
            <p:nvPr/>
          </p:nvSpPr>
          <p:spPr>
            <a:xfrm>
              <a:off x="9757798" y="2556659"/>
              <a:ext cx="2434202"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Training, Adoption &amp; Continuous Improvement</a:t>
              </a:r>
              <a:endParaRPr lang="en-GB" sz="3200" dirty="0">
                <a:solidFill>
                  <a:schemeClr val="bg1"/>
                </a:solidFill>
              </a:endParaRPr>
            </a:p>
          </p:txBody>
        </p:sp>
      </p:grpSp>
      <p:grpSp>
        <p:nvGrpSpPr>
          <p:cNvPr id="6" name="Group 5">
            <a:extLst>
              <a:ext uri="{FF2B5EF4-FFF2-40B4-BE49-F238E27FC236}">
                <a16:creationId xmlns:a16="http://schemas.microsoft.com/office/drawing/2014/main" id="{8CC8FC9E-C981-D822-A81B-64696D2CEB53}"/>
              </a:ext>
            </a:extLst>
          </p:cNvPr>
          <p:cNvGrpSpPr/>
          <p:nvPr/>
        </p:nvGrpSpPr>
        <p:grpSpPr>
          <a:xfrm>
            <a:off x="14933679" y="-72043"/>
            <a:ext cx="3419464" cy="6858000"/>
            <a:chOff x="7317599" y="0"/>
            <a:chExt cx="3419464" cy="6858000"/>
          </a:xfrm>
        </p:grpSpPr>
        <p:sp>
          <p:nvSpPr>
            <p:cNvPr id="18" name="Rectangle 17">
              <a:extLst>
                <a:ext uri="{FF2B5EF4-FFF2-40B4-BE49-F238E27FC236}">
                  <a16:creationId xmlns:a16="http://schemas.microsoft.com/office/drawing/2014/main" id="{739AC02C-6082-5051-11E0-CAC92A27FFEF}"/>
                </a:ext>
              </a:extLst>
            </p:cNvPr>
            <p:cNvSpPr>
              <a:spLocks/>
            </p:cNvSpPr>
            <p:nvPr/>
          </p:nvSpPr>
          <p:spPr>
            <a:xfrm>
              <a:off x="7317599" y="0"/>
              <a:ext cx="2437200" cy="6858000"/>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2" name="Triangle 21">
              <a:extLst>
                <a:ext uri="{FF2B5EF4-FFF2-40B4-BE49-F238E27FC236}">
                  <a16:creationId xmlns:a16="http://schemas.microsoft.com/office/drawing/2014/main" id="{1681C5FB-5706-04EC-70F8-564517380188}"/>
                </a:ext>
              </a:extLst>
            </p:cNvPr>
            <p:cNvSpPr/>
            <p:nvPr/>
          </p:nvSpPr>
          <p:spPr>
            <a:xfrm rot="5400000">
              <a:off x="9619048" y="1108184"/>
              <a:ext cx="1218600" cy="1017431"/>
            </a:xfrm>
            <a:prstGeom prst="triangle">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a:extLst>
                <a:ext uri="{FF2B5EF4-FFF2-40B4-BE49-F238E27FC236}">
                  <a16:creationId xmlns:a16="http://schemas.microsoft.com/office/drawing/2014/main" id="{AE35DC8E-BB62-A6DE-A75A-2DD99015EDA4}"/>
                </a:ext>
              </a:extLst>
            </p:cNvPr>
            <p:cNvSpPr txBox="1"/>
            <p:nvPr/>
          </p:nvSpPr>
          <p:spPr>
            <a:xfrm>
              <a:off x="8381902" y="68587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4</a:t>
              </a:r>
            </a:p>
          </p:txBody>
        </p:sp>
        <p:sp>
          <p:nvSpPr>
            <p:cNvPr id="39" name="TextBox 38">
              <a:extLst>
                <a:ext uri="{FF2B5EF4-FFF2-40B4-BE49-F238E27FC236}">
                  <a16:creationId xmlns:a16="http://schemas.microsoft.com/office/drawing/2014/main" id="{6143212B-C59E-D90F-6054-931EFBE0B8F9}"/>
                </a:ext>
              </a:extLst>
            </p:cNvPr>
            <p:cNvSpPr txBox="1"/>
            <p:nvPr/>
          </p:nvSpPr>
          <p:spPr>
            <a:xfrm>
              <a:off x="7508616" y="2514602"/>
              <a:ext cx="2055165" cy="2554545"/>
            </a:xfrm>
            <a:prstGeom prst="rect">
              <a:avLst/>
            </a:prstGeom>
            <a:noFill/>
          </p:spPr>
          <p:txBody>
            <a:bodyPr wrap="square" rtlCol="0">
              <a:spAutoFit/>
            </a:bodyPr>
            <a:lstStyle/>
            <a:p>
              <a:r>
                <a:rPr lang="en-GB" sz="3200" b="0" i="0" u="none" strike="noStrike" dirty="0">
                  <a:solidFill>
                    <a:schemeClr val="bg1"/>
                  </a:solidFill>
                  <a:effectLst/>
                  <a:latin typeface="-webkit-standard"/>
                </a:rPr>
                <a:t>Clinical Decision Support &amp; Handling Ambiguity</a:t>
              </a:r>
              <a:endParaRPr lang="en-GB" sz="3200" dirty="0">
                <a:solidFill>
                  <a:schemeClr val="bg1"/>
                </a:solidFill>
              </a:endParaRPr>
            </a:p>
          </p:txBody>
        </p:sp>
      </p:grpSp>
      <p:grpSp>
        <p:nvGrpSpPr>
          <p:cNvPr id="5" name="Group 4">
            <a:extLst>
              <a:ext uri="{FF2B5EF4-FFF2-40B4-BE49-F238E27FC236}">
                <a16:creationId xmlns:a16="http://schemas.microsoft.com/office/drawing/2014/main" id="{8D13AEFC-6F55-78C4-3B20-2F3AB24F0AC5}"/>
              </a:ext>
            </a:extLst>
          </p:cNvPr>
          <p:cNvGrpSpPr/>
          <p:nvPr/>
        </p:nvGrpSpPr>
        <p:grpSpPr>
          <a:xfrm>
            <a:off x="18383635" y="2589565"/>
            <a:ext cx="3460089" cy="6858000"/>
            <a:chOff x="4859945" y="0"/>
            <a:chExt cx="3460089" cy="6858000"/>
          </a:xfrm>
        </p:grpSpPr>
        <p:sp>
          <p:nvSpPr>
            <p:cNvPr id="17" name="Rectangle 16">
              <a:extLst>
                <a:ext uri="{FF2B5EF4-FFF2-40B4-BE49-F238E27FC236}">
                  <a16:creationId xmlns:a16="http://schemas.microsoft.com/office/drawing/2014/main" id="{BB2DABA7-47F5-FA10-3DB5-B9E75C8EC6BA}"/>
                </a:ext>
              </a:extLst>
            </p:cNvPr>
            <p:cNvSpPr>
              <a:spLocks/>
            </p:cNvSpPr>
            <p:nvPr/>
          </p:nvSpPr>
          <p:spPr>
            <a:xfrm>
              <a:off x="4877400" y="0"/>
              <a:ext cx="2437200" cy="6858000"/>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3" name="Triangle 22">
              <a:extLst>
                <a:ext uri="{FF2B5EF4-FFF2-40B4-BE49-F238E27FC236}">
                  <a16:creationId xmlns:a16="http://schemas.microsoft.com/office/drawing/2014/main" id="{26320BDA-B61A-038C-82DC-8AB0CEEA0812}"/>
                </a:ext>
              </a:extLst>
            </p:cNvPr>
            <p:cNvSpPr/>
            <p:nvPr/>
          </p:nvSpPr>
          <p:spPr>
            <a:xfrm rot="5400000">
              <a:off x="7202019" y="1111103"/>
              <a:ext cx="1218600" cy="1017431"/>
            </a:xfrm>
            <a:prstGeom prst="triangle">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7549C5E5-0C6D-3092-0E1F-0611EB8DB591}"/>
                </a:ext>
              </a:extLst>
            </p:cNvPr>
            <p:cNvSpPr txBox="1"/>
            <p:nvPr/>
          </p:nvSpPr>
          <p:spPr>
            <a:xfrm>
              <a:off x="5921875"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38" name="TextBox 37">
              <a:extLst>
                <a:ext uri="{FF2B5EF4-FFF2-40B4-BE49-F238E27FC236}">
                  <a16:creationId xmlns:a16="http://schemas.microsoft.com/office/drawing/2014/main" id="{442A95AB-8A53-7058-8320-CED29491A35E}"/>
                </a:ext>
              </a:extLst>
            </p:cNvPr>
            <p:cNvSpPr txBox="1"/>
            <p:nvPr/>
          </p:nvSpPr>
          <p:spPr>
            <a:xfrm>
              <a:off x="4859945" y="2506243"/>
              <a:ext cx="2450426" cy="1569660"/>
            </a:xfrm>
            <a:prstGeom prst="rect">
              <a:avLst/>
            </a:prstGeom>
            <a:no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grpSp>
        <p:nvGrpSpPr>
          <p:cNvPr id="4" name="Group 3">
            <a:extLst>
              <a:ext uri="{FF2B5EF4-FFF2-40B4-BE49-F238E27FC236}">
                <a16:creationId xmlns:a16="http://schemas.microsoft.com/office/drawing/2014/main" id="{479DD53A-1BC4-4BA1-3875-3C1F1FFFAFD9}"/>
              </a:ext>
            </a:extLst>
          </p:cNvPr>
          <p:cNvGrpSpPr/>
          <p:nvPr/>
        </p:nvGrpSpPr>
        <p:grpSpPr>
          <a:xfrm>
            <a:off x="20807257" y="253975"/>
            <a:ext cx="3448632" cy="6858000"/>
            <a:chOff x="2437201" y="0"/>
            <a:chExt cx="3448632" cy="6858000"/>
          </a:xfrm>
        </p:grpSpPr>
        <p:sp>
          <p:nvSpPr>
            <p:cNvPr id="16" name="Rectangle 15">
              <a:extLst>
                <a:ext uri="{FF2B5EF4-FFF2-40B4-BE49-F238E27FC236}">
                  <a16:creationId xmlns:a16="http://schemas.microsoft.com/office/drawing/2014/main" id="{8EA530C4-5FEB-2D89-037E-0AED3481CBFE}"/>
                </a:ext>
              </a:extLst>
            </p:cNvPr>
            <p:cNvSpPr>
              <a:spLocks/>
            </p:cNvSpPr>
            <p:nvPr/>
          </p:nvSpPr>
          <p:spPr>
            <a:xfrm>
              <a:off x="2437201" y="0"/>
              <a:ext cx="243720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4" name="Triangle 23">
              <a:extLst>
                <a:ext uri="{FF2B5EF4-FFF2-40B4-BE49-F238E27FC236}">
                  <a16:creationId xmlns:a16="http://schemas.microsoft.com/office/drawing/2014/main" id="{A37F2FCA-36E8-0E58-8A93-E6774BF07976}"/>
                </a:ext>
              </a:extLst>
            </p:cNvPr>
            <p:cNvSpPr/>
            <p:nvPr/>
          </p:nvSpPr>
          <p:spPr>
            <a:xfrm rot="5400000">
              <a:off x="4767818" y="1111104"/>
              <a:ext cx="1218600" cy="1017431"/>
            </a:xfrm>
            <a:prstGeom prs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45ED9C84-B1D4-1890-A95E-68E9A09AFE05}"/>
                </a:ext>
              </a:extLst>
            </p:cNvPr>
            <p:cNvSpPr txBox="1"/>
            <p:nvPr/>
          </p:nvSpPr>
          <p:spPr>
            <a:xfrm>
              <a:off x="3496672"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37" name="TextBox 36">
              <a:extLst>
                <a:ext uri="{FF2B5EF4-FFF2-40B4-BE49-F238E27FC236}">
                  <a16:creationId xmlns:a16="http://schemas.microsoft.com/office/drawing/2014/main" id="{3D1F9526-0A44-6635-4359-835400524EC5}"/>
                </a:ext>
              </a:extLst>
            </p:cNvPr>
            <p:cNvSpPr txBox="1"/>
            <p:nvPr/>
          </p:nvSpPr>
          <p:spPr>
            <a:xfrm>
              <a:off x="2442660" y="2514602"/>
              <a:ext cx="2450426"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grpSp>
        <p:nvGrpSpPr>
          <p:cNvPr id="2" name="Group 1">
            <a:extLst>
              <a:ext uri="{FF2B5EF4-FFF2-40B4-BE49-F238E27FC236}">
                <a16:creationId xmlns:a16="http://schemas.microsoft.com/office/drawing/2014/main" id="{60202664-2DFD-94B3-2A5B-4B0D307A8C98}"/>
              </a:ext>
            </a:extLst>
          </p:cNvPr>
          <p:cNvGrpSpPr/>
          <p:nvPr/>
        </p:nvGrpSpPr>
        <p:grpSpPr>
          <a:xfrm>
            <a:off x="14159661" y="3471057"/>
            <a:ext cx="3434804" cy="6858000"/>
            <a:chOff x="0" y="0"/>
            <a:chExt cx="3434804" cy="6858000"/>
          </a:xfrm>
        </p:grpSpPr>
        <p:sp>
          <p:nvSpPr>
            <p:cNvPr id="9" name="Rectangle 8">
              <a:extLst>
                <a:ext uri="{FF2B5EF4-FFF2-40B4-BE49-F238E27FC236}">
                  <a16:creationId xmlns:a16="http://schemas.microsoft.com/office/drawing/2014/main" id="{580E7471-2BEC-4A56-3DAA-B9A678D1F187}"/>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0" name="Triangle 19">
              <a:extLst>
                <a:ext uri="{FF2B5EF4-FFF2-40B4-BE49-F238E27FC236}">
                  <a16:creationId xmlns:a16="http://schemas.microsoft.com/office/drawing/2014/main" id="{DC1AF427-5654-7FD4-87AF-6FF964F8FE99}"/>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TextBox 26">
            <a:extLst>
              <a:ext uri="{FF2B5EF4-FFF2-40B4-BE49-F238E27FC236}">
                <a16:creationId xmlns:a16="http://schemas.microsoft.com/office/drawing/2014/main" id="{602A5580-9EB5-789A-8095-6FC99CC17CD8}"/>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nvGrpSpPr>
          <p:cNvPr id="14" name="Group 13">
            <a:extLst>
              <a:ext uri="{FF2B5EF4-FFF2-40B4-BE49-F238E27FC236}">
                <a16:creationId xmlns:a16="http://schemas.microsoft.com/office/drawing/2014/main" id="{686FB73D-4FE3-5963-3AD6-C4B409FC5BE0}"/>
              </a:ext>
            </a:extLst>
          </p:cNvPr>
          <p:cNvGrpSpPr/>
          <p:nvPr/>
        </p:nvGrpSpPr>
        <p:grpSpPr>
          <a:xfrm>
            <a:off x="0" y="0"/>
            <a:ext cx="3434804" cy="6858000"/>
            <a:chOff x="0" y="0"/>
            <a:chExt cx="3434804" cy="6858000"/>
          </a:xfrm>
        </p:grpSpPr>
        <p:sp>
          <p:nvSpPr>
            <p:cNvPr id="15" name="Rectangle 14">
              <a:extLst>
                <a:ext uri="{FF2B5EF4-FFF2-40B4-BE49-F238E27FC236}">
                  <a16:creationId xmlns:a16="http://schemas.microsoft.com/office/drawing/2014/main" id="{4C22EA66-4196-7094-0BDB-23C74AB5244A}"/>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1" name="Triangle 20">
              <a:extLst>
                <a:ext uri="{FF2B5EF4-FFF2-40B4-BE49-F238E27FC236}">
                  <a16:creationId xmlns:a16="http://schemas.microsoft.com/office/drawing/2014/main" id="{35DF3E09-C3D9-743D-FB33-8620EBEDB13E}"/>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a:extLst>
                <a:ext uri="{FF2B5EF4-FFF2-40B4-BE49-F238E27FC236}">
                  <a16:creationId xmlns:a16="http://schemas.microsoft.com/office/drawing/2014/main" id="{A2707702-C92C-63D7-CF62-785ECFAFBA2D}"/>
                </a:ext>
              </a:extLst>
            </p:cNvPr>
            <p:cNvSpPr txBox="1"/>
            <p:nvPr/>
          </p:nvSpPr>
          <p:spPr>
            <a:xfrm>
              <a:off x="194729" y="2514602"/>
              <a:ext cx="2047741"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Patient Imaging &amp; Data Ingestion</a:t>
              </a:r>
              <a:endParaRPr lang="en-GB" sz="3200" dirty="0">
                <a:solidFill>
                  <a:schemeClr val="bg1"/>
                </a:solidFill>
              </a:endParaRPr>
            </a:p>
          </p:txBody>
        </p:sp>
        <p:sp>
          <p:nvSpPr>
            <p:cNvPr id="29" name="TextBox 28">
              <a:extLst>
                <a:ext uri="{FF2B5EF4-FFF2-40B4-BE49-F238E27FC236}">
                  <a16:creationId xmlns:a16="http://schemas.microsoft.com/office/drawing/2014/main" id="{DF2E7077-528C-D003-DE77-F4B091B4FC0C}"/>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sp>
        <p:nvSpPr>
          <p:cNvPr id="45" name="Rounded Rectangle 44">
            <a:extLst>
              <a:ext uri="{FF2B5EF4-FFF2-40B4-BE49-F238E27FC236}">
                <a16:creationId xmlns:a16="http://schemas.microsoft.com/office/drawing/2014/main" id="{503F6A04-1B1D-B1AC-4216-FB9F38864E84}"/>
              </a:ext>
            </a:extLst>
          </p:cNvPr>
          <p:cNvSpPr/>
          <p:nvPr/>
        </p:nvSpPr>
        <p:spPr>
          <a:xfrm>
            <a:off x="14886075" y="5573308"/>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The patient arrives and undergoes an X-ray or CT scan as requested by their physician. This imaging study provides the raw data needed to evaluate the patient’s spinal and pelvic parameters.</a:t>
            </a:r>
            <a:endParaRPr lang="en-GB" dirty="0"/>
          </a:p>
        </p:txBody>
      </p:sp>
      <p:sp>
        <p:nvSpPr>
          <p:cNvPr id="46" name="Rectangle 45">
            <a:extLst>
              <a:ext uri="{FF2B5EF4-FFF2-40B4-BE49-F238E27FC236}">
                <a16:creationId xmlns:a16="http://schemas.microsoft.com/office/drawing/2014/main" id="{CE43B975-46D6-7512-487A-0D61C84A9648}"/>
              </a:ext>
            </a:extLst>
          </p:cNvPr>
          <p:cNvSpPr/>
          <p:nvPr/>
        </p:nvSpPr>
        <p:spPr>
          <a:xfrm>
            <a:off x="3700257" y="1201271"/>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Imaging Acquisition</a:t>
            </a:r>
            <a:endParaRPr lang="en-GB" sz="2400" b="1" dirty="0">
              <a:solidFill>
                <a:schemeClr val="bg1"/>
              </a:solidFill>
            </a:endParaRPr>
          </a:p>
        </p:txBody>
      </p:sp>
      <p:sp>
        <p:nvSpPr>
          <p:cNvPr id="47" name="Triangle 46">
            <a:extLst>
              <a:ext uri="{FF2B5EF4-FFF2-40B4-BE49-F238E27FC236}">
                <a16:creationId xmlns:a16="http://schemas.microsoft.com/office/drawing/2014/main" id="{31868D0B-E8F8-D8EF-BF7B-E09D5A0B3826}"/>
              </a:ext>
            </a:extLst>
          </p:cNvPr>
          <p:cNvSpPr/>
          <p:nvPr/>
        </p:nvSpPr>
        <p:spPr>
          <a:xfrm rot="10800000">
            <a:off x="4832514" y="2216876"/>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2">
            <a:extLst>
              <a:ext uri="{FF2B5EF4-FFF2-40B4-BE49-F238E27FC236}">
                <a16:creationId xmlns:a16="http://schemas.microsoft.com/office/drawing/2014/main" id="{8CBFF58B-F6A1-1592-A52B-C012B098859D}"/>
              </a:ext>
            </a:extLst>
          </p:cNvPr>
          <p:cNvSpPr/>
          <p:nvPr/>
        </p:nvSpPr>
        <p:spPr>
          <a:xfrm>
            <a:off x="3700257" y="2834164"/>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Upload to PACS</a:t>
            </a:r>
            <a:endParaRPr lang="en-GB" sz="2400" b="1" dirty="0">
              <a:solidFill>
                <a:schemeClr val="bg1"/>
              </a:solidFill>
            </a:endParaRPr>
          </a:p>
        </p:txBody>
      </p:sp>
      <p:sp>
        <p:nvSpPr>
          <p:cNvPr id="8" name="Triangle 7">
            <a:extLst>
              <a:ext uri="{FF2B5EF4-FFF2-40B4-BE49-F238E27FC236}">
                <a16:creationId xmlns:a16="http://schemas.microsoft.com/office/drawing/2014/main" id="{0B553A56-512E-F0D7-C6B7-71FEFB503F37}"/>
              </a:ext>
            </a:extLst>
          </p:cNvPr>
          <p:cNvSpPr/>
          <p:nvPr/>
        </p:nvSpPr>
        <p:spPr>
          <a:xfrm rot="10800000">
            <a:off x="4832514" y="3845683"/>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ed Rectangle 10">
            <a:extLst>
              <a:ext uri="{FF2B5EF4-FFF2-40B4-BE49-F238E27FC236}">
                <a16:creationId xmlns:a16="http://schemas.microsoft.com/office/drawing/2014/main" id="{072D0BB4-1443-DF81-8B2D-0C61E45E683B}"/>
              </a:ext>
            </a:extLst>
          </p:cNvPr>
          <p:cNvSpPr/>
          <p:nvPr/>
        </p:nvSpPr>
        <p:spPr>
          <a:xfrm>
            <a:off x="17333917" y="4632121"/>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Once the imaging is captured, it is automatically stored in the PACS system, the standard repository for clinical images, ensuring secure and organised archiving.</a:t>
            </a:r>
            <a:endParaRPr lang="en-GB" dirty="0"/>
          </a:p>
        </p:txBody>
      </p:sp>
      <p:sp>
        <p:nvSpPr>
          <p:cNvPr id="12" name="Rectangle 11">
            <a:extLst>
              <a:ext uri="{FF2B5EF4-FFF2-40B4-BE49-F238E27FC236}">
                <a16:creationId xmlns:a16="http://schemas.microsoft.com/office/drawing/2014/main" id="{E60B6430-F031-3547-9134-72D11A7B9AFC}"/>
              </a:ext>
            </a:extLst>
          </p:cNvPr>
          <p:cNvSpPr/>
          <p:nvPr/>
        </p:nvSpPr>
        <p:spPr>
          <a:xfrm>
            <a:off x="3700257" y="4462970"/>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Image Pre-Processing</a:t>
            </a:r>
            <a:endParaRPr lang="en-GB" sz="2400" b="1" dirty="0">
              <a:solidFill>
                <a:schemeClr val="bg1"/>
              </a:solidFill>
            </a:endParaRPr>
          </a:p>
        </p:txBody>
      </p:sp>
      <p:sp>
        <p:nvSpPr>
          <p:cNvPr id="13" name="Triangle 12">
            <a:extLst>
              <a:ext uri="{FF2B5EF4-FFF2-40B4-BE49-F238E27FC236}">
                <a16:creationId xmlns:a16="http://schemas.microsoft.com/office/drawing/2014/main" id="{663692B0-FDA1-D6B0-0469-3EC0095319AE}"/>
              </a:ext>
            </a:extLst>
          </p:cNvPr>
          <p:cNvSpPr/>
          <p:nvPr/>
        </p:nvSpPr>
        <p:spPr>
          <a:xfrm rot="5400000">
            <a:off x="6605707" y="4717777"/>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Rounded Rectangle 29">
            <a:extLst>
              <a:ext uri="{FF2B5EF4-FFF2-40B4-BE49-F238E27FC236}">
                <a16:creationId xmlns:a16="http://schemas.microsoft.com/office/drawing/2014/main" id="{C4B0D28B-8962-B710-CE63-BD5D6FED5732}"/>
              </a:ext>
            </a:extLst>
          </p:cNvPr>
          <p:cNvSpPr/>
          <p:nvPr/>
        </p:nvSpPr>
        <p:spPr>
          <a:xfrm>
            <a:off x="13705936" y="4998861"/>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Before the system extracts features, the images are standardised for brightness and contrast. This ensures consistent landmark detection regardless of variations in the original imaging conditions. Such optimisation reduces errors and ensures the model receives the best possible visual input.</a:t>
            </a:r>
            <a:endParaRPr lang="en-GB" sz="1600" dirty="0"/>
          </a:p>
        </p:txBody>
      </p:sp>
      <p:sp>
        <p:nvSpPr>
          <p:cNvPr id="36" name="Rectangle 35">
            <a:extLst>
              <a:ext uri="{FF2B5EF4-FFF2-40B4-BE49-F238E27FC236}">
                <a16:creationId xmlns:a16="http://schemas.microsoft.com/office/drawing/2014/main" id="{6AD227F4-3A03-1477-4145-E29A14745B4B}"/>
              </a:ext>
            </a:extLst>
          </p:cNvPr>
          <p:cNvSpPr/>
          <p:nvPr/>
        </p:nvSpPr>
        <p:spPr>
          <a:xfrm>
            <a:off x="7243640" y="4462970"/>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Feature Extraction</a:t>
            </a:r>
            <a:endParaRPr lang="en-GB" sz="2400" b="1" dirty="0">
              <a:solidFill>
                <a:schemeClr val="bg1"/>
              </a:solidFill>
            </a:endParaRPr>
          </a:p>
        </p:txBody>
      </p:sp>
      <p:sp>
        <p:nvSpPr>
          <p:cNvPr id="41" name="Triangle 40">
            <a:extLst>
              <a:ext uri="{FF2B5EF4-FFF2-40B4-BE49-F238E27FC236}">
                <a16:creationId xmlns:a16="http://schemas.microsoft.com/office/drawing/2014/main" id="{3812C700-48C0-66C6-B722-7C91387C8E5C}"/>
              </a:ext>
            </a:extLst>
          </p:cNvPr>
          <p:cNvSpPr/>
          <p:nvPr/>
        </p:nvSpPr>
        <p:spPr>
          <a:xfrm>
            <a:off x="8375897" y="3845683"/>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Rounded Rectangle 41">
            <a:extLst>
              <a:ext uri="{FF2B5EF4-FFF2-40B4-BE49-F238E27FC236}">
                <a16:creationId xmlns:a16="http://schemas.microsoft.com/office/drawing/2014/main" id="{97D7E455-4CAA-8BA0-163B-38C82B7F8C2A}"/>
              </a:ext>
            </a:extLst>
          </p:cNvPr>
          <p:cNvSpPr/>
          <p:nvPr/>
        </p:nvSpPr>
        <p:spPr>
          <a:xfrm>
            <a:off x="18801022" y="-3333755"/>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Advanced computer vision algorithms identify key anatomical landmarks on the pre-processed images. These landmarks allow the system to derive critical biomechanical parameters. This process is fully automated, eliminating the need for manual measurements.</a:t>
            </a:r>
            <a:endParaRPr lang="en-GB" dirty="0"/>
          </a:p>
        </p:txBody>
      </p:sp>
      <p:grpSp>
        <p:nvGrpSpPr>
          <p:cNvPr id="48" name="Group 47">
            <a:extLst>
              <a:ext uri="{FF2B5EF4-FFF2-40B4-BE49-F238E27FC236}">
                <a16:creationId xmlns:a16="http://schemas.microsoft.com/office/drawing/2014/main" id="{A4A753B9-72CD-F31D-E7A7-41AD1439BB56}"/>
              </a:ext>
            </a:extLst>
          </p:cNvPr>
          <p:cNvGrpSpPr/>
          <p:nvPr/>
        </p:nvGrpSpPr>
        <p:grpSpPr>
          <a:xfrm>
            <a:off x="7243640" y="2196553"/>
            <a:ext cx="2850841" cy="1590497"/>
            <a:chOff x="7243640" y="2196553"/>
            <a:chExt cx="2850841" cy="1590497"/>
          </a:xfrm>
        </p:grpSpPr>
        <p:sp>
          <p:nvSpPr>
            <p:cNvPr id="10" name="Rectangle 9">
              <a:extLst>
                <a:ext uri="{FF2B5EF4-FFF2-40B4-BE49-F238E27FC236}">
                  <a16:creationId xmlns:a16="http://schemas.microsoft.com/office/drawing/2014/main" id="{43978AC2-5071-BA74-B5A1-506D787BC73E}"/>
                </a:ext>
              </a:extLst>
            </p:cNvPr>
            <p:cNvSpPr/>
            <p:nvPr/>
          </p:nvSpPr>
          <p:spPr>
            <a:xfrm>
              <a:off x="7243640" y="2834164"/>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rPr>
                <a:t>Parameter Input to ML Model</a:t>
              </a:r>
            </a:p>
          </p:txBody>
        </p:sp>
        <p:sp>
          <p:nvSpPr>
            <p:cNvPr id="31" name="Triangle 30">
              <a:extLst>
                <a:ext uri="{FF2B5EF4-FFF2-40B4-BE49-F238E27FC236}">
                  <a16:creationId xmlns:a16="http://schemas.microsoft.com/office/drawing/2014/main" id="{AD042B34-2A88-CFD7-6AC6-17DADBD622F7}"/>
                </a:ext>
              </a:extLst>
            </p:cNvPr>
            <p:cNvSpPr/>
            <p:nvPr/>
          </p:nvSpPr>
          <p:spPr>
            <a:xfrm>
              <a:off x="8406009" y="2196553"/>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44" name="Rounded Rectangle 43">
            <a:extLst>
              <a:ext uri="{FF2B5EF4-FFF2-40B4-BE49-F238E27FC236}">
                <a16:creationId xmlns:a16="http://schemas.microsoft.com/office/drawing/2014/main" id="{7811021A-6610-55BF-02FB-019FFCF5F77C}"/>
              </a:ext>
            </a:extLst>
          </p:cNvPr>
          <p:cNvSpPr/>
          <p:nvPr/>
        </p:nvSpPr>
        <p:spPr>
          <a:xfrm>
            <a:off x="6751751" y="694727"/>
            <a:ext cx="3834616" cy="1422869"/>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0" i="0" u="none" strike="noStrike" dirty="0">
                <a:solidFill>
                  <a:srgbClr val="000000"/>
                </a:solidFill>
                <a:effectLst/>
                <a:latin typeface="-webkit-standard"/>
              </a:rPr>
              <a:t>The extracted parameters are then sent to the machine learning model for classification. This step sets the stage for accurate and rapid diagnostic support, significantly reducing clinician workload.</a:t>
            </a:r>
            <a:endParaRPr lang="en-GB" sz="1400" dirty="0"/>
          </a:p>
        </p:txBody>
      </p:sp>
      <p:grpSp>
        <p:nvGrpSpPr>
          <p:cNvPr id="49" name="Group 48">
            <a:extLst>
              <a:ext uri="{FF2B5EF4-FFF2-40B4-BE49-F238E27FC236}">
                <a16:creationId xmlns:a16="http://schemas.microsoft.com/office/drawing/2014/main" id="{AABED70A-6B9A-859E-4FF4-B639DCFBFA00}"/>
              </a:ext>
            </a:extLst>
          </p:cNvPr>
          <p:cNvGrpSpPr/>
          <p:nvPr/>
        </p:nvGrpSpPr>
        <p:grpSpPr>
          <a:xfrm>
            <a:off x="-3509591" y="71032"/>
            <a:ext cx="3448632" cy="6858000"/>
            <a:chOff x="2437201" y="0"/>
            <a:chExt cx="3448632" cy="6858000"/>
          </a:xfrm>
          <a:solidFill>
            <a:schemeClr val="accent1">
              <a:lumMod val="75000"/>
            </a:schemeClr>
          </a:solidFill>
        </p:grpSpPr>
        <p:sp>
          <p:nvSpPr>
            <p:cNvPr id="50" name="Rectangle 49">
              <a:extLst>
                <a:ext uri="{FF2B5EF4-FFF2-40B4-BE49-F238E27FC236}">
                  <a16:creationId xmlns:a16="http://schemas.microsoft.com/office/drawing/2014/main" id="{7C3C6AFB-B43E-8A30-ECB2-CD6C8489398A}"/>
                </a:ext>
              </a:extLst>
            </p:cNvPr>
            <p:cNvSpPr>
              <a:spLocks/>
            </p:cNvSpPr>
            <p:nvPr/>
          </p:nvSpPr>
          <p:spPr>
            <a:xfrm>
              <a:off x="2437201"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51" name="Triangle 50">
              <a:extLst>
                <a:ext uri="{FF2B5EF4-FFF2-40B4-BE49-F238E27FC236}">
                  <a16:creationId xmlns:a16="http://schemas.microsoft.com/office/drawing/2014/main" id="{B2CDA4E2-D640-385E-3AD6-35E5295B4FA3}"/>
                </a:ext>
              </a:extLst>
            </p:cNvPr>
            <p:cNvSpPr/>
            <p:nvPr/>
          </p:nvSpPr>
          <p:spPr>
            <a:xfrm rot="5400000">
              <a:off x="4767818" y="1111104"/>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Box 51">
              <a:extLst>
                <a:ext uri="{FF2B5EF4-FFF2-40B4-BE49-F238E27FC236}">
                  <a16:creationId xmlns:a16="http://schemas.microsoft.com/office/drawing/2014/main" id="{C05EC751-527F-8507-5A98-5373E37F8456}"/>
                </a:ext>
              </a:extLst>
            </p:cNvPr>
            <p:cNvSpPr txBox="1"/>
            <p:nvPr/>
          </p:nvSpPr>
          <p:spPr>
            <a:xfrm>
              <a:off x="3496672" y="648285"/>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53" name="TextBox 52">
              <a:extLst>
                <a:ext uri="{FF2B5EF4-FFF2-40B4-BE49-F238E27FC236}">
                  <a16:creationId xmlns:a16="http://schemas.microsoft.com/office/drawing/2014/main" id="{86C8B736-84C1-B8B9-2B82-C3EB4B320F13}"/>
                </a:ext>
              </a:extLst>
            </p:cNvPr>
            <p:cNvSpPr txBox="1"/>
            <p:nvPr/>
          </p:nvSpPr>
          <p:spPr>
            <a:xfrm>
              <a:off x="2442660" y="2514602"/>
              <a:ext cx="2450426" cy="2062103"/>
            </a:xfrm>
            <a:prstGeom prst="rect">
              <a:avLst/>
            </a:prstGeom>
            <a:grp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grpSp>
        <p:nvGrpSpPr>
          <p:cNvPr id="54" name="Group 53">
            <a:extLst>
              <a:ext uri="{FF2B5EF4-FFF2-40B4-BE49-F238E27FC236}">
                <a16:creationId xmlns:a16="http://schemas.microsoft.com/office/drawing/2014/main" id="{07DC8753-E87C-FCB7-D325-B1D72A952868}"/>
              </a:ext>
            </a:extLst>
          </p:cNvPr>
          <p:cNvGrpSpPr/>
          <p:nvPr/>
        </p:nvGrpSpPr>
        <p:grpSpPr>
          <a:xfrm>
            <a:off x="3727653" y="-1114319"/>
            <a:ext cx="3450544" cy="952886"/>
            <a:chOff x="3700257" y="1201271"/>
            <a:chExt cx="3450544" cy="952886"/>
          </a:xfrm>
          <a:solidFill>
            <a:schemeClr val="accent1">
              <a:lumMod val="75000"/>
            </a:schemeClr>
          </a:solidFill>
        </p:grpSpPr>
        <p:sp>
          <p:nvSpPr>
            <p:cNvPr id="55" name="Rectangle 54">
              <a:extLst>
                <a:ext uri="{FF2B5EF4-FFF2-40B4-BE49-F238E27FC236}">
                  <a16:creationId xmlns:a16="http://schemas.microsoft.com/office/drawing/2014/main" id="{F698F284-4E95-FC6F-2E5E-7F6A638CF2BF}"/>
                </a:ext>
              </a:extLst>
            </p:cNvPr>
            <p:cNvSpPr/>
            <p:nvPr/>
          </p:nvSpPr>
          <p:spPr>
            <a:xfrm>
              <a:off x="3700257" y="1201271"/>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Automated Classification</a:t>
              </a:r>
              <a:endParaRPr lang="en-GB" sz="2400" b="1" dirty="0">
                <a:solidFill>
                  <a:schemeClr val="bg1"/>
                </a:solidFill>
              </a:endParaRPr>
            </a:p>
          </p:txBody>
        </p:sp>
        <p:sp>
          <p:nvSpPr>
            <p:cNvPr id="56" name="Triangle 55">
              <a:extLst>
                <a:ext uri="{FF2B5EF4-FFF2-40B4-BE49-F238E27FC236}">
                  <a16:creationId xmlns:a16="http://schemas.microsoft.com/office/drawing/2014/main" id="{2974F1EF-03EC-4430-FF07-A9028CB2C9D8}"/>
                </a:ext>
              </a:extLst>
            </p:cNvPr>
            <p:cNvSpPr/>
            <p:nvPr/>
          </p:nvSpPr>
          <p:spPr>
            <a:xfrm rot="5400000">
              <a:off x="6578311" y="1398387"/>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7" name="TextBox 56">
            <a:extLst>
              <a:ext uri="{FF2B5EF4-FFF2-40B4-BE49-F238E27FC236}">
                <a16:creationId xmlns:a16="http://schemas.microsoft.com/office/drawing/2014/main" id="{49EC0C02-FCD8-073C-FC40-86EB4F0F58A9}"/>
              </a:ext>
            </a:extLst>
          </p:cNvPr>
          <p:cNvSpPr txBox="1"/>
          <p:nvPr/>
        </p:nvSpPr>
        <p:spPr>
          <a:xfrm>
            <a:off x="2926089" y="-1749727"/>
            <a:ext cx="9352042" cy="646331"/>
          </a:xfrm>
          <a:prstGeom prst="rect">
            <a:avLst/>
          </a:prstGeom>
          <a:noFill/>
        </p:spPr>
        <p:txBody>
          <a:bodyPr wrap="square" rtlCol="0">
            <a:spAutoFit/>
          </a:bodyPr>
          <a:lstStyle/>
          <a:p>
            <a:pPr algn="ctr"/>
            <a:r>
              <a:rPr lang="en-GB" sz="3600" b="1" i="0" u="none" strike="noStrike" dirty="0">
                <a:effectLst/>
                <a:latin typeface="-webkit-standard"/>
              </a:rPr>
              <a:t>Model Classification &amp; Radiologist Validation</a:t>
            </a:r>
            <a:endParaRPr lang="en-GB" sz="3600" b="1" dirty="0"/>
          </a:p>
        </p:txBody>
      </p:sp>
      <p:sp>
        <p:nvSpPr>
          <p:cNvPr id="58" name="Rounded Rectangle 57">
            <a:extLst>
              <a:ext uri="{FF2B5EF4-FFF2-40B4-BE49-F238E27FC236}">
                <a16:creationId xmlns:a16="http://schemas.microsoft.com/office/drawing/2014/main" id="{7E3073F4-C18B-1F10-094C-444C774C396E}"/>
              </a:ext>
            </a:extLst>
          </p:cNvPr>
          <p:cNvSpPr/>
          <p:nvPr/>
        </p:nvSpPr>
        <p:spPr>
          <a:xfrm>
            <a:off x="12443069" y="-2887637"/>
            <a:ext cx="2958353" cy="3140347"/>
          </a:xfrm>
          <a:prstGeom prst="roundRect">
            <a:avLst/>
          </a:prstGeom>
          <a:solidFill>
            <a:schemeClr val="bg1"/>
          </a:solidFill>
          <a:ln w="762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The ML model takes in the six extracted parameters and classifies the patient’s condition as Normal, Herniated Disc, or Spondylolisthesis. This classification is generated in real-time, leveraging the model’s learned patterns from prior training and refinement.</a:t>
            </a:r>
            <a:endParaRPr lang="en-GB" dirty="0"/>
          </a:p>
        </p:txBody>
      </p:sp>
    </p:spTree>
    <p:extLst>
      <p:ext uri="{BB962C8B-B14F-4D97-AF65-F5344CB8AC3E}">
        <p14:creationId xmlns:p14="http://schemas.microsoft.com/office/powerpoint/2010/main" val="1334997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5D87F-01AF-62B4-99E7-721F56C798F9}"/>
            </a:ext>
          </a:extLst>
        </p:cNvPr>
        <p:cNvGrpSpPr/>
        <p:nvPr/>
      </p:nvGrpSpPr>
      <p:grpSpPr>
        <a:xfrm>
          <a:off x="0" y="0"/>
          <a:ext cx="0" cy="0"/>
          <a:chOff x="0" y="0"/>
          <a:chExt cx="0" cy="0"/>
        </a:xfrm>
      </p:grpSpPr>
      <p:sp>
        <p:nvSpPr>
          <p:cNvPr id="27" name="TextBox 26">
            <a:extLst>
              <a:ext uri="{FF2B5EF4-FFF2-40B4-BE49-F238E27FC236}">
                <a16:creationId xmlns:a16="http://schemas.microsoft.com/office/drawing/2014/main" id="{A0F2E291-8A7A-391B-5C69-5DD847A53BD6}"/>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nvGrpSpPr>
          <p:cNvPr id="49" name="Group 48">
            <a:extLst>
              <a:ext uri="{FF2B5EF4-FFF2-40B4-BE49-F238E27FC236}">
                <a16:creationId xmlns:a16="http://schemas.microsoft.com/office/drawing/2014/main" id="{7F91ECEA-B2CC-17E9-107E-AF919EB204FE}"/>
              </a:ext>
            </a:extLst>
          </p:cNvPr>
          <p:cNvGrpSpPr/>
          <p:nvPr/>
        </p:nvGrpSpPr>
        <p:grpSpPr>
          <a:xfrm>
            <a:off x="0" y="0"/>
            <a:ext cx="3448632" cy="6858000"/>
            <a:chOff x="2437201" y="0"/>
            <a:chExt cx="3448632" cy="6858000"/>
          </a:xfrm>
          <a:solidFill>
            <a:schemeClr val="accent1">
              <a:lumMod val="75000"/>
            </a:schemeClr>
          </a:solidFill>
        </p:grpSpPr>
        <p:sp>
          <p:nvSpPr>
            <p:cNvPr id="50" name="Rectangle 49">
              <a:extLst>
                <a:ext uri="{FF2B5EF4-FFF2-40B4-BE49-F238E27FC236}">
                  <a16:creationId xmlns:a16="http://schemas.microsoft.com/office/drawing/2014/main" id="{F08EEFCB-64DA-60DF-62E8-428CBCD3ACBA}"/>
                </a:ext>
              </a:extLst>
            </p:cNvPr>
            <p:cNvSpPr>
              <a:spLocks/>
            </p:cNvSpPr>
            <p:nvPr/>
          </p:nvSpPr>
          <p:spPr>
            <a:xfrm>
              <a:off x="2437201"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51" name="Triangle 50">
              <a:extLst>
                <a:ext uri="{FF2B5EF4-FFF2-40B4-BE49-F238E27FC236}">
                  <a16:creationId xmlns:a16="http://schemas.microsoft.com/office/drawing/2014/main" id="{ACDB617C-2B88-20F2-45DE-084A75F3B9B1}"/>
                </a:ext>
              </a:extLst>
            </p:cNvPr>
            <p:cNvSpPr/>
            <p:nvPr/>
          </p:nvSpPr>
          <p:spPr>
            <a:xfrm rot="5400000">
              <a:off x="4767818" y="1111104"/>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Box 51">
              <a:extLst>
                <a:ext uri="{FF2B5EF4-FFF2-40B4-BE49-F238E27FC236}">
                  <a16:creationId xmlns:a16="http://schemas.microsoft.com/office/drawing/2014/main" id="{CD7B4A31-4AB9-88DC-1DE2-8324B77FD442}"/>
                </a:ext>
              </a:extLst>
            </p:cNvPr>
            <p:cNvSpPr txBox="1"/>
            <p:nvPr/>
          </p:nvSpPr>
          <p:spPr>
            <a:xfrm>
              <a:off x="3496672" y="648285"/>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53" name="TextBox 52">
              <a:extLst>
                <a:ext uri="{FF2B5EF4-FFF2-40B4-BE49-F238E27FC236}">
                  <a16:creationId xmlns:a16="http://schemas.microsoft.com/office/drawing/2014/main" id="{1C2BB47F-A90E-BD90-F8CE-27A172D39403}"/>
                </a:ext>
              </a:extLst>
            </p:cNvPr>
            <p:cNvSpPr txBox="1"/>
            <p:nvPr/>
          </p:nvSpPr>
          <p:spPr>
            <a:xfrm>
              <a:off x="2442660" y="2514602"/>
              <a:ext cx="2450426" cy="2062103"/>
            </a:xfrm>
            <a:prstGeom prst="rect">
              <a:avLst/>
            </a:prstGeom>
            <a:grp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grpSp>
        <p:nvGrpSpPr>
          <p:cNvPr id="43" name="Group 42">
            <a:extLst>
              <a:ext uri="{FF2B5EF4-FFF2-40B4-BE49-F238E27FC236}">
                <a16:creationId xmlns:a16="http://schemas.microsoft.com/office/drawing/2014/main" id="{405DF00B-07D0-AED3-091C-1DA7FAC4BFE9}"/>
              </a:ext>
            </a:extLst>
          </p:cNvPr>
          <p:cNvGrpSpPr/>
          <p:nvPr/>
        </p:nvGrpSpPr>
        <p:grpSpPr>
          <a:xfrm>
            <a:off x="3700257" y="1201271"/>
            <a:ext cx="3450544" cy="952886"/>
            <a:chOff x="3700257" y="1201271"/>
            <a:chExt cx="3450544" cy="952886"/>
          </a:xfrm>
          <a:solidFill>
            <a:schemeClr val="accent1">
              <a:lumMod val="75000"/>
            </a:schemeClr>
          </a:solidFill>
        </p:grpSpPr>
        <p:sp>
          <p:nvSpPr>
            <p:cNvPr id="54" name="Rectangle 53">
              <a:extLst>
                <a:ext uri="{FF2B5EF4-FFF2-40B4-BE49-F238E27FC236}">
                  <a16:creationId xmlns:a16="http://schemas.microsoft.com/office/drawing/2014/main" id="{B4369672-8EB8-461E-AB1E-39BB316785AF}"/>
                </a:ext>
              </a:extLst>
            </p:cNvPr>
            <p:cNvSpPr/>
            <p:nvPr/>
          </p:nvSpPr>
          <p:spPr>
            <a:xfrm>
              <a:off x="3700257" y="1201271"/>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Automated Classification</a:t>
              </a:r>
              <a:endParaRPr lang="en-GB" sz="2400" b="1" dirty="0">
                <a:solidFill>
                  <a:schemeClr val="bg1"/>
                </a:solidFill>
              </a:endParaRPr>
            </a:p>
          </p:txBody>
        </p:sp>
        <p:sp>
          <p:nvSpPr>
            <p:cNvPr id="55" name="Triangle 54">
              <a:extLst>
                <a:ext uri="{FF2B5EF4-FFF2-40B4-BE49-F238E27FC236}">
                  <a16:creationId xmlns:a16="http://schemas.microsoft.com/office/drawing/2014/main" id="{C9641BC9-7DF9-BFEC-1D44-7DE0449EB032}"/>
                </a:ext>
              </a:extLst>
            </p:cNvPr>
            <p:cNvSpPr/>
            <p:nvPr/>
          </p:nvSpPr>
          <p:spPr>
            <a:xfrm rot="5400000">
              <a:off x="6578311" y="1398387"/>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7" name="Rounded Rectangle 56">
            <a:extLst>
              <a:ext uri="{FF2B5EF4-FFF2-40B4-BE49-F238E27FC236}">
                <a16:creationId xmlns:a16="http://schemas.microsoft.com/office/drawing/2014/main" id="{D4FF2293-FB4C-7C4D-2201-3C7C86FB404B}"/>
              </a:ext>
            </a:extLst>
          </p:cNvPr>
          <p:cNvSpPr/>
          <p:nvPr/>
        </p:nvSpPr>
        <p:spPr>
          <a:xfrm>
            <a:off x="7247227" y="658946"/>
            <a:ext cx="2958353" cy="3140347"/>
          </a:xfrm>
          <a:prstGeom prst="roundRect">
            <a:avLst/>
          </a:prstGeom>
          <a:solidFill>
            <a:schemeClr val="bg1"/>
          </a:solidFill>
          <a:ln w="762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The ML model takes in the six extracted parameters and classifies the patient’s condition as Normal, Herniated Disc, or Spondylolisthesis. This classification is generated in real-time, leveraging the model’s learned patterns from prior training and refinement.</a:t>
            </a:r>
            <a:endParaRPr lang="en-GB" dirty="0"/>
          </a:p>
        </p:txBody>
      </p:sp>
      <p:grpSp>
        <p:nvGrpSpPr>
          <p:cNvPr id="58" name="Group 57">
            <a:extLst>
              <a:ext uri="{FF2B5EF4-FFF2-40B4-BE49-F238E27FC236}">
                <a16:creationId xmlns:a16="http://schemas.microsoft.com/office/drawing/2014/main" id="{E21D1401-5037-B686-740B-FD8708C6CDFA}"/>
              </a:ext>
            </a:extLst>
          </p:cNvPr>
          <p:cNvGrpSpPr/>
          <p:nvPr/>
        </p:nvGrpSpPr>
        <p:grpSpPr>
          <a:xfrm>
            <a:off x="3833412" y="-1093391"/>
            <a:ext cx="3450392" cy="952886"/>
            <a:chOff x="3700255" y="2775234"/>
            <a:chExt cx="3450392" cy="952886"/>
          </a:xfrm>
          <a:solidFill>
            <a:schemeClr val="accent1">
              <a:lumMod val="75000"/>
            </a:schemeClr>
          </a:solidFill>
        </p:grpSpPr>
        <p:sp>
          <p:nvSpPr>
            <p:cNvPr id="59" name="Rectangle 58">
              <a:extLst>
                <a:ext uri="{FF2B5EF4-FFF2-40B4-BE49-F238E27FC236}">
                  <a16:creationId xmlns:a16="http://schemas.microsoft.com/office/drawing/2014/main" id="{6A2A7A13-61E3-FD96-BA22-733422B00F44}"/>
                </a:ext>
              </a:extLst>
            </p:cNvPr>
            <p:cNvSpPr/>
            <p:nvPr/>
          </p:nvSpPr>
          <p:spPr>
            <a:xfrm>
              <a:off x="3700255" y="2775234"/>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Radiologist Interface for Review</a:t>
              </a:r>
              <a:endParaRPr lang="en-GB" sz="2400" b="1" dirty="0">
                <a:solidFill>
                  <a:schemeClr val="bg1"/>
                </a:solidFill>
              </a:endParaRPr>
            </a:p>
          </p:txBody>
        </p:sp>
        <p:sp>
          <p:nvSpPr>
            <p:cNvPr id="60" name="Triangle 59">
              <a:extLst>
                <a:ext uri="{FF2B5EF4-FFF2-40B4-BE49-F238E27FC236}">
                  <a16:creationId xmlns:a16="http://schemas.microsoft.com/office/drawing/2014/main" id="{7E7E5929-9200-E53D-C003-C6CD5582FD25}"/>
                </a:ext>
              </a:extLst>
            </p:cNvPr>
            <p:cNvSpPr/>
            <p:nvPr/>
          </p:nvSpPr>
          <p:spPr>
            <a:xfrm rot="5400000">
              <a:off x="6578157" y="2972350"/>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1" name="Rounded Rectangle 60">
            <a:extLst>
              <a:ext uri="{FF2B5EF4-FFF2-40B4-BE49-F238E27FC236}">
                <a16:creationId xmlns:a16="http://schemas.microsoft.com/office/drawing/2014/main" id="{216A1EE6-1BA7-F9F2-28B0-824D80DC99A3}"/>
              </a:ext>
            </a:extLst>
          </p:cNvPr>
          <p:cNvSpPr/>
          <p:nvPr/>
        </p:nvSpPr>
        <p:spPr>
          <a:xfrm>
            <a:off x="12524997" y="-910111"/>
            <a:ext cx="2958353" cy="3140347"/>
          </a:xfrm>
          <a:prstGeom prst="roundRect">
            <a:avLst/>
          </a:prstGeom>
          <a:solidFill>
            <a:schemeClr val="bg1"/>
          </a:solidFill>
          <a:ln w="7620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A dedicated interface allows radiologists and spine specialists to review the automatically extracted features and the resulting classification. If they notice discrepancies, they can adjust parameters or annotate specific areas of concern.</a:t>
            </a:r>
            <a:endParaRPr lang="en-GB" dirty="0"/>
          </a:p>
        </p:txBody>
      </p:sp>
    </p:spTree>
    <p:extLst>
      <p:ext uri="{BB962C8B-B14F-4D97-AF65-F5344CB8AC3E}">
        <p14:creationId xmlns:p14="http://schemas.microsoft.com/office/powerpoint/2010/main" val="2822419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AC6CF5-EB1D-BF5B-CCFE-95078980EF45}"/>
            </a:ext>
          </a:extLst>
        </p:cNvPr>
        <p:cNvGrpSpPr/>
        <p:nvPr/>
      </p:nvGrpSpPr>
      <p:grpSpPr>
        <a:xfrm>
          <a:off x="0" y="0"/>
          <a:ext cx="0" cy="0"/>
          <a:chOff x="0" y="0"/>
          <a:chExt cx="0" cy="0"/>
        </a:xfrm>
      </p:grpSpPr>
      <p:sp>
        <p:nvSpPr>
          <p:cNvPr id="27" name="TextBox 26">
            <a:extLst>
              <a:ext uri="{FF2B5EF4-FFF2-40B4-BE49-F238E27FC236}">
                <a16:creationId xmlns:a16="http://schemas.microsoft.com/office/drawing/2014/main" id="{C98FAFE0-DDA1-B80A-E7EC-0DD528DAB6D3}"/>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nvGrpSpPr>
          <p:cNvPr id="49" name="Group 48">
            <a:extLst>
              <a:ext uri="{FF2B5EF4-FFF2-40B4-BE49-F238E27FC236}">
                <a16:creationId xmlns:a16="http://schemas.microsoft.com/office/drawing/2014/main" id="{94D24ECA-3536-C9D3-8C93-371CEF6160CB}"/>
              </a:ext>
            </a:extLst>
          </p:cNvPr>
          <p:cNvGrpSpPr/>
          <p:nvPr/>
        </p:nvGrpSpPr>
        <p:grpSpPr>
          <a:xfrm>
            <a:off x="0" y="0"/>
            <a:ext cx="3448632" cy="6858000"/>
            <a:chOff x="2437201" y="0"/>
            <a:chExt cx="3448632" cy="6858000"/>
          </a:xfrm>
          <a:solidFill>
            <a:schemeClr val="accent1">
              <a:lumMod val="75000"/>
            </a:schemeClr>
          </a:solidFill>
        </p:grpSpPr>
        <p:sp>
          <p:nvSpPr>
            <p:cNvPr id="50" name="Rectangle 49">
              <a:extLst>
                <a:ext uri="{FF2B5EF4-FFF2-40B4-BE49-F238E27FC236}">
                  <a16:creationId xmlns:a16="http://schemas.microsoft.com/office/drawing/2014/main" id="{6A66350E-CC2F-F835-7E32-783445F86A0D}"/>
                </a:ext>
              </a:extLst>
            </p:cNvPr>
            <p:cNvSpPr>
              <a:spLocks/>
            </p:cNvSpPr>
            <p:nvPr/>
          </p:nvSpPr>
          <p:spPr>
            <a:xfrm>
              <a:off x="2437201"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51" name="Triangle 50">
              <a:extLst>
                <a:ext uri="{FF2B5EF4-FFF2-40B4-BE49-F238E27FC236}">
                  <a16:creationId xmlns:a16="http://schemas.microsoft.com/office/drawing/2014/main" id="{BFA685EA-520E-9C8D-D290-9A6AE1EC05B1}"/>
                </a:ext>
              </a:extLst>
            </p:cNvPr>
            <p:cNvSpPr/>
            <p:nvPr/>
          </p:nvSpPr>
          <p:spPr>
            <a:xfrm rot="5400000">
              <a:off x="4767818" y="1111104"/>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Box 51">
              <a:extLst>
                <a:ext uri="{FF2B5EF4-FFF2-40B4-BE49-F238E27FC236}">
                  <a16:creationId xmlns:a16="http://schemas.microsoft.com/office/drawing/2014/main" id="{B841FE35-BE1D-D818-C0A7-F44079EE6D4D}"/>
                </a:ext>
              </a:extLst>
            </p:cNvPr>
            <p:cNvSpPr txBox="1"/>
            <p:nvPr/>
          </p:nvSpPr>
          <p:spPr>
            <a:xfrm>
              <a:off x="3496672" y="648285"/>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53" name="TextBox 52">
              <a:extLst>
                <a:ext uri="{FF2B5EF4-FFF2-40B4-BE49-F238E27FC236}">
                  <a16:creationId xmlns:a16="http://schemas.microsoft.com/office/drawing/2014/main" id="{DF1317EB-2586-1F7F-CF5A-99A009021650}"/>
                </a:ext>
              </a:extLst>
            </p:cNvPr>
            <p:cNvSpPr txBox="1"/>
            <p:nvPr/>
          </p:nvSpPr>
          <p:spPr>
            <a:xfrm>
              <a:off x="2442660" y="2514602"/>
              <a:ext cx="2450426" cy="2062103"/>
            </a:xfrm>
            <a:prstGeom prst="rect">
              <a:avLst/>
            </a:prstGeom>
            <a:grp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sp>
        <p:nvSpPr>
          <p:cNvPr id="54" name="Rectangle 53">
            <a:extLst>
              <a:ext uri="{FF2B5EF4-FFF2-40B4-BE49-F238E27FC236}">
                <a16:creationId xmlns:a16="http://schemas.microsoft.com/office/drawing/2014/main" id="{FE57E1AC-7C8E-2D78-2D4A-4CD46A52AD1B}"/>
              </a:ext>
            </a:extLst>
          </p:cNvPr>
          <p:cNvSpPr/>
          <p:nvPr/>
        </p:nvSpPr>
        <p:spPr>
          <a:xfrm>
            <a:off x="3700257" y="1201271"/>
            <a:ext cx="2850841" cy="952886"/>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Automated Classification</a:t>
            </a:r>
            <a:endParaRPr lang="en-GB" sz="2400" b="1" dirty="0">
              <a:solidFill>
                <a:schemeClr val="bg1"/>
              </a:solidFill>
            </a:endParaRPr>
          </a:p>
        </p:txBody>
      </p:sp>
      <p:sp>
        <p:nvSpPr>
          <p:cNvPr id="55" name="Triangle 54">
            <a:extLst>
              <a:ext uri="{FF2B5EF4-FFF2-40B4-BE49-F238E27FC236}">
                <a16:creationId xmlns:a16="http://schemas.microsoft.com/office/drawing/2014/main" id="{C312584C-A2AD-6984-A54F-C8D59AC10549}"/>
              </a:ext>
            </a:extLst>
          </p:cNvPr>
          <p:cNvSpPr/>
          <p:nvPr/>
        </p:nvSpPr>
        <p:spPr>
          <a:xfrm rot="10800000">
            <a:off x="4832514" y="2185368"/>
            <a:ext cx="586325" cy="558654"/>
          </a:xfrm>
          <a:prstGeom prst="triangle">
            <a:avLst>
              <a:gd name="adj" fmla="val 52723"/>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ounded Rectangle 56">
            <a:extLst>
              <a:ext uri="{FF2B5EF4-FFF2-40B4-BE49-F238E27FC236}">
                <a16:creationId xmlns:a16="http://schemas.microsoft.com/office/drawing/2014/main" id="{5AE3807D-4377-9137-2F8C-916C421CC466}"/>
              </a:ext>
            </a:extLst>
          </p:cNvPr>
          <p:cNvSpPr/>
          <p:nvPr/>
        </p:nvSpPr>
        <p:spPr>
          <a:xfrm>
            <a:off x="12537684" y="352943"/>
            <a:ext cx="2958353" cy="3140347"/>
          </a:xfrm>
          <a:prstGeom prst="roundRect">
            <a:avLst/>
          </a:prstGeom>
          <a:solidFill>
            <a:schemeClr val="bg1"/>
          </a:solidFill>
          <a:ln w="7620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The ML model takes in the six extracted parameters and classifies the patient’s condition as Normal, Herniated Disc, or Spondylolisthesis. This classification is generated in real-time, leveraging the model’s learned patterns from prior training and refinement.</a:t>
            </a:r>
            <a:endParaRPr lang="en-GB" dirty="0"/>
          </a:p>
        </p:txBody>
      </p:sp>
      <p:grpSp>
        <p:nvGrpSpPr>
          <p:cNvPr id="5" name="Group 4">
            <a:extLst>
              <a:ext uri="{FF2B5EF4-FFF2-40B4-BE49-F238E27FC236}">
                <a16:creationId xmlns:a16="http://schemas.microsoft.com/office/drawing/2014/main" id="{6BDE308D-BF46-8E09-1044-1BA212B8D94B}"/>
              </a:ext>
            </a:extLst>
          </p:cNvPr>
          <p:cNvGrpSpPr/>
          <p:nvPr/>
        </p:nvGrpSpPr>
        <p:grpSpPr>
          <a:xfrm>
            <a:off x="3700255" y="2775234"/>
            <a:ext cx="3450392" cy="952886"/>
            <a:chOff x="3700255" y="2775234"/>
            <a:chExt cx="3450392" cy="952886"/>
          </a:xfrm>
          <a:solidFill>
            <a:schemeClr val="accent1">
              <a:lumMod val="75000"/>
            </a:schemeClr>
          </a:solidFill>
        </p:grpSpPr>
        <p:sp>
          <p:nvSpPr>
            <p:cNvPr id="2" name="Rectangle 1">
              <a:extLst>
                <a:ext uri="{FF2B5EF4-FFF2-40B4-BE49-F238E27FC236}">
                  <a16:creationId xmlns:a16="http://schemas.microsoft.com/office/drawing/2014/main" id="{DC46A08B-5C77-626B-9F15-1B3FB6C44A5E}"/>
                </a:ext>
              </a:extLst>
            </p:cNvPr>
            <p:cNvSpPr/>
            <p:nvPr/>
          </p:nvSpPr>
          <p:spPr>
            <a:xfrm>
              <a:off x="3700255" y="2775234"/>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Radiologist Interface for Review</a:t>
              </a:r>
              <a:endParaRPr lang="en-GB" sz="2400" b="1" dirty="0">
                <a:solidFill>
                  <a:schemeClr val="bg1"/>
                </a:solidFill>
              </a:endParaRPr>
            </a:p>
          </p:txBody>
        </p:sp>
        <p:sp>
          <p:nvSpPr>
            <p:cNvPr id="3" name="Triangle 2">
              <a:extLst>
                <a:ext uri="{FF2B5EF4-FFF2-40B4-BE49-F238E27FC236}">
                  <a16:creationId xmlns:a16="http://schemas.microsoft.com/office/drawing/2014/main" id="{4A5932B9-7BBA-2723-D21F-F8B3C61542B2}"/>
                </a:ext>
              </a:extLst>
            </p:cNvPr>
            <p:cNvSpPr/>
            <p:nvPr/>
          </p:nvSpPr>
          <p:spPr>
            <a:xfrm rot="5400000">
              <a:off x="6578157" y="2972350"/>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 name="Rounded Rectangle 3">
            <a:extLst>
              <a:ext uri="{FF2B5EF4-FFF2-40B4-BE49-F238E27FC236}">
                <a16:creationId xmlns:a16="http://schemas.microsoft.com/office/drawing/2014/main" id="{F69E4DB0-B5AE-AB25-09BB-50ED84837C66}"/>
              </a:ext>
            </a:extLst>
          </p:cNvPr>
          <p:cNvSpPr/>
          <p:nvPr/>
        </p:nvSpPr>
        <p:spPr>
          <a:xfrm>
            <a:off x="7418209" y="1858826"/>
            <a:ext cx="2958353" cy="3140347"/>
          </a:xfrm>
          <a:prstGeom prst="roundRect">
            <a:avLst/>
          </a:prstGeom>
          <a:solidFill>
            <a:schemeClr val="bg1"/>
          </a:solidFill>
          <a:ln w="762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A dedicated interface allows radiologists and spine specialists to review the automatically extracted features and the resulting classification. If they notice discrepancies, they can adjust parameters or annotate specific areas of concern.</a:t>
            </a:r>
            <a:endParaRPr lang="en-GB" dirty="0"/>
          </a:p>
        </p:txBody>
      </p:sp>
      <p:grpSp>
        <p:nvGrpSpPr>
          <p:cNvPr id="6" name="Group 5">
            <a:extLst>
              <a:ext uri="{FF2B5EF4-FFF2-40B4-BE49-F238E27FC236}">
                <a16:creationId xmlns:a16="http://schemas.microsoft.com/office/drawing/2014/main" id="{08EEC2AE-FC35-D0C1-F23D-69BC20839F4C}"/>
              </a:ext>
            </a:extLst>
          </p:cNvPr>
          <p:cNvGrpSpPr/>
          <p:nvPr/>
        </p:nvGrpSpPr>
        <p:grpSpPr>
          <a:xfrm>
            <a:off x="3448633" y="-1507826"/>
            <a:ext cx="3459328" cy="952886"/>
            <a:chOff x="3700255" y="4341999"/>
            <a:chExt cx="3459328" cy="952886"/>
          </a:xfrm>
          <a:solidFill>
            <a:schemeClr val="accent1">
              <a:lumMod val="75000"/>
            </a:schemeClr>
          </a:solidFill>
        </p:grpSpPr>
        <p:sp>
          <p:nvSpPr>
            <p:cNvPr id="7" name="Rectangle 6">
              <a:extLst>
                <a:ext uri="{FF2B5EF4-FFF2-40B4-BE49-F238E27FC236}">
                  <a16:creationId xmlns:a16="http://schemas.microsoft.com/office/drawing/2014/main" id="{B36ABD22-E138-6D69-F575-12C999B3335D}"/>
                </a:ext>
              </a:extLst>
            </p:cNvPr>
            <p:cNvSpPr/>
            <p:nvPr/>
          </p:nvSpPr>
          <p:spPr>
            <a:xfrm>
              <a:off x="3700255" y="4341999"/>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Continuous Model Improvement</a:t>
              </a:r>
              <a:endParaRPr lang="en-GB" sz="2400" b="1" dirty="0">
                <a:solidFill>
                  <a:schemeClr val="bg1"/>
                </a:solidFill>
              </a:endParaRPr>
            </a:p>
          </p:txBody>
        </p:sp>
        <p:sp>
          <p:nvSpPr>
            <p:cNvPr id="8" name="Triangle 7">
              <a:extLst>
                <a:ext uri="{FF2B5EF4-FFF2-40B4-BE49-F238E27FC236}">
                  <a16:creationId xmlns:a16="http://schemas.microsoft.com/office/drawing/2014/main" id="{6356C2C2-7AB2-727D-3575-035C4D9F9C43}"/>
                </a:ext>
              </a:extLst>
            </p:cNvPr>
            <p:cNvSpPr/>
            <p:nvPr/>
          </p:nvSpPr>
          <p:spPr>
            <a:xfrm rot="5400000">
              <a:off x="6587093" y="4539115"/>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9" name="Rounded Rectangle 8">
            <a:extLst>
              <a:ext uri="{FF2B5EF4-FFF2-40B4-BE49-F238E27FC236}">
                <a16:creationId xmlns:a16="http://schemas.microsoft.com/office/drawing/2014/main" id="{1D81E92E-A2C4-2EE7-20F5-29DAC91FD977}"/>
              </a:ext>
            </a:extLst>
          </p:cNvPr>
          <p:cNvSpPr/>
          <p:nvPr/>
        </p:nvSpPr>
        <p:spPr>
          <a:xfrm>
            <a:off x="12192000" y="-2894720"/>
            <a:ext cx="2958353" cy="3140347"/>
          </a:xfrm>
          <a:prstGeom prst="roundRect">
            <a:avLst/>
          </a:prstGeom>
          <a:solidFill>
            <a:schemeClr val="bg1"/>
          </a:solidFill>
          <a:ln w="7620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700" b="0" i="0" u="none" strike="noStrike" dirty="0">
                <a:solidFill>
                  <a:srgbClr val="000000"/>
                </a:solidFill>
                <a:effectLst/>
                <a:latin typeface="-webkit-standard"/>
              </a:rPr>
              <a:t>Any refinements or corrections made by the radiologist are securely logged and later incorporated back into the model’s training data. Over time, the model becomes increasingly accurate and reliable, benefiting from real-world clinical feedback and expertise.</a:t>
            </a:r>
            <a:endParaRPr lang="en-GB" sz="1700" dirty="0"/>
          </a:p>
        </p:txBody>
      </p:sp>
      <p:grpSp>
        <p:nvGrpSpPr>
          <p:cNvPr id="10" name="Group 9">
            <a:extLst>
              <a:ext uri="{FF2B5EF4-FFF2-40B4-BE49-F238E27FC236}">
                <a16:creationId xmlns:a16="http://schemas.microsoft.com/office/drawing/2014/main" id="{3C10E6C5-7A04-7A4D-2DD5-4DC47923600C}"/>
              </a:ext>
            </a:extLst>
          </p:cNvPr>
          <p:cNvGrpSpPr/>
          <p:nvPr/>
        </p:nvGrpSpPr>
        <p:grpSpPr>
          <a:xfrm>
            <a:off x="-3520506" y="0"/>
            <a:ext cx="3460089" cy="6858000"/>
            <a:chOff x="4859945" y="0"/>
            <a:chExt cx="3460089" cy="6858000"/>
          </a:xfrm>
        </p:grpSpPr>
        <p:sp>
          <p:nvSpPr>
            <p:cNvPr id="11" name="Rectangle 10">
              <a:extLst>
                <a:ext uri="{FF2B5EF4-FFF2-40B4-BE49-F238E27FC236}">
                  <a16:creationId xmlns:a16="http://schemas.microsoft.com/office/drawing/2014/main" id="{E37CCA73-BAB5-FF82-4CCC-E7DDF4AFF46F}"/>
                </a:ext>
              </a:extLst>
            </p:cNvPr>
            <p:cNvSpPr>
              <a:spLocks/>
            </p:cNvSpPr>
            <p:nvPr/>
          </p:nvSpPr>
          <p:spPr>
            <a:xfrm>
              <a:off x="4877400" y="0"/>
              <a:ext cx="2437200" cy="6858000"/>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12" name="Triangle 11">
              <a:extLst>
                <a:ext uri="{FF2B5EF4-FFF2-40B4-BE49-F238E27FC236}">
                  <a16:creationId xmlns:a16="http://schemas.microsoft.com/office/drawing/2014/main" id="{8AA0A1A5-A895-FCEA-759E-546B8639893F}"/>
                </a:ext>
              </a:extLst>
            </p:cNvPr>
            <p:cNvSpPr/>
            <p:nvPr/>
          </p:nvSpPr>
          <p:spPr>
            <a:xfrm rot="5400000">
              <a:off x="7202019" y="1111103"/>
              <a:ext cx="1218600" cy="1017431"/>
            </a:xfrm>
            <a:prstGeom prst="triangle">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CF654CF1-2B2E-0BFD-6841-52D2A4D42B67}"/>
                </a:ext>
              </a:extLst>
            </p:cNvPr>
            <p:cNvSpPr txBox="1"/>
            <p:nvPr/>
          </p:nvSpPr>
          <p:spPr>
            <a:xfrm>
              <a:off x="5921875"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14" name="TextBox 13">
              <a:extLst>
                <a:ext uri="{FF2B5EF4-FFF2-40B4-BE49-F238E27FC236}">
                  <a16:creationId xmlns:a16="http://schemas.microsoft.com/office/drawing/2014/main" id="{0895386D-60B1-8F35-8F84-8A1299E2FEE1}"/>
                </a:ext>
              </a:extLst>
            </p:cNvPr>
            <p:cNvSpPr txBox="1"/>
            <p:nvPr/>
          </p:nvSpPr>
          <p:spPr>
            <a:xfrm>
              <a:off x="4859945" y="2506243"/>
              <a:ext cx="2450426" cy="1569660"/>
            </a:xfrm>
            <a:prstGeom prst="rect">
              <a:avLst/>
            </a:prstGeom>
            <a:no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spTree>
    <p:extLst>
      <p:ext uri="{BB962C8B-B14F-4D97-AF65-F5344CB8AC3E}">
        <p14:creationId xmlns:p14="http://schemas.microsoft.com/office/powerpoint/2010/main" val="9402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357</TotalTime>
  <Words>2960</Words>
  <Application>Microsoft Macintosh PowerPoint</Application>
  <PresentationFormat>Widescreen</PresentationFormat>
  <Paragraphs>292</Paragraphs>
  <Slides>20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-webkit-standard</vt:lpstr>
      <vt:lpstr>Aptos</vt:lpstr>
      <vt:lpstr>Aptos Display</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Jama, Mohamed</dc:creator>
  <cp:lastModifiedBy>Jama, Mohamed</cp:lastModifiedBy>
  <cp:revision>9</cp:revision>
  <dcterms:created xsi:type="dcterms:W3CDTF">2024-12-08T15:55:35Z</dcterms:created>
  <dcterms:modified xsi:type="dcterms:W3CDTF">2024-12-09T13:26:38Z</dcterms:modified>
</cp:coreProperties>
</file>