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5" r:id="rId3"/>
  </p:sldMasterIdLst>
  <p:notesMasterIdLst>
    <p:notesMasterId r:id="rId30"/>
  </p:notesMasterIdLst>
  <p:handoutMasterIdLst>
    <p:handoutMasterId r:id="rId31"/>
  </p:handoutMasterIdLst>
  <p:sldIdLst>
    <p:sldId id="270" r:id="rId4"/>
    <p:sldId id="271" r:id="rId5"/>
    <p:sldId id="268" r:id="rId6"/>
    <p:sldId id="263" r:id="rId7"/>
    <p:sldId id="260" r:id="rId8"/>
    <p:sldId id="265" r:id="rId9"/>
    <p:sldId id="266" r:id="rId10"/>
    <p:sldId id="264" r:id="rId11"/>
    <p:sldId id="267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94" r:id="rId22"/>
    <p:sldId id="295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36B"/>
    <a:srgbClr val="1EB6A8"/>
    <a:srgbClr val="461268"/>
    <a:srgbClr val="3E0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99" autoAdjust="0"/>
    <p:restoredTop sz="94652" autoAdjust="0"/>
  </p:normalViewPr>
  <p:slideViewPr>
    <p:cSldViewPr snapToGrid="0" snapToObjects="1">
      <p:cViewPr varScale="1">
        <p:scale>
          <a:sx n="107" d="100"/>
          <a:sy n="107" d="100"/>
        </p:scale>
        <p:origin x="408" y="62"/>
      </p:cViewPr>
      <p:guideLst>
        <p:guide orient="horz" pos="3176"/>
        <p:guide pos="15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7" Type="http://schemas.openxmlformats.org/officeDocument/2006/relationships/image" Target="../media/image38.png"/><Relationship Id="rId6" Type="http://schemas.openxmlformats.org/officeDocument/2006/relationships/image" Target="../media/image3.svg"/><Relationship Id="rId5" Type="http://schemas.openxmlformats.org/officeDocument/2006/relationships/image" Target="../media/image37.png"/><Relationship Id="rId4" Type="http://schemas.openxmlformats.org/officeDocument/2006/relationships/image" Target="../media/image2.svg"/><Relationship Id="rId3" Type="http://schemas.openxmlformats.org/officeDocument/2006/relationships/image" Target="../media/image36.png"/><Relationship Id="rId2" Type="http://schemas.openxmlformats.org/officeDocument/2006/relationships/image" Target="../media/image1.svg"/><Relationship Id="rId1" Type="http://schemas.openxmlformats.org/officeDocument/2006/relationships/image" Target="../media/image3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42.png"/><Relationship Id="rId6" Type="http://schemas.openxmlformats.org/officeDocument/2006/relationships/image" Target="../media/image7.svg"/><Relationship Id="rId5" Type="http://schemas.openxmlformats.org/officeDocument/2006/relationships/image" Target="../media/image41.png"/><Relationship Id="rId4" Type="http://schemas.openxmlformats.org/officeDocument/2006/relationships/image" Target="../media/image6.svg"/><Relationship Id="rId3" Type="http://schemas.openxmlformats.org/officeDocument/2006/relationships/image" Target="../media/image40.png"/><Relationship Id="rId2" Type="http://schemas.openxmlformats.org/officeDocument/2006/relationships/image" Target="../media/image5.svg"/><Relationship Id="rId1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7" Type="http://schemas.openxmlformats.org/officeDocument/2006/relationships/image" Target="../media/image38.png"/><Relationship Id="rId6" Type="http://schemas.openxmlformats.org/officeDocument/2006/relationships/image" Target="../media/image3.svg"/><Relationship Id="rId5" Type="http://schemas.openxmlformats.org/officeDocument/2006/relationships/image" Target="../media/image37.png"/><Relationship Id="rId4" Type="http://schemas.openxmlformats.org/officeDocument/2006/relationships/image" Target="../media/image2.svg"/><Relationship Id="rId3" Type="http://schemas.openxmlformats.org/officeDocument/2006/relationships/image" Target="../media/image36.png"/><Relationship Id="rId2" Type="http://schemas.openxmlformats.org/officeDocument/2006/relationships/image" Target="../media/image1.svg"/><Relationship Id="rId1" Type="http://schemas.openxmlformats.org/officeDocument/2006/relationships/image" Target="../media/image3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42.png"/><Relationship Id="rId6" Type="http://schemas.openxmlformats.org/officeDocument/2006/relationships/image" Target="../media/image7.svg"/><Relationship Id="rId5" Type="http://schemas.openxmlformats.org/officeDocument/2006/relationships/image" Target="../media/image41.png"/><Relationship Id="rId4" Type="http://schemas.openxmlformats.org/officeDocument/2006/relationships/image" Target="../media/image6.svg"/><Relationship Id="rId3" Type="http://schemas.openxmlformats.org/officeDocument/2006/relationships/image" Target="../media/image40.png"/><Relationship Id="rId2" Type="http://schemas.openxmlformats.org/officeDocument/2006/relationships/image" Target="../media/image5.svg"/><Relationship Id="rId1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233620-F537-49D2-B291-4FAEF47B106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0146038-3AC2-4A95-854D-85896D7B975D}">
      <dgm:prSet/>
      <dgm:spPr/>
      <dgm:t>
        <a:bodyPr/>
        <a:lstStyle/>
        <a:p>
          <a:r>
            <a:rPr lang="en-US" dirty="0"/>
            <a:t>Alcohol, sulphates, fixed acidity and free sulfur dioxide has a positive effect on quality.</a:t>
          </a:r>
        </a:p>
      </dgm:t>
    </dgm:pt>
    <dgm:pt modelId="{AE27493D-FC95-4781-9DE9-23337E50B225}" cxnId="{8A8C8BC2-290B-46D5-88BC-BCDE7EB42A8A}" type="parTrans">
      <dgm:prSet/>
      <dgm:spPr/>
      <dgm:t>
        <a:bodyPr/>
        <a:lstStyle/>
        <a:p>
          <a:endParaRPr lang="en-US"/>
        </a:p>
      </dgm:t>
    </dgm:pt>
    <dgm:pt modelId="{1CC9D06F-DB4C-40DE-BD5D-409C6AE4D1BF}" cxnId="{8A8C8BC2-290B-46D5-88BC-BCDE7EB42A8A}" type="sibTrans">
      <dgm:prSet/>
      <dgm:spPr/>
      <dgm:t>
        <a:bodyPr/>
        <a:lstStyle/>
        <a:p>
          <a:endParaRPr lang="en-US"/>
        </a:p>
      </dgm:t>
    </dgm:pt>
    <dgm:pt modelId="{78A66111-3407-496F-8C54-1E139275F796}">
      <dgm:prSet/>
      <dgm:spPr/>
      <dgm:t>
        <a:bodyPr/>
        <a:lstStyle/>
        <a:p>
          <a:r>
            <a:rPr lang="en-US"/>
            <a:t>Critic acidity, volatile acidity, chlorides, total sulfur dioxide and density has negative effect on quality</a:t>
          </a:r>
        </a:p>
      </dgm:t>
    </dgm:pt>
    <dgm:pt modelId="{A7A0768C-F4D0-4CDA-BA62-FDAC2D752B6E}" cxnId="{FDF284F6-F8B0-4876-89C7-9028B04CD6B2}" type="parTrans">
      <dgm:prSet/>
      <dgm:spPr/>
      <dgm:t>
        <a:bodyPr/>
        <a:lstStyle/>
        <a:p>
          <a:endParaRPr lang="en-US"/>
        </a:p>
      </dgm:t>
    </dgm:pt>
    <dgm:pt modelId="{126AEDC5-66B9-4A1C-B40F-07F594421A53}" cxnId="{FDF284F6-F8B0-4876-89C7-9028B04CD6B2}" type="sibTrans">
      <dgm:prSet/>
      <dgm:spPr/>
      <dgm:t>
        <a:bodyPr/>
        <a:lstStyle/>
        <a:p>
          <a:endParaRPr lang="en-US"/>
        </a:p>
      </dgm:t>
    </dgm:pt>
    <dgm:pt modelId="{0CBF7CF8-691F-45EF-BBDB-B32F591A6708}">
      <dgm:prSet/>
      <dgm:spPr/>
      <dgm:t>
        <a:bodyPr/>
        <a:lstStyle/>
        <a:p>
          <a:r>
            <a:rPr lang="en-US"/>
            <a:t>The quality is most positive sensitive to sulphates</a:t>
          </a:r>
        </a:p>
      </dgm:t>
    </dgm:pt>
    <dgm:pt modelId="{997509D2-694F-4EF3-BDB2-CB821076CF5B}" cxnId="{860818F3-343C-42C1-9726-424C4C2443FA}" type="parTrans">
      <dgm:prSet/>
      <dgm:spPr/>
      <dgm:t>
        <a:bodyPr/>
        <a:lstStyle/>
        <a:p>
          <a:endParaRPr lang="en-US"/>
        </a:p>
      </dgm:t>
    </dgm:pt>
    <dgm:pt modelId="{158605EE-7B68-4D2A-9A25-87FA7A146149}" cxnId="{860818F3-343C-42C1-9726-424C4C2443FA}" type="sibTrans">
      <dgm:prSet/>
      <dgm:spPr/>
      <dgm:t>
        <a:bodyPr/>
        <a:lstStyle/>
        <a:p>
          <a:endParaRPr lang="en-US"/>
        </a:p>
      </dgm:t>
    </dgm:pt>
    <dgm:pt modelId="{A37450A7-7E65-4E97-BAE2-05D494512D41}">
      <dgm:prSet/>
      <dgm:spPr/>
      <dgm:t>
        <a:bodyPr/>
        <a:lstStyle/>
        <a:p>
          <a:r>
            <a:rPr lang="en-US"/>
            <a:t>The quality is most negative sensitive to chlorides</a:t>
          </a:r>
        </a:p>
      </dgm:t>
    </dgm:pt>
    <dgm:pt modelId="{B152B4E5-B6E1-4B97-AAA9-072EB9E70981}" cxnId="{AC99345B-9A0D-453E-9CE5-C1AB26DC6187}" type="parTrans">
      <dgm:prSet/>
      <dgm:spPr/>
      <dgm:t>
        <a:bodyPr/>
        <a:lstStyle/>
        <a:p>
          <a:endParaRPr lang="en-US"/>
        </a:p>
      </dgm:t>
    </dgm:pt>
    <dgm:pt modelId="{38AC5C35-C9A8-49CE-BB91-6DEF6133AFDE}" cxnId="{AC99345B-9A0D-453E-9CE5-C1AB26DC6187}" type="sibTrans">
      <dgm:prSet/>
      <dgm:spPr/>
      <dgm:t>
        <a:bodyPr/>
        <a:lstStyle/>
        <a:p>
          <a:endParaRPr lang="en-US"/>
        </a:p>
      </dgm:t>
    </dgm:pt>
    <dgm:pt modelId="{01DBBFAF-4C14-4694-B62C-61D24F95C7E9}" type="pres">
      <dgm:prSet presAssocID="{EF233620-F537-49D2-B291-4FAEF47B1069}" presName="root" presStyleCnt="0">
        <dgm:presLayoutVars>
          <dgm:dir/>
          <dgm:resizeHandles val="exact"/>
        </dgm:presLayoutVars>
      </dgm:prSet>
      <dgm:spPr/>
    </dgm:pt>
    <dgm:pt modelId="{9BA3C1EA-5C42-4401-B118-423EA7E95B81}" type="pres">
      <dgm:prSet presAssocID="{EF233620-F537-49D2-B291-4FAEF47B1069}" presName="container" presStyleCnt="0">
        <dgm:presLayoutVars>
          <dgm:dir/>
          <dgm:resizeHandles val="exact"/>
        </dgm:presLayoutVars>
      </dgm:prSet>
      <dgm:spPr/>
    </dgm:pt>
    <dgm:pt modelId="{A53C8BFC-9FAC-4EB4-BACC-E806F4C29328}" type="pres">
      <dgm:prSet presAssocID="{C0146038-3AC2-4A95-854D-85896D7B975D}" presName="compNode" presStyleCnt="0"/>
      <dgm:spPr/>
    </dgm:pt>
    <dgm:pt modelId="{C3767EAF-157F-4D38-856E-46678BA02A54}" type="pres">
      <dgm:prSet presAssocID="{C0146038-3AC2-4A95-854D-85896D7B975D}" presName="iconBgRect" presStyleLbl="bgShp" presStyleIdx="0" presStyleCnt="4"/>
      <dgm:spPr/>
    </dgm:pt>
    <dgm:pt modelId="{4BE2315F-8D9D-47E8-8DE9-8E86A4127A28}" type="pres">
      <dgm:prSet presAssocID="{C0146038-3AC2-4A95-854D-85896D7B97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D56B114A-0EEF-48FB-B1B5-77786EF23CB5}" type="pres">
      <dgm:prSet presAssocID="{C0146038-3AC2-4A95-854D-85896D7B975D}" presName="spaceRect" presStyleCnt="0"/>
      <dgm:spPr/>
    </dgm:pt>
    <dgm:pt modelId="{C50C191B-1F88-4092-8196-46690E4F6CAF}" type="pres">
      <dgm:prSet presAssocID="{C0146038-3AC2-4A95-854D-85896D7B975D}" presName="textRect" presStyleLbl="revTx" presStyleIdx="0" presStyleCnt="4">
        <dgm:presLayoutVars>
          <dgm:chMax val="1"/>
          <dgm:chPref val="1"/>
        </dgm:presLayoutVars>
      </dgm:prSet>
      <dgm:spPr/>
    </dgm:pt>
    <dgm:pt modelId="{A9019993-B3E6-4F04-BDBB-EC29C31D95B2}" type="pres">
      <dgm:prSet presAssocID="{1CC9D06F-DB4C-40DE-BD5D-409C6AE4D1BF}" presName="sibTrans" presStyleLbl="sibTrans2D1" presStyleIdx="0" presStyleCnt="0"/>
      <dgm:spPr/>
    </dgm:pt>
    <dgm:pt modelId="{FF562236-CA49-4F0B-8186-B4E6F231C1CA}" type="pres">
      <dgm:prSet presAssocID="{78A66111-3407-496F-8C54-1E139275F796}" presName="compNode" presStyleCnt="0"/>
      <dgm:spPr/>
    </dgm:pt>
    <dgm:pt modelId="{4EA1CD50-9D2C-48F1-8EEF-F19DE507D304}" type="pres">
      <dgm:prSet presAssocID="{78A66111-3407-496F-8C54-1E139275F796}" presName="iconBgRect" presStyleLbl="bgShp" presStyleIdx="1" presStyleCnt="4"/>
      <dgm:spPr/>
    </dgm:pt>
    <dgm:pt modelId="{543C685E-C7CE-47D3-B4E9-CD019B98AF3A}" type="pres">
      <dgm:prSet presAssocID="{78A66111-3407-496F-8C54-1E139275F7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67741EC3-2FA9-41AD-A65C-39B3E1072E7D}" type="pres">
      <dgm:prSet presAssocID="{78A66111-3407-496F-8C54-1E139275F796}" presName="spaceRect" presStyleCnt="0"/>
      <dgm:spPr/>
    </dgm:pt>
    <dgm:pt modelId="{349ED5F0-4A89-4019-9A94-DBAB199AA7EB}" type="pres">
      <dgm:prSet presAssocID="{78A66111-3407-496F-8C54-1E139275F796}" presName="textRect" presStyleLbl="revTx" presStyleIdx="1" presStyleCnt="4">
        <dgm:presLayoutVars>
          <dgm:chMax val="1"/>
          <dgm:chPref val="1"/>
        </dgm:presLayoutVars>
      </dgm:prSet>
      <dgm:spPr/>
    </dgm:pt>
    <dgm:pt modelId="{E8EA1BAD-EE94-48C8-896A-3FC858E1F668}" type="pres">
      <dgm:prSet presAssocID="{126AEDC5-66B9-4A1C-B40F-07F594421A53}" presName="sibTrans" presStyleLbl="sibTrans2D1" presStyleIdx="0" presStyleCnt="0"/>
      <dgm:spPr/>
    </dgm:pt>
    <dgm:pt modelId="{803D1AE7-350F-405F-AF62-B3399D5B230C}" type="pres">
      <dgm:prSet presAssocID="{0CBF7CF8-691F-45EF-BBDB-B32F591A6708}" presName="compNode" presStyleCnt="0"/>
      <dgm:spPr/>
    </dgm:pt>
    <dgm:pt modelId="{49455D2C-61DE-47C6-A75F-3E0C4B82B3F4}" type="pres">
      <dgm:prSet presAssocID="{0CBF7CF8-691F-45EF-BBDB-B32F591A6708}" presName="iconBgRect" presStyleLbl="bgShp" presStyleIdx="2" presStyleCnt="4"/>
      <dgm:spPr/>
    </dgm:pt>
    <dgm:pt modelId="{25EEB09F-1B2B-4E5F-B76C-209B58F5FDEC}" type="pres">
      <dgm:prSet presAssocID="{0CBF7CF8-691F-45EF-BBDB-B32F591A67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DC762668-BBAE-4D91-A1A2-8236CF0E8ABE}" type="pres">
      <dgm:prSet presAssocID="{0CBF7CF8-691F-45EF-BBDB-B32F591A6708}" presName="spaceRect" presStyleCnt="0"/>
      <dgm:spPr/>
    </dgm:pt>
    <dgm:pt modelId="{55CC8924-7067-499F-9348-857BAB2EA646}" type="pres">
      <dgm:prSet presAssocID="{0CBF7CF8-691F-45EF-BBDB-B32F591A6708}" presName="textRect" presStyleLbl="revTx" presStyleIdx="2" presStyleCnt="4">
        <dgm:presLayoutVars>
          <dgm:chMax val="1"/>
          <dgm:chPref val="1"/>
        </dgm:presLayoutVars>
      </dgm:prSet>
      <dgm:spPr/>
    </dgm:pt>
    <dgm:pt modelId="{7372B75B-EA1C-498E-BC10-C250608BEABB}" type="pres">
      <dgm:prSet presAssocID="{158605EE-7B68-4D2A-9A25-87FA7A146149}" presName="sibTrans" presStyleLbl="sibTrans2D1" presStyleIdx="0" presStyleCnt="0"/>
      <dgm:spPr/>
    </dgm:pt>
    <dgm:pt modelId="{66493850-265D-4014-BE2A-0F9362E1576B}" type="pres">
      <dgm:prSet presAssocID="{A37450A7-7E65-4E97-BAE2-05D494512D41}" presName="compNode" presStyleCnt="0"/>
      <dgm:spPr/>
    </dgm:pt>
    <dgm:pt modelId="{D72BF020-6660-4ED5-BE1E-79AE9574F5B3}" type="pres">
      <dgm:prSet presAssocID="{A37450A7-7E65-4E97-BAE2-05D494512D41}" presName="iconBgRect" presStyleLbl="bgShp" presStyleIdx="3" presStyleCnt="4"/>
      <dgm:spPr/>
    </dgm:pt>
    <dgm:pt modelId="{532F17EC-743E-4789-B279-8FA0DD259439}" type="pres">
      <dgm:prSet presAssocID="{A37450A7-7E65-4E97-BAE2-05D494512D4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2B9E7413-39BA-4AB8-9696-D9349F9608B5}" type="pres">
      <dgm:prSet presAssocID="{A37450A7-7E65-4E97-BAE2-05D494512D41}" presName="spaceRect" presStyleCnt="0"/>
      <dgm:spPr/>
    </dgm:pt>
    <dgm:pt modelId="{5B6AAACC-5C0B-442D-9AF0-CAFD0D3FBED3}" type="pres">
      <dgm:prSet presAssocID="{A37450A7-7E65-4E97-BAE2-05D494512D4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70EF05-77D6-406A-939F-10AD1A2B0168}" type="presOf" srcId="{0CBF7CF8-691F-45EF-BBDB-B32F591A6708}" destId="{55CC8924-7067-499F-9348-857BAB2EA646}" srcOrd="0" destOrd="0" presId="urn:microsoft.com/office/officeart/2018/2/layout/IconCircleList"/>
    <dgm:cxn modelId="{5DDEFA0A-173A-4E00-8013-231A209F9FC9}" type="presOf" srcId="{C0146038-3AC2-4A95-854D-85896D7B975D}" destId="{C50C191B-1F88-4092-8196-46690E4F6CAF}" srcOrd="0" destOrd="0" presId="urn:microsoft.com/office/officeart/2018/2/layout/IconCircleList"/>
    <dgm:cxn modelId="{03EBF229-6210-4997-8707-5CA93D2804DC}" type="presOf" srcId="{A37450A7-7E65-4E97-BAE2-05D494512D41}" destId="{5B6AAACC-5C0B-442D-9AF0-CAFD0D3FBED3}" srcOrd="0" destOrd="0" presId="urn:microsoft.com/office/officeart/2018/2/layout/IconCircleList"/>
    <dgm:cxn modelId="{AC99345B-9A0D-453E-9CE5-C1AB26DC6187}" srcId="{EF233620-F537-49D2-B291-4FAEF47B1069}" destId="{A37450A7-7E65-4E97-BAE2-05D494512D41}" srcOrd="3" destOrd="0" parTransId="{B152B4E5-B6E1-4B97-AAA9-072EB9E70981}" sibTransId="{38AC5C35-C9A8-49CE-BB91-6DEF6133AFDE}"/>
    <dgm:cxn modelId="{551D8F72-B2B0-4179-84DE-4F9F8FE234FD}" type="presOf" srcId="{EF233620-F537-49D2-B291-4FAEF47B1069}" destId="{01DBBFAF-4C14-4694-B62C-61D24F95C7E9}" srcOrd="0" destOrd="0" presId="urn:microsoft.com/office/officeart/2018/2/layout/IconCircleList"/>
    <dgm:cxn modelId="{E2EB8D57-BAAF-450E-AE4E-A664EA5C616F}" type="presOf" srcId="{126AEDC5-66B9-4A1C-B40F-07F594421A53}" destId="{E8EA1BAD-EE94-48C8-896A-3FC858E1F668}" srcOrd="0" destOrd="0" presId="urn:microsoft.com/office/officeart/2018/2/layout/IconCircleList"/>
    <dgm:cxn modelId="{81A6059C-97DE-4B94-8601-3117DE98783B}" type="presOf" srcId="{78A66111-3407-496F-8C54-1E139275F796}" destId="{349ED5F0-4A89-4019-9A94-DBAB199AA7EB}" srcOrd="0" destOrd="0" presId="urn:microsoft.com/office/officeart/2018/2/layout/IconCircleList"/>
    <dgm:cxn modelId="{61EEEBB1-AE44-4E9D-A599-0E1743CEDF6C}" type="presOf" srcId="{158605EE-7B68-4D2A-9A25-87FA7A146149}" destId="{7372B75B-EA1C-498E-BC10-C250608BEABB}" srcOrd="0" destOrd="0" presId="urn:microsoft.com/office/officeart/2018/2/layout/IconCircleList"/>
    <dgm:cxn modelId="{A15757B7-8343-4694-ACD4-71E5149E360C}" type="presOf" srcId="{1CC9D06F-DB4C-40DE-BD5D-409C6AE4D1BF}" destId="{A9019993-B3E6-4F04-BDBB-EC29C31D95B2}" srcOrd="0" destOrd="0" presId="urn:microsoft.com/office/officeart/2018/2/layout/IconCircleList"/>
    <dgm:cxn modelId="{8A8C8BC2-290B-46D5-88BC-BCDE7EB42A8A}" srcId="{EF233620-F537-49D2-B291-4FAEF47B1069}" destId="{C0146038-3AC2-4A95-854D-85896D7B975D}" srcOrd="0" destOrd="0" parTransId="{AE27493D-FC95-4781-9DE9-23337E50B225}" sibTransId="{1CC9D06F-DB4C-40DE-BD5D-409C6AE4D1BF}"/>
    <dgm:cxn modelId="{860818F3-343C-42C1-9726-424C4C2443FA}" srcId="{EF233620-F537-49D2-B291-4FAEF47B1069}" destId="{0CBF7CF8-691F-45EF-BBDB-B32F591A6708}" srcOrd="2" destOrd="0" parTransId="{997509D2-694F-4EF3-BDB2-CB821076CF5B}" sibTransId="{158605EE-7B68-4D2A-9A25-87FA7A146149}"/>
    <dgm:cxn modelId="{FDF284F6-F8B0-4876-89C7-9028B04CD6B2}" srcId="{EF233620-F537-49D2-B291-4FAEF47B1069}" destId="{78A66111-3407-496F-8C54-1E139275F796}" srcOrd="1" destOrd="0" parTransId="{A7A0768C-F4D0-4CDA-BA62-FDAC2D752B6E}" sibTransId="{126AEDC5-66B9-4A1C-B40F-07F594421A53}"/>
    <dgm:cxn modelId="{B97F5D27-28BD-4E1F-B0A1-FE5B7B1D0C9B}" type="presParOf" srcId="{01DBBFAF-4C14-4694-B62C-61D24F95C7E9}" destId="{9BA3C1EA-5C42-4401-B118-423EA7E95B81}" srcOrd="0" destOrd="0" presId="urn:microsoft.com/office/officeart/2018/2/layout/IconCircleList"/>
    <dgm:cxn modelId="{448F2851-7CC4-458E-AFA5-9DCE7A68F1F0}" type="presParOf" srcId="{9BA3C1EA-5C42-4401-B118-423EA7E95B81}" destId="{A53C8BFC-9FAC-4EB4-BACC-E806F4C29328}" srcOrd="0" destOrd="0" presId="urn:microsoft.com/office/officeart/2018/2/layout/IconCircleList"/>
    <dgm:cxn modelId="{D9FAD9B3-B914-41CE-90FD-C03C3922A2BA}" type="presParOf" srcId="{A53C8BFC-9FAC-4EB4-BACC-E806F4C29328}" destId="{C3767EAF-157F-4D38-856E-46678BA02A54}" srcOrd="0" destOrd="0" presId="urn:microsoft.com/office/officeart/2018/2/layout/IconCircleList"/>
    <dgm:cxn modelId="{52CE4131-72EE-46ED-938B-C786128E254D}" type="presParOf" srcId="{A53C8BFC-9FAC-4EB4-BACC-E806F4C29328}" destId="{4BE2315F-8D9D-47E8-8DE9-8E86A4127A28}" srcOrd="1" destOrd="0" presId="urn:microsoft.com/office/officeart/2018/2/layout/IconCircleList"/>
    <dgm:cxn modelId="{A73DBA98-3F89-4209-BA94-5E8764C8AEDF}" type="presParOf" srcId="{A53C8BFC-9FAC-4EB4-BACC-E806F4C29328}" destId="{D56B114A-0EEF-48FB-B1B5-77786EF23CB5}" srcOrd="2" destOrd="0" presId="urn:microsoft.com/office/officeart/2018/2/layout/IconCircleList"/>
    <dgm:cxn modelId="{893C418A-FC09-455B-9CB4-D975E8BAFC20}" type="presParOf" srcId="{A53C8BFC-9FAC-4EB4-BACC-E806F4C29328}" destId="{C50C191B-1F88-4092-8196-46690E4F6CAF}" srcOrd="3" destOrd="0" presId="urn:microsoft.com/office/officeart/2018/2/layout/IconCircleList"/>
    <dgm:cxn modelId="{0B5E807F-2FFC-4050-9B88-CF4A4E2C34E1}" type="presParOf" srcId="{9BA3C1EA-5C42-4401-B118-423EA7E95B81}" destId="{A9019993-B3E6-4F04-BDBB-EC29C31D95B2}" srcOrd="1" destOrd="0" presId="urn:microsoft.com/office/officeart/2018/2/layout/IconCircleList"/>
    <dgm:cxn modelId="{1AEED5D5-61EB-4466-8825-C25CCB4A363B}" type="presParOf" srcId="{9BA3C1EA-5C42-4401-B118-423EA7E95B81}" destId="{FF562236-CA49-4F0B-8186-B4E6F231C1CA}" srcOrd="2" destOrd="0" presId="urn:microsoft.com/office/officeart/2018/2/layout/IconCircleList"/>
    <dgm:cxn modelId="{7E05B34C-FD91-4E28-A18B-E5AF0742A56E}" type="presParOf" srcId="{FF562236-CA49-4F0B-8186-B4E6F231C1CA}" destId="{4EA1CD50-9D2C-48F1-8EEF-F19DE507D304}" srcOrd="0" destOrd="0" presId="urn:microsoft.com/office/officeart/2018/2/layout/IconCircleList"/>
    <dgm:cxn modelId="{89F44438-E896-46AF-8A8B-F9F101D342C7}" type="presParOf" srcId="{FF562236-CA49-4F0B-8186-B4E6F231C1CA}" destId="{543C685E-C7CE-47D3-B4E9-CD019B98AF3A}" srcOrd="1" destOrd="0" presId="urn:microsoft.com/office/officeart/2018/2/layout/IconCircleList"/>
    <dgm:cxn modelId="{7790F073-A2D9-4AF3-8C4E-D838346D78AE}" type="presParOf" srcId="{FF562236-CA49-4F0B-8186-B4E6F231C1CA}" destId="{67741EC3-2FA9-41AD-A65C-39B3E1072E7D}" srcOrd="2" destOrd="0" presId="urn:microsoft.com/office/officeart/2018/2/layout/IconCircleList"/>
    <dgm:cxn modelId="{A6873304-5459-4AE8-BF00-B2F3383EE5B0}" type="presParOf" srcId="{FF562236-CA49-4F0B-8186-B4E6F231C1CA}" destId="{349ED5F0-4A89-4019-9A94-DBAB199AA7EB}" srcOrd="3" destOrd="0" presId="urn:microsoft.com/office/officeart/2018/2/layout/IconCircleList"/>
    <dgm:cxn modelId="{8F4810F3-B56A-44A1-A49E-27808C13CDD5}" type="presParOf" srcId="{9BA3C1EA-5C42-4401-B118-423EA7E95B81}" destId="{E8EA1BAD-EE94-48C8-896A-3FC858E1F668}" srcOrd="3" destOrd="0" presId="urn:microsoft.com/office/officeart/2018/2/layout/IconCircleList"/>
    <dgm:cxn modelId="{1D848A12-E93B-4EA2-9973-4167B3364971}" type="presParOf" srcId="{9BA3C1EA-5C42-4401-B118-423EA7E95B81}" destId="{803D1AE7-350F-405F-AF62-B3399D5B230C}" srcOrd="4" destOrd="0" presId="urn:microsoft.com/office/officeart/2018/2/layout/IconCircleList"/>
    <dgm:cxn modelId="{EDC29FA8-2783-44C9-91F7-378A1C1FF49F}" type="presParOf" srcId="{803D1AE7-350F-405F-AF62-B3399D5B230C}" destId="{49455D2C-61DE-47C6-A75F-3E0C4B82B3F4}" srcOrd="0" destOrd="0" presId="urn:microsoft.com/office/officeart/2018/2/layout/IconCircleList"/>
    <dgm:cxn modelId="{0E43FA09-A7F8-4E25-9FFF-6651B41343B1}" type="presParOf" srcId="{803D1AE7-350F-405F-AF62-B3399D5B230C}" destId="{25EEB09F-1B2B-4E5F-B76C-209B58F5FDEC}" srcOrd="1" destOrd="0" presId="urn:microsoft.com/office/officeart/2018/2/layout/IconCircleList"/>
    <dgm:cxn modelId="{31EFDEB4-3B1F-4633-82BC-1185193640B9}" type="presParOf" srcId="{803D1AE7-350F-405F-AF62-B3399D5B230C}" destId="{DC762668-BBAE-4D91-A1A2-8236CF0E8ABE}" srcOrd="2" destOrd="0" presId="urn:microsoft.com/office/officeart/2018/2/layout/IconCircleList"/>
    <dgm:cxn modelId="{A57A0FD4-C653-43AA-9C6B-1FA84C48515E}" type="presParOf" srcId="{803D1AE7-350F-405F-AF62-B3399D5B230C}" destId="{55CC8924-7067-499F-9348-857BAB2EA646}" srcOrd="3" destOrd="0" presId="urn:microsoft.com/office/officeart/2018/2/layout/IconCircleList"/>
    <dgm:cxn modelId="{9EABB3C2-D75A-43B7-B1EF-ECF1824E1B07}" type="presParOf" srcId="{9BA3C1EA-5C42-4401-B118-423EA7E95B81}" destId="{7372B75B-EA1C-498E-BC10-C250608BEABB}" srcOrd="5" destOrd="0" presId="urn:microsoft.com/office/officeart/2018/2/layout/IconCircleList"/>
    <dgm:cxn modelId="{395B7508-2C41-490B-9BB7-FE6B9F646646}" type="presParOf" srcId="{9BA3C1EA-5C42-4401-B118-423EA7E95B81}" destId="{66493850-265D-4014-BE2A-0F9362E1576B}" srcOrd="6" destOrd="0" presId="urn:microsoft.com/office/officeart/2018/2/layout/IconCircleList"/>
    <dgm:cxn modelId="{DE926D68-DB9F-4DAE-8F98-8EC0EDF46934}" type="presParOf" srcId="{66493850-265D-4014-BE2A-0F9362E1576B}" destId="{D72BF020-6660-4ED5-BE1E-79AE9574F5B3}" srcOrd="0" destOrd="0" presId="urn:microsoft.com/office/officeart/2018/2/layout/IconCircleList"/>
    <dgm:cxn modelId="{2B3F1EF2-F50D-426A-81AD-C06FF1973074}" type="presParOf" srcId="{66493850-265D-4014-BE2A-0F9362E1576B}" destId="{532F17EC-743E-4789-B279-8FA0DD259439}" srcOrd="1" destOrd="0" presId="urn:microsoft.com/office/officeart/2018/2/layout/IconCircleList"/>
    <dgm:cxn modelId="{3B2F94F2-4475-4C7E-BA00-2C7B0F55EDD4}" type="presParOf" srcId="{66493850-265D-4014-BE2A-0F9362E1576B}" destId="{2B9E7413-39BA-4AB8-9696-D9349F9608B5}" srcOrd="2" destOrd="0" presId="urn:microsoft.com/office/officeart/2018/2/layout/IconCircleList"/>
    <dgm:cxn modelId="{6258F088-7942-4414-A21F-5B242E9FF9BF}" type="presParOf" srcId="{66493850-265D-4014-BE2A-0F9362E1576B}" destId="{5B6AAACC-5C0B-442D-9AF0-CAFD0D3FBED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6ED961-9428-4F65-BB43-856D8DAFB4A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B94C15-D896-4092-BDBD-284F60E957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Alcohol, sulphates, fixed acidity has a positive effect on quality.</a:t>
          </a:r>
        </a:p>
      </dgm:t>
    </dgm:pt>
    <dgm:pt modelId="{48649FBD-423E-4996-BECA-6EF44BCC68AA}" cxnId="{34A336CF-F55C-433B-9378-8F77B555C630}" type="parTrans">
      <dgm:prSet/>
      <dgm:spPr/>
      <dgm:t>
        <a:bodyPr/>
        <a:lstStyle/>
        <a:p>
          <a:endParaRPr lang="en-US"/>
        </a:p>
      </dgm:t>
    </dgm:pt>
    <dgm:pt modelId="{54B05D0F-ED92-4D1E-992F-659A462FC08F}" cxnId="{34A336CF-F55C-433B-9378-8F77B555C630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0EBD78-3EF5-478D-BB22-A69A96FF41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Critic acidity, volatile acidity and density has negative effect on quality.</a:t>
          </a:r>
        </a:p>
      </dgm:t>
    </dgm:pt>
    <dgm:pt modelId="{4A5FC0A9-95F9-4F39-A228-4489A6B252A0}" cxnId="{A4EBC875-23BE-4C95-BA80-62A5AAFEE5E2}" type="parTrans">
      <dgm:prSet/>
      <dgm:spPr/>
      <dgm:t>
        <a:bodyPr/>
        <a:lstStyle/>
        <a:p>
          <a:endParaRPr lang="en-US"/>
        </a:p>
      </dgm:t>
    </dgm:pt>
    <dgm:pt modelId="{ECB33705-F57C-4468-B1E5-7AB066FB7301}" cxnId="{A4EBC875-23BE-4C95-BA80-62A5AAFEE5E2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33C0FB-FB5E-4369-8BE1-097991D458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fixed acidity’s positive effect will be reduced by higher amount of alcohol.</a:t>
          </a:r>
        </a:p>
      </dgm:t>
    </dgm:pt>
    <dgm:pt modelId="{D498C764-EE99-4D9A-A65B-C8A3CFC421A9}" cxnId="{4B404376-BE3D-4BAC-827B-7DCCCB990437}" type="parTrans">
      <dgm:prSet/>
      <dgm:spPr/>
      <dgm:t>
        <a:bodyPr/>
        <a:lstStyle/>
        <a:p>
          <a:endParaRPr lang="en-US"/>
        </a:p>
      </dgm:t>
    </dgm:pt>
    <dgm:pt modelId="{6717D96F-A365-4FFA-8818-F58FF3499CF1}" cxnId="{4B404376-BE3D-4BAC-827B-7DCCCB990437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4AD466-2940-47EF-B9BE-ABCA58D60D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critic acidity’s negative effect will be reduced by higher amount of alcohol.</a:t>
          </a:r>
        </a:p>
      </dgm:t>
    </dgm:pt>
    <dgm:pt modelId="{BD6D80A9-2E8E-4F2E-94B5-7AC2A6AEFBE7}" cxnId="{973ACCBA-F708-4E7E-BDA7-B6DD590F4C0F}" type="parTrans">
      <dgm:prSet/>
      <dgm:spPr/>
      <dgm:t>
        <a:bodyPr/>
        <a:lstStyle/>
        <a:p>
          <a:endParaRPr lang="en-US"/>
        </a:p>
      </dgm:t>
    </dgm:pt>
    <dgm:pt modelId="{00D9F8E5-9484-4CAF-B5E0-11B1F7B23048}" cxnId="{973ACCBA-F708-4E7E-BDA7-B6DD590F4C0F}" type="sibTrans">
      <dgm:prSet/>
      <dgm:spPr/>
      <dgm:t>
        <a:bodyPr/>
        <a:lstStyle/>
        <a:p>
          <a:endParaRPr lang="en-US"/>
        </a:p>
      </dgm:t>
    </dgm:pt>
    <dgm:pt modelId="{2908C9E7-C0B1-46CD-B7A1-2C9029C839C3}" type="pres">
      <dgm:prSet presAssocID="{016ED961-9428-4F65-BB43-856D8DAFB4A5}" presName="root" presStyleCnt="0">
        <dgm:presLayoutVars>
          <dgm:dir/>
          <dgm:resizeHandles val="exact"/>
        </dgm:presLayoutVars>
      </dgm:prSet>
      <dgm:spPr/>
    </dgm:pt>
    <dgm:pt modelId="{0AD24561-AA30-447A-8931-05BA0DBD8C72}" type="pres">
      <dgm:prSet presAssocID="{016ED961-9428-4F65-BB43-856D8DAFB4A5}" presName="container" presStyleCnt="0">
        <dgm:presLayoutVars>
          <dgm:dir/>
          <dgm:resizeHandles val="exact"/>
        </dgm:presLayoutVars>
      </dgm:prSet>
      <dgm:spPr/>
    </dgm:pt>
    <dgm:pt modelId="{979E9B64-140A-45C6-97A8-25E93B09BAF3}" type="pres">
      <dgm:prSet presAssocID="{2EB94C15-D896-4092-BDBD-284F60E95714}" presName="compNode" presStyleCnt="0"/>
      <dgm:spPr/>
    </dgm:pt>
    <dgm:pt modelId="{6B70FEDB-C64A-48AE-AA38-C7E2DCE9E70E}" type="pres">
      <dgm:prSet presAssocID="{2EB94C15-D896-4092-BDBD-284F60E95714}" presName="iconBgRect" presStyleLbl="bgShp" presStyleIdx="0" presStyleCnt="4"/>
      <dgm:spPr/>
    </dgm:pt>
    <dgm:pt modelId="{85F521D3-568D-4CB8-8D83-CD3845357A9D}" type="pres">
      <dgm:prSet presAssocID="{2EB94C15-D896-4092-BDBD-284F60E957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D1B1847B-CD16-47C1-A7B6-F6007774E034}" type="pres">
      <dgm:prSet presAssocID="{2EB94C15-D896-4092-BDBD-284F60E95714}" presName="spaceRect" presStyleCnt="0"/>
      <dgm:spPr/>
    </dgm:pt>
    <dgm:pt modelId="{24BBADF3-FFD8-45D0-BA37-3F78323B7A2F}" type="pres">
      <dgm:prSet presAssocID="{2EB94C15-D896-4092-BDBD-284F60E95714}" presName="textRect" presStyleLbl="revTx" presStyleIdx="0" presStyleCnt="4">
        <dgm:presLayoutVars>
          <dgm:chMax val="1"/>
          <dgm:chPref val="1"/>
        </dgm:presLayoutVars>
      </dgm:prSet>
      <dgm:spPr/>
    </dgm:pt>
    <dgm:pt modelId="{C93353F1-CD9F-499D-BD4A-44B13B3F0545}" type="pres">
      <dgm:prSet presAssocID="{54B05D0F-ED92-4D1E-992F-659A462FC08F}" presName="sibTrans" presStyleLbl="sibTrans2D1" presStyleIdx="0" presStyleCnt="0"/>
      <dgm:spPr/>
    </dgm:pt>
    <dgm:pt modelId="{F7C2A557-AB59-4E4C-921E-86D369BE9FA5}" type="pres">
      <dgm:prSet presAssocID="{110EBD78-3EF5-478D-BB22-A69A96FF41BC}" presName="compNode" presStyleCnt="0"/>
      <dgm:spPr/>
    </dgm:pt>
    <dgm:pt modelId="{23016B8E-7C9C-4C58-AC48-25AE3D1C4327}" type="pres">
      <dgm:prSet presAssocID="{110EBD78-3EF5-478D-BB22-A69A96FF41BC}" presName="iconBgRect" presStyleLbl="bgShp" presStyleIdx="1" presStyleCnt="4"/>
      <dgm:spPr/>
    </dgm:pt>
    <dgm:pt modelId="{CFCAD0AF-D3C8-4178-90F9-8B8DB541DBEA}" type="pres">
      <dgm:prSet presAssocID="{110EBD78-3EF5-478D-BB22-A69A96FF41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999B3224-AEDE-48F7-A9A8-A47BC112D411}" type="pres">
      <dgm:prSet presAssocID="{110EBD78-3EF5-478D-BB22-A69A96FF41BC}" presName="spaceRect" presStyleCnt="0"/>
      <dgm:spPr/>
    </dgm:pt>
    <dgm:pt modelId="{8C21B482-3B07-4F6A-8FB4-DAD0120419BF}" type="pres">
      <dgm:prSet presAssocID="{110EBD78-3EF5-478D-BB22-A69A96FF41BC}" presName="textRect" presStyleLbl="revTx" presStyleIdx="1" presStyleCnt="4">
        <dgm:presLayoutVars>
          <dgm:chMax val="1"/>
          <dgm:chPref val="1"/>
        </dgm:presLayoutVars>
      </dgm:prSet>
      <dgm:spPr/>
    </dgm:pt>
    <dgm:pt modelId="{2A4505FE-70F6-4EB3-8468-31EFF8C5D378}" type="pres">
      <dgm:prSet presAssocID="{ECB33705-F57C-4468-B1E5-7AB066FB7301}" presName="sibTrans" presStyleLbl="sibTrans2D1" presStyleIdx="0" presStyleCnt="0"/>
      <dgm:spPr/>
    </dgm:pt>
    <dgm:pt modelId="{46FF286B-17A3-4C59-AA48-D35C85608F97}" type="pres">
      <dgm:prSet presAssocID="{9033C0FB-FB5E-4369-8BE1-097991D45833}" presName="compNode" presStyleCnt="0"/>
      <dgm:spPr/>
    </dgm:pt>
    <dgm:pt modelId="{A7A461C2-EB7E-46CD-9BFD-4A661620E95B}" type="pres">
      <dgm:prSet presAssocID="{9033C0FB-FB5E-4369-8BE1-097991D45833}" presName="iconBgRect" presStyleLbl="bgShp" presStyleIdx="2" presStyleCnt="4"/>
      <dgm:spPr/>
    </dgm:pt>
    <dgm:pt modelId="{A68CF8CF-B42F-4D49-AF88-FB031D48F121}" type="pres">
      <dgm:prSet presAssocID="{9033C0FB-FB5E-4369-8BE1-097991D458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1C85E5BE-BD39-4BFE-BD74-24116ADBF8B5}" type="pres">
      <dgm:prSet presAssocID="{9033C0FB-FB5E-4369-8BE1-097991D45833}" presName="spaceRect" presStyleCnt="0"/>
      <dgm:spPr/>
    </dgm:pt>
    <dgm:pt modelId="{3B7F556D-0567-4940-9F35-2E6053422300}" type="pres">
      <dgm:prSet presAssocID="{9033C0FB-FB5E-4369-8BE1-097991D45833}" presName="textRect" presStyleLbl="revTx" presStyleIdx="2" presStyleCnt="4">
        <dgm:presLayoutVars>
          <dgm:chMax val="1"/>
          <dgm:chPref val="1"/>
        </dgm:presLayoutVars>
      </dgm:prSet>
      <dgm:spPr/>
    </dgm:pt>
    <dgm:pt modelId="{04B8D865-8910-4EFF-BBDB-283171B4AE8B}" type="pres">
      <dgm:prSet presAssocID="{6717D96F-A365-4FFA-8818-F58FF3499CF1}" presName="sibTrans" presStyleLbl="sibTrans2D1" presStyleIdx="0" presStyleCnt="0"/>
      <dgm:spPr/>
    </dgm:pt>
    <dgm:pt modelId="{10328BD0-F9A2-4A4C-9973-A3492901199F}" type="pres">
      <dgm:prSet presAssocID="{F44AD466-2940-47EF-B9BE-ABCA58D60D21}" presName="compNode" presStyleCnt="0"/>
      <dgm:spPr/>
    </dgm:pt>
    <dgm:pt modelId="{2241A012-6015-4875-8DA5-3C5C2BFD24BC}" type="pres">
      <dgm:prSet presAssocID="{F44AD466-2940-47EF-B9BE-ABCA58D60D21}" presName="iconBgRect" presStyleLbl="bgShp" presStyleIdx="3" presStyleCnt="4"/>
      <dgm:spPr/>
    </dgm:pt>
    <dgm:pt modelId="{7D34A2A2-F9B1-4421-94D3-74192B86304E}" type="pres">
      <dgm:prSet presAssocID="{F44AD466-2940-47EF-B9BE-ABCA58D60D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A1C94B70-99A3-4D37-9278-502BC17960A3}" type="pres">
      <dgm:prSet presAssocID="{F44AD466-2940-47EF-B9BE-ABCA58D60D21}" presName="spaceRect" presStyleCnt="0"/>
      <dgm:spPr/>
    </dgm:pt>
    <dgm:pt modelId="{F6890360-ADCC-40E0-B0B4-1AE148460115}" type="pres">
      <dgm:prSet presAssocID="{F44AD466-2940-47EF-B9BE-ABCA58D60D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4971616-CFF5-4BCE-A81F-ACDE7064A69B}" type="presOf" srcId="{2EB94C15-D896-4092-BDBD-284F60E95714}" destId="{24BBADF3-FFD8-45D0-BA37-3F78323B7A2F}" srcOrd="0" destOrd="0" presId="urn:microsoft.com/office/officeart/2018/2/layout/IconCircleList"/>
    <dgm:cxn modelId="{51218D21-6687-407D-8F6E-04E63EE83624}" type="presOf" srcId="{110EBD78-3EF5-478D-BB22-A69A96FF41BC}" destId="{8C21B482-3B07-4F6A-8FB4-DAD0120419BF}" srcOrd="0" destOrd="0" presId="urn:microsoft.com/office/officeart/2018/2/layout/IconCircleList"/>
    <dgm:cxn modelId="{7FF90B60-E9B7-4D5F-B089-2801E88BA967}" type="presOf" srcId="{F44AD466-2940-47EF-B9BE-ABCA58D60D21}" destId="{F6890360-ADCC-40E0-B0B4-1AE148460115}" srcOrd="0" destOrd="0" presId="urn:microsoft.com/office/officeart/2018/2/layout/IconCircleList"/>
    <dgm:cxn modelId="{A4EBC875-23BE-4C95-BA80-62A5AAFEE5E2}" srcId="{016ED961-9428-4F65-BB43-856D8DAFB4A5}" destId="{110EBD78-3EF5-478D-BB22-A69A96FF41BC}" srcOrd="1" destOrd="0" parTransId="{4A5FC0A9-95F9-4F39-A228-4489A6B252A0}" sibTransId="{ECB33705-F57C-4468-B1E5-7AB066FB7301}"/>
    <dgm:cxn modelId="{4B404376-BE3D-4BAC-827B-7DCCCB990437}" srcId="{016ED961-9428-4F65-BB43-856D8DAFB4A5}" destId="{9033C0FB-FB5E-4369-8BE1-097991D45833}" srcOrd="2" destOrd="0" parTransId="{D498C764-EE99-4D9A-A65B-C8A3CFC421A9}" sibTransId="{6717D96F-A365-4FFA-8818-F58FF3499CF1}"/>
    <dgm:cxn modelId="{DEF17D9B-B54A-49AA-B4B3-E9FAF4A23201}" type="presOf" srcId="{6717D96F-A365-4FFA-8818-F58FF3499CF1}" destId="{04B8D865-8910-4EFF-BBDB-283171B4AE8B}" srcOrd="0" destOrd="0" presId="urn:microsoft.com/office/officeart/2018/2/layout/IconCircleList"/>
    <dgm:cxn modelId="{7967D3A1-9288-461F-A8FC-C77B9D2D1538}" type="presOf" srcId="{9033C0FB-FB5E-4369-8BE1-097991D45833}" destId="{3B7F556D-0567-4940-9F35-2E6053422300}" srcOrd="0" destOrd="0" presId="urn:microsoft.com/office/officeart/2018/2/layout/IconCircleList"/>
    <dgm:cxn modelId="{832970A7-930F-4F0E-9B6B-0776140B05B4}" type="presOf" srcId="{ECB33705-F57C-4468-B1E5-7AB066FB7301}" destId="{2A4505FE-70F6-4EB3-8468-31EFF8C5D378}" srcOrd="0" destOrd="0" presId="urn:microsoft.com/office/officeart/2018/2/layout/IconCircleList"/>
    <dgm:cxn modelId="{973ACCBA-F708-4E7E-BDA7-B6DD590F4C0F}" srcId="{016ED961-9428-4F65-BB43-856D8DAFB4A5}" destId="{F44AD466-2940-47EF-B9BE-ABCA58D60D21}" srcOrd="3" destOrd="0" parTransId="{BD6D80A9-2E8E-4F2E-94B5-7AC2A6AEFBE7}" sibTransId="{00D9F8E5-9484-4CAF-B5E0-11B1F7B23048}"/>
    <dgm:cxn modelId="{34A336CF-F55C-433B-9378-8F77B555C630}" srcId="{016ED961-9428-4F65-BB43-856D8DAFB4A5}" destId="{2EB94C15-D896-4092-BDBD-284F60E95714}" srcOrd="0" destOrd="0" parTransId="{48649FBD-423E-4996-BECA-6EF44BCC68AA}" sibTransId="{54B05D0F-ED92-4D1E-992F-659A462FC08F}"/>
    <dgm:cxn modelId="{34F0FCD8-5C15-4A9D-B21D-9379552957A9}" type="presOf" srcId="{54B05D0F-ED92-4D1E-992F-659A462FC08F}" destId="{C93353F1-CD9F-499D-BD4A-44B13B3F0545}" srcOrd="0" destOrd="0" presId="urn:microsoft.com/office/officeart/2018/2/layout/IconCircleList"/>
    <dgm:cxn modelId="{B651DBFB-0568-47BC-AF83-0419E3CE81CA}" type="presOf" srcId="{016ED961-9428-4F65-BB43-856D8DAFB4A5}" destId="{2908C9E7-C0B1-46CD-B7A1-2C9029C839C3}" srcOrd="0" destOrd="0" presId="urn:microsoft.com/office/officeart/2018/2/layout/IconCircleList"/>
    <dgm:cxn modelId="{73A0BB46-4C04-4D6A-A89F-62358EA13AF4}" type="presParOf" srcId="{2908C9E7-C0B1-46CD-B7A1-2C9029C839C3}" destId="{0AD24561-AA30-447A-8931-05BA0DBD8C72}" srcOrd="0" destOrd="0" presId="urn:microsoft.com/office/officeart/2018/2/layout/IconCircleList"/>
    <dgm:cxn modelId="{6DDCF180-0B33-4E8C-A1A2-42AF016A6CD5}" type="presParOf" srcId="{0AD24561-AA30-447A-8931-05BA0DBD8C72}" destId="{979E9B64-140A-45C6-97A8-25E93B09BAF3}" srcOrd="0" destOrd="0" presId="urn:microsoft.com/office/officeart/2018/2/layout/IconCircleList"/>
    <dgm:cxn modelId="{AABEB7B5-BC6E-46DE-9311-B30478A339F9}" type="presParOf" srcId="{979E9B64-140A-45C6-97A8-25E93B09BAF3}" destId="{6B70FEDB-C64A-48AE-AA38-C7E2DCE9E70E}" srcOrd="0" destOrd="0" presId="urn:microsoft.com/office/officeart/2018/2/layout/IconCircleList"/>
    <dgm:cxn modelId="{AC88F0A1-6B03-4CB5-91A9-2070FA6A1EEE}" type="presParOf" srcId="{979E9B64-140A-45C6-97A8-25E93B09BAF3}" destId="{85F521D3-568D-4CB8-8D83-CD3845357A9D}" srcOrd="1" destOrd="0" presId="urn:microsoft.com/office/officeart/2018/2/layout/IconCircleList"/>
    <dgm:cxn modelId="{5AEFD1B6-D645-4AC7-8FD8-E86F9878D68F}" type="presParOf" srcId="{979E9B64-140A-45C6-97A8-25E93B09BAF3}" destId="{D1B1847B-CD16-47C1-A7B6-F6007774E034}" srcOrd="2" destOrd="0" presId="urn:microsoft.com/office/officeart/2018/2/layout/IconCircleList"/>
    <dgm:cxn modelId="{7AE45F79-9E75-4386-8D36-FE157C53DAE2}" type="presParOf" srcId="{979E9B64-140A-45C6-97A8-25E93B09BAF3}" destId="{24BBADF3-FFD8-45D0-BA37-3F78323B7A2F}" srcOrd="3" destOrd="0" presId="urn:microsoft.com/office/officeart/2018/2/layout/IconCircleList"/>
    <dgm:cxn modelId="{5CA7D1F7-49A2-413F-ABD5-4EEB66F1F91A}" type="presParOf" srcId="{0AD24561-AA30-447A-8931-05BA0DBD8C72}" destId="{C93353F1-CD9F-499D-BD4A-44B13B3F0545}" srcOrd="1" destOrd="0" presId="urn:microsoft.com/office/officeart/2018/2/layout/IconCircleList"/>
    <dgm:cxn modelId="{DA77E894-D4CD-4B45-A0EC-24865CD9E9A2}" type="presParOf" srcId="{0AD24561-AA30-447A-8931-05BA0DBD8C72}" destId="{F7C2A557-AB59-4E4C-921E-86D369BE9FA5}" srcOrd="2" destOrd="0" presId="urn:microsoft.com/office/officeart/2018/2/layout/IconCircleList"/>
    <dgm:cxn modelId="{05D56C88-2A78-4061-92C1-08D552FB4A26}" type="presParOf" srcId="{F7C2A557-AB59-4E4C-921E-86D369BE9FA5}" destId="{23016B8E-7C9C-4C58-AC48-25AE3D1C4327}" srcOrd="0" destOrd="0" presId="urn:microsoft.com/office/officeart/2018/2/layout/IconCircleList"/>
    <dgm:cxn modelId="{EB250263-53ED-4D71-81E6-26D678E38940}" type="presParOf" srcId="{F7C2A557-AB59-4E4C-921E-86D369BE9FA5}" destId="{CFCAD0AF-D3C8-4178-90F9-8B8DB541DBEA}" srcOrd="1" destOrd="0" presId="urn:microsoft.com/office/officeart/2018/2/layout/IconCircleList"/>
    <dgm:cxn modelId="{91C16C51-5212-4CB3-908B-A5016DE48414}" type="presParOf" srcId="{F7C2A557-AB59-4E4C-921E-86D369BE9FA5}" destId="{999B3224-AEDE-48F7-A9A8-A47BC112D411}" srcOrd="2" destOrd="0" presId="urn:microsoft.com/office/officeart/2018/2/layout/IconCircleList"/>
    <dgm:cxn modelId="{A7A86BF8-FD15-4C14-B277-E1E7164D12CF}" type="presParOf" srcId="{F7C2A557-AB59-4E4C-921E-86D369BE9FA5}" destId="{8C21B482-3B07-4F6A-8FB4-DAD0120419BF}" srcOrd="3" destOrd="0" presId="urn:microsoft.com/office/officeart/2018/2/layout/IconCircleList"/>
    <dgm:cxn modelId="{F09B29DF-5177-4E11-8BF2-B387651AC206}" type="presParOf" srcId="{0AD24561-AA30-447A-8931-05BA0DBD8C72}" destId="{2A4505FE-70F6-4EB3-8468-31EFF8C5D378}" srcOrd="3" destOrd="0" presId="urn:microsoft.com/office/officeart/2018/2/layout/IconCircleList"/>
    <dgm:cxn modelId="{8955FEB3-954A-47AB-8214-FD2BDF2A406F}" type="presParOf" srcId="{0AD24561-AA30-447A-8931-05BA0DBD8C72}" destId="{46FF286B-17A3-4C59-AA48-D35C85608F97}" srcOrd="4" destOrd="0" presId="urn:microsoft.com/office/officeart/2018/2/layout/IconCircleList"/>
    <dgm:cxn modelId="{C891DA98-A0A0-40C0-970E-560874924069}" type="presParOf" srcId="{46FF286B-17A3-4C59-AA48-D35C85608F97}" destId="{A7A461C2-EB7E-46CD-9BFD-4A661620E95B}" srcOrd="0" destOrd="0" presId="urn:microsoft.com/office/officeart/2018/2/layout/IconCircleList"/>
    <dgm:cxn modelId="{20AD9218-EDAB-40C4-B967-CC9641618801}" type="presParOf" srcId="{46FF286B-17A3-4C59-AA48-D35C85608F97}" destId="{A68CF8CF-B42F-4D49-AF88-FB031D48F121}" srcOrd="1" destOrd="0" presId="urn:microsoft.com/office/officeart/2018/2/layout/IconCircleList"/>
    <dgm:cxn modelId="{149E7FF6-6426-43F3-95DD-E1E379D052F9}" type="presParOf" srcId="{46FF286B-17A3-4C59-AA48-D35C85608F97}" destId="{1C85E5BE-BD39-4BFE-BD74-24116ADBF8B5}" srcOrd="2" destOrd="0" presId="urn:microsoft.com/office/officeart/2018/2/layout/IconCircleList"/>
    <dgm:cxn modelId="{BE038D46-1594-4E2B-898A-330BCB6AB80A}" type="presParOf" srcId="{46FF286B-17A3-4C59-AA48-D35C85608F97}" destId="{3B7F556D-0567-4940-9F35-2E6053422300}" srcOrd="3" destOrd="0" presId="urn:microsoft.com/office/officeart/2018/2/layout/IconCircleList"/>
    <dgm:cxn modelId="{C28483A5-F8F6-455F-87AE-D8FB8387B640}" type="presParOf" srcId="{0AD24561-AA30-447A-8931-05BA0DBD8C72}" destId="{04B8D865-8910-4EFF-BBDB-283171B4AE8B}" srcOrd="5" destOrd="0" presId="urn:microsoft.com/office/officeart/2018/2/layout/IconCircleList"/>
    <dgm:cxn modelId="{4E596526-C6E7-467C-BBE7-EBC5543C8D31}" type="presParOf" srcId="{0AD24561-AA30-447A-8931-05BA0DBD8C72}" destId="{10328BD0-F9A2-4A4C-9973-A3492901199F}" srcOrd="6" destOrd="0" presId="urn:microsoft.com/office/officeart/2018/2/layout/IconCircleList"/>
    <dgm:cxn modelId="{E287096E-51D6-47AD-8C36-98B292F08F10}" type="presParOf" srcId="{10328BD0-F9A2-4A4C-9973-A3492901199F}" destId="{2241A012-6015-4875-8DA5-3C5C2BFD24BC}" srcOrd="0" destOrd="0" presId="urn:microsoft.com/office/officeart/2018/2/layout/IconCircleList"/>
    <dgm:cxn modelId="{5B6142B6-22C5-4D0C-BA35-EAA265D45902}" type="presParOf" srcId="{10328BD0-F9A2-4A4C-9973-A3492901199F}" destId="{7D34A2A2-F9B1-4421-94D3-74192B86304E}" srcOrd="1" destOrd="0" presId="urn:microsoft.com/office/officeart/2018/2/layout/IconCircleList"/>
    <dgm:cxn modelId="{CFE86829-683A-4A26-9A4D-A335F8C80969}" type="presParOf" srcId="{10328BD0-F9A2-4A4C-9973-A3492901199F}" destId="{A1C94B70-99A3-4D37-9278-502BC17960A3}" srcOrd="2" destOrd="0" presId="urn:microsoft.com/office/officeart/2018/2/layout/IconCircleList"/>
    <dgm:cxn modelId="{0CD888AC-BE92-483A-A031-0A4A6596D24C}" type="presParOf" srcId="{10328BD0-F9A2-4A4C-9973-A3492901199F}" destId="{F6890360-ADCC-40E0-B0B4-1AE14846011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67EAF-157F-4D38-856E-46678BA02A54}">
      <dsp:nvSpPr>
        <dsp:cNvPr id="0" name=""/>
        <dsp:cNvSpPr/>
      </dsp:nvSpPr>
      <dsp:spPr>
        <a:xfrm>
          <a:off x="25368" y="325760"/>
          <a:ext cx="1082781" cy="10827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2315F-8D9D-47E8-8DE9-8E86A4127A28}">
      <dsp:nvSpPr>
        <dsp:cNvPr id="0" name=""/>
        <dsp:cNvSpPr/>
      </dsp:nvSpPr>
      <dsp:spPr>
        <a:xfrm>
          <a:off x="252752" y="553144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C191B-1F88-4092-8196-46690E4F6CAF}">
      <dsp:nvSpPr>
        <dsp:cNvPr id="0" name=""/>
        <dsp:cNvSpPr/>
      </dsp:nvSpPr>
      <dsp:spPr>
        <a:xfrm>
          <a:off x="1340173" y="325760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Alcohol, sulphates, fixed acidity and free sulfur dioxide has a positive effect on quality.</a:t>
          </a:r>
        </a:p>
      </dsp:txBody>
      <dsp:txXfrm>
        <a:off x="1340173" y="325760"/>
        <a:ext cx="2552269" cy="1082781"/>
      </dsp:txXfrm>
    </dsp:sp>
    <dsp:sp modelId="{4EA1CD50-9D2C-48F1-8EEF-F19DE507D304}">
      <dsp:nvSpPr>
        <dsp:cNvPr id="0" name=""/>
        <dsp:cNvSpPr/>
      </dsp:nvSpPr>
      <dsp:spPr>
        <a:xfrm>
          <a:off x="4337156" y="325760"/>
          <a:ext cx="1082781" cy="108278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C685E-C7CE-47D3-B4E9-CD019B98AF3A}">
      <dsp:nvSpPr>
        <dsp:cNvPr id="0" name=""/>
        <dsp:cNvSpPr/>
      </dsp:nvSpPr>
      <dsp:spPr>
        <a:xfrm>
          <a:off x="4564540" y="553144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ED5F0-4A89-4019-9A94-DBAB199AA7EB}">
      <dsp:nvSpPr>
        <dsp:cNvPr id="0" name=""/>
        <dsp:cNvSpPr/>
      </dsp:nvSpPr>
      <dsp:spPr>
        <a:xfrm>
          <a:off x="5651962" y="325760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Critic acidity, volatile acidity, chlorides, total sulfur dioxide and density has negative effect on quality</a:t>
          </a:r>
        </a:p>
      </dsp:txBody>
      <dsp:txXfrm>
        <a:off x="5651962" y="325760"/>
        <a:ext cx="2552269" cy="1082781"/>
      </dsp:txXfrm>
    </dsp:sp>
    <dsp:sp modelId="{49455D2C-61DE-47C6-A75F-3E0C4B82B3F4}">
      <dsp:nvSpPr>
        <dsp:cNvPr id="0" name=""/>
        <dsp:cNvSpPr/>
      </dsp:nvSpPr>
      <dsp:spPr>
        <a:xfrm>
          <a:off x="25368" y="1985533"/>
          <a:ext cx="1082781" cy="10827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EB09F-1B2B-4E5F-B76C-209B58F5FDEC}">
      <dsp:nvSpPr>
        <dsp:cNvPr id="0" name=""/>
        <dsp:cNvSpPr/>
      </dsp:nvSpPr>
      <dsp:spPr>
        <a:xfrm>
          <a:off x="252752" y="2212917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C8924-7067-499F-9348-857BAB2EA646}">
      <dsp:nvSpPr>
        <dsp:cNvPr id="0" name=""/>
        <dsp:cNvSpPr/>
      </dsp:nvSpPr>
      <dsp:spPr>
        <a:xfrm>
          <a:off x="1340173" y="198553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quality is most positive sensitive to sulphates</a:t>
          </a:r>
        </a:p>
      </dsp:txBody>
      <dsp:txXfrm>
        <a:off x="1340173" y="1985533"/>
        <a:ext cx="2552269" cy="1082781"/>
      </dsp:txXfrm>
    </dsp:sp>
    <dsp:sp modelId="{D72BF020-6660-4ED5-BE1E-79AE9574F5B3}">
      <dsp:nvSpPr>
        <dsp:cNvPr id="0" name=""/>
        <dsp:cNvSpPr/>
      </dsp:nvSpPr>
      <dsp:spPr>
        <a:xfrm>
          <a:off x="4337156" y="1985533"/>
          <a:ext cx="1082781" cy="108278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F17EC-743E-4789-B279-8FA0DD259439}">
      <dsp:nvSpPr>
        <dsp:cNvPr id="0" name=""/>
        <dsp:cNvSpPr/>
      </dsp:nvSpPr>
      <dsp:spPr>
        <a:xfrm>
          <a:off x="4564540" y="2212917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AAACC-5C0B-442D-9AF0-CAFD0D3FBED3}">
      <dsp:nvSpPr>
        <dsp:cNvPr id="0" name=""/>
        <dsp:cNvSpPr/>
      </dsp:nvSpPr>
      <dsp:spPr>
        <a:xfrm>
          <a:off x="5651962" y="198553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quality is most negative sensitive to chlorides</a:t>
          </a:r>
        </a:p>
      </dsp:txBody>
      <dsp:txXfrm>
        <a:off x="5651962" y="1985533"/>
        <a:ext cx="2552269" cy="108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0FEDB-C64A-48AE-AA38-C7E2DCE9E70E}">
      <dsp:nvSpPr>
        <dsp:cNvPr id="0" name=""/>
        <dsp:cNvSpPr/>
      </dsp:nvSpPr>
      <dsp:spPr>
        <a:xfrm>
          <a:off x="25368" y="325760"/>
          <a:ext cx="1082781" cy="10827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521D3-568D-4CB8-8D83-CD3845357A9D}">
      <dsp:nvSpPr>
        <dsp:cNvPr id="0" name=""/>
        <dsp:cNvSpPr/>
      </dsp:nvSpPr>
      <dsp:spPr>
        <a:xfrm>
          <a:off x="252752" y="553144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BADF3-FFD8-45D0-BA37-3F78323B7A2F}">
      <dsp:nvSpPr>
        <dsp:cNvPr id="0" name=""/>
        <dsp:cNvSpPr/>
      </dsp:nvSpPr>
      <dsp:spPr>
        <a:xfrm>
          <a:off x="1340173" y="325760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Alcohol, sulphates, fixed acidity has a positive effect on quality.</a:t>
          </a:r>
        </a:p>
      </dsp:txBody>
      <dsp:txXfrm>
        <a:off x="1340173" y="325760"/>
        <a:ext cx="2552269" cy="1082781"/>
      </dsp:txXfrm>
    </dsp:sp>
    <dsp:sp modelId="{23016B8E-7C9C-4C58-AC48-25AE3D1C4327}">
      <dsp:nvSpPr>
        <dsp:cNvPr id="0" name=""/>
        <dsp:cNvSpPr/>
      </dsp:nvSpPr>
      <dsp:spPr>
        <a:xfrm>
          <a:off x="4337156" y="325760"/>
          <a:ext cx="1082781" cy="10827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AD0AF-D3C8-4178-90F9-8B8DB541DBEA}">
      <dsp:nvSpPr>
        <dsp:cNvPr id="0" name=""/>
        <dsp:cNvSpPr/>
      </dsp:nvSpPr>
      <dsp:spPr>
        <a:xfrm>
          <a:off x="4564540" y="553144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1B482-3B07-4F6A-8FB4-DAD0120419BF}">
      <dsp:nvSpPr>
        <dsp:cNvPr id="0" name=""/>
        <dsp:cNvSpPr/>
      </dsp:nvSpPr>
      <dsp:spPr>
        <a:xfrm>
          <a:off x="5651962" y="325760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Critic acidity, volatile acidity and density has negative effect on quality.</a:t>
          </a:r>
        </a:p>
      </dsp:txBody>
      <dsp:txXfrm>
        <a:off x="5651962" y="325760"/>
        <a:ext cx="2552269" cy="1082781"/>
      </dsp:txXfrm>
    </dsp:sp>
    <dsp:sp modelId="{A7A461C2-EB7E-46CD-9BFD-4A661620E95B}">
      <dsp:nvSpPr>
        <dsp:cNvPr id="0" name=""/>
        <dsp:cNvSpPr/>
      </dsp:nvSpPr>
      <dsp:spPr>
        <a:xfrm>
          <a:off x="25368" y="1985533"/>
          <a:ext cx="1082781" cy="10827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CF8CF-B42F-4D49-AF88-FB031D48F121}">
      <dsp:nvSpPr>
        <dsp:cNvPr id="0" name=""/>
        <dsp:cNvSpPr/>
      </dsp:nvSpPr>
      <dsp:spPr>
        <a:xfrm>
          <a:off x="252752" y="2212917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F556D-0567-4940-9F35-2E6053422300}">
      <dsp:nvSpPr>
        <dsp:cNvPr id="0" name=""/>
        <dsp:cNvSpPr/>
      </dsp:nvSpPr>
      <dsp:spPr>
        <a:xfrm>
          <a:off x="1340173" y="198553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fixed acidity’s positive effect will be reduced by higher amount of alcohol.</a:t>
          </a:r>
        </a:p>
      </dsp:txBody>
      <dsp:txXfrm>
        <a:off x="1340173" y="1985533"/>
        <a:ext cx="2552269" cy="1082781"/>
      </dsp:txXfrm>
    </dsp:sp>
    <dsp:sp modelId="{2241A012-6015-4875-8DA5-3C5C2BFD24BC}">
      <dsp:nvSpPr>
        <dsp:cNvPr id="0" name=""/>
        <dsp:cNvSpPr/>
      </dsp:nvSpPr>
      <dsp:spPr>
        <a:xfrm>
          <a:off x="4337156" y="1985533"/>
          <a:ext cx="1082781" cy="10827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4A2A2-F9B1-4421-94D3-74192B86304E}">
      <dsp:nvSpPr>
        <dsp:cNvPr id="0" name=""/>
        <dsp:cNvSpPr/>
      </dsp:nvSpPr>
      <dsp:spPr>
        <a:xfrm>
          <a:off x="4564540" y="2212917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90360-ADCC-40E0-B0B4-1AE148460115}">
      <dsp:nvSpPr>
        <dsp:cNvPr id="0" name=""/>
        <dsp:cNvSpPr/>
      </dsp:nvSpPr>
      <dsp:spPr>
        <a:xfrm>
          <a:off x="5651962" y="198553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critic acidity’s negative effect will be reduced by higher amount of alcohol.</a:t>
          </a:r>
        </a:p>
      </dsp:txBody>
      <dsp:txXfrm>
        <a:off x="5651962" y="1985533"/>
        <a:ext cx="2552269" cy="108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contDir" val="sameDir"/>
            <dgm:param type="grDir" val="tL"/>
            <dgm:param type="flowDir" val="row"/>
          </dgm:alg>
        </dgm:if>
        <dgm:else name="Name5">
          <dgm:alg type="snake">
            <dgm:param type="contDir" val="sameDir"/>
            <dgm:param type="grDir" val="tR"/>
            <dgm:param type="flowDir" val="row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parTxLTRAlign" val="l"/>
                  <dgm:param type="parTxRTLAlign" val="l"/>
                  <dgm:param type="shpTxLTRAlignCh" val="l"/>
                  <dgm:param type="shpTxRTLAlignCh" val="l"/>
                  <dgm:param type="txAnchorVert" val="mid"/>
                </dgm:alg>
              </dgm:if>
              <dgm:else name="Name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  <dgm:param type="txAnchorVert" val="mid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contDir" val="sameDir"/>
            <dgm:param type="grDir" val="tL"/>
            <dgm:param type="flowDir" val="row"/>
          </dgm:alg>
        </dgm:if>
        <dgm:else name="Name5">
          <dgm:alg type="snake">
            <dgm:param type="contDir" val="sameDir"/>
            <dgm:param type="grDir" val="tR"/>
            <dgm:param type="flowDir" val="row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parTxLTRAlign" val="l"/>
                  <dgm:param type="parTxRTLAlign" val="l"/>
                  <dgm:param type="shpTxLTRAlignCh" val="l"/>
                  <dgm:param type="shpTxRTLAlignCh" val="l"/>
                  <dgm:param type="txAnchorVert" val="mid"/>
                </dgm:alg>
              </dgm:if>
              <dgm:else name="Name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  <dgm:param type="txAnchorVert" val="mid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B91FC-D34B-5340-A829-7BCB0F56377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2CD36-0E60-AC4B-BA82-EDFDC45C93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41591-5D19-4643-A24C-9917DE46B69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35637-0BFD-4643-9882-A560C65C837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98500" y="520700"/>
            <a:ext cx="8050467" cy="1803400"/>
          </a:xfrm>
        </p:spPr>
        <p:txBody>
          <a:bodyPr anchor="b">
            <a:normAutofit/>
          </a:bodyPr>
          <a:lstStyle>
            <a:lvl1pPr algn="l">
              <a:defRPr sz="4500" b="0"/>
            </a:lvl1pPr>
          </a:lstStyle>
          <a:p>
            <a:r>
              <a:rPr lang="en-US" dirty="0"/>
              <a:t>Title Page Here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8500" y="2857500"/>
            <a:ext cx="8050467" cy="9779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853367" y="4853781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or confidentiality statement.</a:t>
            </a:r>
            <a:endParaRPr lang="en-US" dirty="0"/>
          </a:p>
        </p:txBody>
      </p:sp>
      <p:pic>
        <p:nvPicPr>
          <p:cNvPr id="2" name="Picture 1" descr="Kellogg_H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4305312"/>
            <a:ext cx="3657561" cy="37643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 userDrawn="1"/>
        </p:nvCxnSpPr>
        <p:spPr>
          <a:xfrm>
            <a:off x="698500" y="2585378"/>
            <a:ext cx="3657561" cy="0"/>
          </a:xfrm>
          <a:prstGeom prst="straightConnector1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5835"/>
            <a:ext cx="4038600" cy="3394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5835"/>
            <a:ext cx="4038600" cy="3394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5451" y="4904581"/>
            <a:ext cx="37854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853367" y="4904581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or confidentiality statement.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5451" y="4904581"/>
            <a:ext cx="37854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853367" y="4904581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or confidentiality statement.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5451" y="4904581"/>
            <a:ext cx="37854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853367" y="4904581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or confidentiality statement.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5451" y="4904581"/>
            <a:ext cx="37854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853367" y="4904581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or confidentiality statement.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024124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898983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5451" y="4904581"/>
            <a:ext cx="37854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853367" y="4904581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or confidentiality statement.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5835"/>
            <a:ext cx="4038600" cy="3394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5835"/>
            <a:ext cx="4038600" cy="3394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5451" y="4904581"/>
            <a:ext cx="37854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853367" y="4904581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or confidentiality statement.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5451" y="4904581"/>
            <a:ext cx="37854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853367" y="4904581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or confidentiality statement.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5451" y="4904581"/>
            <a:ext cx="37854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853367" y="4904581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or confidentiality statement.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98500" y="711200"/>
            <a:ext cx="8445500" cy="1513112"/>
          </a:xfrm>
        </p:spPr>
        <p:txBody>
          <a:bodyPr anchor="b">
            <a:normAutofit/>
          </a:bodyPr>
          <a:lstStyle>
            <a:lvl1pPr algn="l">
              <a:defRPr sz="4500" b="0"/>
            </a:lvl1pPr>
          </a:lstStyle>
          <a:p>
            <a:r>
              <a:rPr lang="en-US" dirty="0"/>
              <a:t>Title Page Here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8500" y="2692400"/>
            <a:ext cx="8050467" cy="9779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853367" y="4853781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or confidentiality statement.</a:t>
            </a:r>
            <a:endParaRPr lang="en-US" dirty="0"/>
          </a:p>
        </p:txBody>
      </p:sp>
      <p:pic>
        <p:nvPicPr>
          <p:cNvPr id="13" name="Picture 12" descr="Kellogg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4305312"/>
            <a:ext cx="3657600" cy="37444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698500" y="2462173"/>
            <a:ext cx="3657600" cy="0"/>
          </a:xfrm>
          <a:prstGeom prst="line">
            <a:avLst/>
          </a:prstGeom>
          <a:ln w="12700" cmpd="sng">
            <a:solidFill>
              <a:srgbClr val="3D146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5451" y="4904581"/>
            <a:ext cx="37854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853367" y="4904581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or confidentiality statement.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024124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898983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5451" y="4904581"/>
            <a:ext cx="37854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853367" y="4904581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or confidentiality statement.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6.png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4275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5451" y="4904581"/>
            <a:ext cx="378548" cy="238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853367" y="4904581"/>
            <a:ext cx="2895600" cy="238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or confidentiality statement.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rgbClr val="FFFFFF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rgbClr val="FFFFFF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400" kern="1200">
          <a:solidFill>
            <a:srgbClr val="FFFFFF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rgbClr val="FFFFFF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400" kern="1200">
          <a:solidFill>
            <a:srgbClr val="FFFFFF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400" kern="1200">
          <a:solidFill>
            <a:srgbClr val="FFFFFF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5451" y="4904581"/>
            <a:ext cx="378548" cy="238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853367" y="4904581"/>
            <a:ext cx="2895600" cy="238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Copyright or confidentiality statement.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rgbClr val="3E0B70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4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4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4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png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800" dirty="0">
                <a:solidFill>
                  <a:schemeClr val="tx1"/>
                </a:solidFill>
              </a:rPr>
              <a:t>MSIT-423 Project</a:t>
            </a:r>
            <a:br>
              <a:rPr lang="en-US" altLang="zh-CN" sz="4800" dirty="0">
                <a:solidFill>
                  <a:srgbClr val="FFFFFF"/>
                </a:solidFill>
              </a:rPr>
            </a:br>
            <a:r>
              <a:rPr lang="en-US" altLang="zh-CN" sz="4800" dirty="0">
                <a:solidFill>
                  <a:schemeClr val="tx1"/>
                </a:solidFill>
              </a:rPr>
              <a:t>          —— Red Wine Quality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Team member:  Fuyao Du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              </a:t>
            </a:r>
            <a:r>
              <a:rPr lang="en-US" altLang="zh-CN" dirty="0" err="1">
                <a:solidFill>
                  <a:schemeClr val="tx1"/>
                </a:solidFill>
              </a:rPr>
              <a:t>Erric</a:t>
            </a:r>
            <a:r>
              <a:rPr lang="en-US" altLang="zh-CN" dirty="0">
                <a:solidFill>
                  <a:schemeClr val="tx1"/>
                </a:solidFill>
              </a:rPr>
              <a:t> Chen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              </a:t>
            </a:r>
            <a:r>
              <a:rPr lang="en-US" altLang="zh-CN" dirty="0" err="1">
                <a:solidFill>
                  <a:schemeClr val="tx1"/>
                </a:solidFill>
              </a:rPr>
              <a:t>Yusiqi</a:t>
            </a:r>
            <a:r>
              <a:rPr lang="en-US" altLang="zh-CN" dirty="0">
                <a:solidFill>
                  <a:schemeClr val="tx1"/>
                </a:solidFill>
              </a:rPr>
              <a:t> Wang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766175" y="4903788"/>
            <a:ext cx="377825" cy="274637"/>
          </a:xfrm>
        </p:spPr>
        <p:txBody>
          <a:bodyPr/>
          <a:lstStyle/>
          <a:p>
            <a:fld id="{301A2C97-39A5-894E-85EE-EB35B9C54BC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Model for Consumers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We take this target as a classification.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 will focus on the accuracy.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Explanation of the model is not important.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Methods:</a:t>
            </a:r>
            <a:endParaRPr lang="en-US" altLang="zh-CN" dirty="0"/>
          </a:p>
          <a:p>
            <a:r>
              <a:rPr lang="en-US" altLang="zh-CN" dirty="0"/>
              <a:t>KNN</a:t>
            </a:r>
            <a:endParaRPr lang="en-US" altLang="zh-CN" dirty="0"/>
          </a:p>
          <a:p>
            <a:r>
              <a:rPr lang="en-US" altLang="zh-CN" dirty="0"/>
              <a:t>Random Forest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KNN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best K is 1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  <a:endParaRPr lang="en-US" dirty="0"/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1073943" y="1661319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53.5%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49.5%</a:t>
                      </a:r>
                      <a:endParaRPr lang="zh-CN" altLang="en-US" sz="18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49%</a:t>
                      </a:r>
                      <a:endParaRPr lang="zh-CN" altLang="en-US" sz="18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51.88%</a:t>
                      </a:r>
                      <a:endParaRPr lang="zh-CN" altLang="en-US" sz="18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49.63%</a:t>
                      </a:r>
                      <a:endParaRPr lang="zh-CN" altLang="en-US" sz="18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48.75%</a:t>
                      </a:r>
                      <a:endParaRPr lang="zh-CN" altLang="en-US" sz="18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Confusion Matrix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r="745" b="2"/>
          <a:stretch>
            <a:fillRect/>
          </a:stretch>
        </p:blipFill>
        <p:spPr>
          <a:xfrm>
            <a:off x="457200" y="1143702"/>
            <a:ext cx="3848349" cy="22069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99221" y="2590853"/>
            <a:ext cx="41744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prediction is imbalanced.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KNN</a:t>
            </a:r>
            <a:r>
              <a:rPr lang="zh-CN" altLang="en-US" sz="2400" dirty="0"/>
              <a:t> </a:t>
            </a:r>
            <a:r>
              <a:rPr lang="en-US" altLang="zh-CN" sz="2400" dirty="0"/>
              <a:t>may</a:t>
            </a:r>
            <a:r>
              <a:rPr lang="zh-CN" altLang="en-US" sz="2400" dirty="0"/>
              <a:t> </a:t>
            </a:r>
            <a:r>
              <a:rPr lang="en-US" altLang="zh-CN" sz="2400" dirty="0"/>
              <a:t>not be a suitable method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Forest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6392" y="1196975"/>
            <a:ext cx="3183163" cy="274637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8655" y="2082820"/>
            <a:ext cx="3521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The result is similar.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Mtry</a:t>
            </a:r>
            <a:r>
              <a:rPr lang="en-US" altLang="zh-CN" sz="2800" dirty="0"/>
              <a:t> =1 is the best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altLang="zh-CN"/>
              <a:t>Confusion Matrix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2009923"/>
            <a:ext cx="4038600" cy="1485899"/>
          </a:xfrm>
          <a:prstGeom prst="rect">
            <a:avLst/>
          </a:prstGeom>
          <a:noFill/>
        </p:spPr>
      </p:pic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5835"/>
            <a:ext cx="4038600" cy="3394075"/>
          </a:xfrm>
        </p:spPr>
        <p:txBody>
          <a:bodyPr/>
          <a:lstStyle/>
          <a:p>
            <a:r>
              <a:rPr lang="en-US" dirty="0"/>
              <a:t>The accuracy is better but the prediction is imbalanced</a:t>
            </a:r>
            <a:endParaRPr lang="en-US" dirty="0"/>
          </a:p>
          <a:p>
            <a:r>
              <a:rPr lang="en-US" dirty="0"/>
              <a:t>However, for our target is acceptable.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65451" y="4904581"/>
            <a:ext cx="378548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1A2C97-39A5-894E-85EE-EB35B9C54BC5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53367" y="4904581"/>
            <a:ext cx="2895600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Copyright or confidentiality statement.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030A0"/>
                </a:solidFill>
              </a:rPr>
              <a:t>Random Forest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0295" y="1055835"/>
            <a:ext cx="4055165" cy="339407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Alcohol, Sulphates and Total sulfur dioxide is significant.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This should be an inspiration for regression model.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  <a:endParaRPr lang="en-US" dirty="0"/>
          </a:p>
        </p:txBody>
      </p:sp>
      <p:pic>
        <p:nvPicPr>
          <p:cNvPr id="7" name="内容占位符 3"/>
          <p:cNvPicPr>
            <a:picLocks noGrp="1" noChangeAspect="1"/>
          </p:cNvPicPr>
          <p:nvPr>
            <p:ph sz="half" idx="1"/>
          </p:nvPr>
        </p:nvPicPr>
        <p:blipFill rotWithShape="1">
          <a:blip r:embed="rId1"/>
          <a:srcRect t="3783" r="3" b="3"/>
          <a:stretch>
            <a:fillRect/>
          </a:stretch>
        </p:blipFill>
        <p:spPr>
          <a:xfrm>
            <a:off x="457199" y="1055835"/>
            <a:ext cx="4242021" cy="288373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Classification is Imbalanced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94898" y="1055688"/>
            <a:ext cx="3963203" cy="3394075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5835"/>
            <a:ext cx="4265212" cy="33940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dataset is imbalanced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altLang="zh-CN" sz="3200" dirty="0">
                <a:solidFill>
                  <a:srgbClr val="7030A0"/>
                </a:solidFill>
              </a:rPr>
              <a:t>Model for Producers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3940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We take this target as a regression problem.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 will focus more on the interpretation of the model.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Method:</a:t>
            </a:r>
            <a:endParaRPr lang="en-US" altLang="zh-CN" dirty="0"/>
          </a:p>
          <a:p>
            <a:r>
              <a:rPr lang="en-US" altLang="zh-CN" dirty="0"/>
              <a:t>Linear Regression</a:t>
            </a:r>
            <a:endParaRPr lang="en-US" altLang="zh-CN" dirty="0"/>
          </a:p>
          <a:p>
            <a:r>
              <a:rPr lang="en-US" altLang="zh-CN" dirty="0"/>
              <a:t>GAM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65451" y="4904581"/>
            <a:ext cx="378548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1A2C97-39A5-894E-85EE-EB35B9C54BC5}" type="slidenum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5853367" y="4904581"/>
            <a:ext cx="2895600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Copyright or confidentiality statement.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 Stepwise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Model: </a:t>
            </a:r>
            <a:r>
              <a:rPr lang="en-US" altLang="zh-CN"/>
              <a:t>quality ~ volatile.acidity + chlorides + free.sulfur.dioxide + total.sulfur.dioxide + pH + sulphates + alcohol</a:t>
            </a:r>
            <a:endParaRPr lang="en-US" altLang="zh-CN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MSE: 0.4122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1025" y="2843530"/>
            <a:ext cx="810641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r>
              <a:rPr lang="en-US" altLang="zh-CN" dirty="0"/>
              <a:t> Stepwise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775" y="1677035"/>
            <a:ext cx="6038850" cy="3227705"/>
          </a:xfrm>
          <a:prstGeom prst="rect">
            <a:avLst/>
          </a:prstGeom>
        </p:spPr>
      </p:pic>
      <p:sp>
        <p:nvSpPr>
          <p:cNvPr id="11" name="右大括号 10"/>
          <p:cNvSpPr/>
          <p:nvPr/>
        </p:nvSpPr>
        <p:spPr>
          <a:xfrm>
            <a:off x="5853430" y="3091815"/>
            <a:ext cx="206375" cy="545465"/>
          </a:xfrm>
          <a:prstGeom prst="rightBrace">
            <a:avLst/>
          </a:prstGeom>
          <a:ln w="12700" cmpd="sng">
            <a:solidFill>
              <a:srgbClr val="DF536B"/>
            </a:solidFill>
            <a:prstDash val="soli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233795" y="3226435"/>
            <a:ext cx="2134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negative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20" name="右大括号 19"/>
          <p:cNvSpPr/>
          <p:nvPr/>
        </p:nvSpPr>
        <p:spPr>
          <a:xfrm>
            <a:off x="5853430" y="3671570"/>
            <a:ext cx="206375" cy="244475"/>
          </a:xfrm>
          <a:prstGeom prst="rightBrace">
            <a:avLst/>
          </a:prstGeom>
          <a:ln w="12700" cmpd="sng">
            <a:solidFill>
              <a:srgbClr val="DF536B"/>
            </a:solidFill>
            <a:prstDash val="soli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233795" y="3641725"/>
            <a:ext cx="2134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positive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68925" y="2294255"/>
            <a:ext cx="3558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every single feature is significant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979795" y="4267200"/>
            <a:ext cx="3558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model fits the data set well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Description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2333" y="1196975"/>
            <a:ext cx="7999333" cy="339407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Hist of predict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Copyright or confidentiality statement.</a:t>
            </a:r>
            <a:endParaRPr 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036320"/>
            <a:ext cx="5661660" cy="3394075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4850295" y="1055835"/>
            <a:ext cx="4055165" cy="3394075"/>
          </a:xfrm>
        </p:spPr>
        <p:txBody>
          <a:bodyPr/>
          <a:p>
            <a:pPr marL="0" indent="0">
              <a:buNone/>
            </a:pPr>
            <a:r>
              <a:rPr lang="en-US" altLang="zh-CN" dirty="0"/>
              <a:t>The result of prediction </a:t>
            </a:r>
            <a:r>
              <a:rPr lang="en-US" altLang="zh-CN" dirty="0">
                <a:sym typeface="+mn-ea"/>
              </a:rPr>
              <a:t>follows normal distribution.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/>
              <a:t>Similar distribution compared with the source data.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550" y="0"/>
            <a:ext cx="8229600" cy="857250"/>
          </a:xfrm>
        </p:spPr>
        <p:txBody>
          <a:bodyPr/>
          <a:lstStyle/>
          <a:p>
            <a:r>
              <a:rPr lang="en-US" altLang="zh-CN" sz="3200"/>
              <a:t>Finding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71801" y="4904581"/>
            <a:ext cx="378548" cy="274637"/>
          </a:xfrm>
        </p:spPr>
        <p:txBody>
          <a:bodyPr/>
          <a:lstStyle/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59717" y="4904581"/>
            <a:ext cx="2895600" cy="274637"/>
          </a:xfrm>
        </p:spPr>
        <p:txBody>
          <a:bodyPr/>
          <a:lstStyle/>
          <a:p>
            <a:r>
              <a:rPr lang="en-US"/>
              <a:t>Copyright or confidentiality statement.</a:t>
            </a:r>
            <a:endParaRPr lang="en-US" dirty="0"/>
          </a:p>
        </p:txBody>
      </p:sp>
      <p:graphicFrame>
        <p:nvGraphicFramePr>
          <p:cNvPr id="7" name="内容占位符 2"/>
          <p:cNvGraphicFramePr>
            <a:graphicFrameLocks noGrp="1"/>
          </p:cNvGraphicFramePr>
          <p:nvPr>
            <p:ph idx="1"/>
          </p:nvPr>
        </p:nvGraphicFramePr>
        <p:xfrm>
          <a:off x="332105" y="1042035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best GAM model without interaction:</a:t>
            </a:r>
            <a:endParaRPr lang="en-US" altLang="zh-CN" dirty="0"/>
          </a:p>
          <a:p>
            <a:r>
              <a:rPr lang="en-US" altLang="zh-CN" dirty="0"/>
              <a:t>Model: Quality ~ </a:t>
            </a:r>
            <a:r>
              <a:rPr lang="en-US" altLang="zh-CN" dirty="0" err="1"/>
              <a:t>fixed.acidity</a:t>
            </a:r>
            <a:r>
              <a:rPr lang="en-US" altLang="zh-CN" dirty="0"/>
              <a:t> + </a:t>
            </a:r>
            <a:r>
              <a:rPr lang="en-US" altLang="zh-CN" dirty="0" err="1"/>
              <a:t>volatile.acidity</a:t>
            </a:r>
            <a:r>
              <a:rPr lang="en-US" altLang="zh-CN" dirty="0"/>
              <a:t> + density + s(sulphates, 3) + alcohol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MSE: 0.4035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44" y="2571750"/>
            <a:ext cx="7954021" cy="107563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Considering Interaction: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Model: Quality ~ alcohol * </a:t>
            </a:r>
            <a:r>
              <a:rPr lang="en-US" altLang="zh-CN" dirty="0" err="1"/>
              <a:t>fixed.acidity</a:t>
            </a:r>
            <a:r>
              <a:rPr lang="en-US" altLang="zh-CN" dirty="0"/>
              <a:t> + alcohol * </a:t>
            </a:r>
            <a:r>
              <a:rPr lang="en-US" altLang="zh-CN" dirty="0" err="1"/>
              <a:t>citric.acid</a:t>
            </a:r>
            <a:r>
              <a:rPr lang="en-US" altLang="zh-CN" dirty="0"/>
              <a:t> + s(sulphates, 3)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MSE: 0.4404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76335"/>
            <a:ext cx="8229600" cy="118126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  <a:endParaRPr lang="en-US" dirty="0"/>
          </a:p>
        </p:txBody>
      </p:sp>
      <p:graphicFrame>
        <p:nvGraphicFramePr>
          <p:cNvPr id="6" name="内容占位符 2"/>
          <p:cNvGraphicFramePr>
            <a:graphicFrameLocks noGrp="1"/>
          </p:cNvGraphicFramePr>
          <p:nvPr>
            <p:ph idx="1"/>
          </p:nvPr>
        </p:nvGraphicFramePr>
        <p:xfrm>
          <a:off x="457200" y="1196975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Sulphates is the most significant feature.</a:t>
            </a:r>
            <a:endParaRPr lang="en-US" altLang="zh-CN" dirty="0"/>
          </a:p>
          <a:p>
            <a:r>
              <a:rPr lang="en-US" altLang="zh-CN" dirty="0"/>
              <a:t>The producer should increase the amount of Sulphates, Alcohol and fixed acidity.</a:t>
            </a:r>
            <a:endParaRPr lang="en-US" altLang="zh-CN" dirty="0"/>
          </a:p>
          <a:p>
            <a:r>
              <a:rPr lang="en-US" altLang="zh-CN" dirty="0"/>
              <a:t>The producer should reduce the amount of Critic acidity, volatile acidity and </a:t>
            </a:r>
            <a:r>
              <a:rPr lang="en-US" altLang="zh-CN" dirty="0" err="1"/>
              <a:t>ensity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A2C97-39A5-894E-85EE-EB35B9C54BC5}" type="slidenum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or confidentiality statement.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98500" y="2692400"/>
            <a:ext cx="8050467" cy="9779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Thank You</a:t>
            </a:r>
            <a:endParaRPr 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53367" y="4853781"/>
            <a:ext cx="2895600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Copyright or confidentiality statement.</a:t>
            </a:r>
            <a:endParaRPr lang="en-US"/>
          </a:p>
        </p:txBody>
      </p:sp>
      <p:sp>
        <p:nvSpPr>
          <p:cNvPr id="4" name="灯片编号占位符 3" hidden="1"/>
          <p:cNvSpPr>
            <a:spLocks noGrp="1"/>
          </p:cNvSpPr>
          <p:nvPr>
            <p:ph type="sldNum" sz="quarter" idx="4294967295"/>
          </p:nvPr>
        </p:nvSpPr>
        <p:spPr>
          <a:xfrm>
            <a:off x="8765451" y="4904581"/>
            <a:ext cx="378548" cy="274637"/>
          </a:xfrm>
        </p:spPr>
        <p:txBody>
          <a:bodyPr/>
          <a:lstStyle/>
          <a:p>
            <a:pPr>
              <a:spcAft>
                <a:spcPts val="600"/>
              </a:spcAft>
            </a:pPr>
            <a:fld id="{301A2C97-39A5-894E-85EE-EB35B9C54BC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913" y="1599594"/>
            <a:ext cx="4903937" cy="30657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4800" y="1236298"/>
            <a:ext cx="652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hist(</a:t>
            </a:r>
            <a:r>
              <a:rPr lang="en-US" altLang="zh-CN" sz="1200" dirty="0" err="1">
                <a:solidFill>
                  <a:srgbClr val="DF536B"/>
                </a:solidFill>
              </a:rPr>
              <a:t>red_wine$quality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xlab</a:t>
            </a:r>
            <a:r>
              <a:rPr lang="en-US" altLang="zh-CN" sz="1200" dirty="0"/>
              <a:t>="Quality", </a:t>
            </a:r>
            <a:r>
              <a:rPr lang="en-US" altLang="zh-CN" sz="1200" dirty="0" err="1"/>
              <a:t>ylab</a:t>
            </a:r>
            <a:r>
              <a:rPr lang="en-US" altLang="zh-CN" sz="1200" dirty="0"/>
              <a:t>="Amount", col=34,main="Quality Distribution")</a:t>
            </a:r>
            <a:endParaRPr lang="zh-CN" altLang="en-US" sz="12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173631" y="2483059"/>
            <a:ext cx="2905569" cy="578771"/>
          </a:xfrm>
        </p:spPr>
        <p:txBody>
          <a:bodyPr>
            <a:normAutofit/>
          </a:bodyPr>
          <a:lstStyle/>
          <a:p>
            <a:r>
              <a:rPr lang="en-US" altLang="zh-CN" sz="1200" dirty="0"/>
              <a:t>Not many cases of 3, 4, 8</a:t>
            </a:r>
            <a:endParaRPr lang="en-US" altLang="zh-CN" sz="1200" dirty="0"/>
          </a:p>
        </p:txBody>
      </p:sp>
      <p:sp>
        <p:nvSpPr>
          <p:cNvPr id="10" name="标题 1"/>
          <p:cNvSpPr txBox="1"/>
          <p:nvPr/>
        </p:nvSpPr>
        <p:spPr>
          <a:xfrm>
            <a:off x="604800" y="306617"/>
            <a:ext cx="2905569" cy="57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3E0B70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en-US" altLang="zh-CN" sz="2400" b="0" dirty="0"/>
              <a:t>Data Description</a:t>
            </a:r>
            <a:endParaRPr lang="en-US" altLang="zh-CN" sz="2400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519" y="847350"/>
            <a:ext cx="3111303" cy="34488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37519" y="384145"/>
            <a:ext cx="1934191" cy="731855"/>
          </a:xfrm>
        </p:spPr>
        <p:txBody>
          <a:bodyPr anchor="t">
            <a:normAutofit/>
          </a:bodyPr>
          <a:lstStyle/>
          <a:p>
            <a:r>
              <a:rPr lang="en-US" altLang="zh-CN" sz="1200" dirty="0">
                <a:solidFill>
                  <a:srgbClr val="7030A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Summary(</a:t>
            </a:r>
            <a:r>
              <a:rPr lang="en-US" altLang="zh-CN" sz="1200" dirty="0" err="1">
                <a:solidFill>
                  <a:srgbClr val="7030A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red_wine</a:t>
            </a:r>
            <a:r>
              <a:rPr lang="en-US" altLang="zh-CN" sz="1200" dirty="0">
                <a:solidFill>
                  <a:srgbClr val="7030A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)</a:t>
            </a:r>
            <a:br>
              <a:rPr lang="en-US" altLang="zh-CN" sz="1400" dirty="0">
                <a:solidFill>
                  <a:srgbClr val="7030A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</a:br>
            <a:r>
              <a:rPr lang="en-US" altLang="zh-CN" sz="1200" dirty="0">
                <a:solidFill>
                  <a:srgbClr val="7030A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&gt;</a:t>
            </a:r>
            <a:endParaRPr lang="zh-CN" altLang="en-US" sz="1400" dirty="0">
              <a:solidFill>
                <a:srgbClr val="7030A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3822719" y="384145"/>
            <a:ext cx="5321281" cy="2942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3E0B70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en-US" altLang="zh-CN" sz="1200" dirty="0">
                <a:solidFill>
                  <a:srgbClr val="7030A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#returned number is the same as the number of observations</a:t>
            </a:r>
            <a:endParaRPr lang="en-US" altLang="zh-CN" sz="1200" dirty="0">
              <a:solidFill>
                <a:srgbClr val="7030A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  <a:p>
            <a:r>
              <a:rPr lang="en-US" altLang="zh-CN" sz="1200" dirty="0" err="1">
                <a:solidFill>
                  <a:srgbClr val="7030A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nrow</a:t>
            </a:r>
            <a:r>
              <a:rPr lang="en-US" altLang="zh-CN" sz="1200" dirty="0">
                <a:solidFill>
                  <a:srgbClr val="7030A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(</a:t>
            </a:r>
            <a:r>
              <a:rPr lang="en-US" altLang="zh-CN" sz="1200" dirty="0" err="1">
                <a:solidFill>
                  <a:srgbClr val="7030A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na.omit</a:t>
            </a:r>
            <a:r>
              <a:rPr lang="en-US" altLang="zh-CN" sz="1200" dirty="0">
                <a:solidFill>
                  <a:srgbClr val="7030A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(</a:t>
            </a:r>
            <a:r>
              <a:rPr lang="en-US" altLang="zh-CN" sz="1200" dirty="0" err="1">
                <a:solidFill>
                  <a:srgbClr val="7030A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red_wine</a:t>
            </a:r>
            <a:r>
              <a:rPr lang="en-US" altLang="zh-CN" sz="1200" dirty="0">
                <a:solidFill>
                  <a:srgbClr val="7030A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))</a:t>
            </a:r>
            <a:endParaRPr lang="en-US" altLang="zh-CN" sz="1200" dirty="0">
              <a:solidFill>
                <a:srgbClr val="7030A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  <a:p>
            <a:r>
              <a:rPr lang="en-US" altLang="zh-CN" sz="1200" dirty="0">
                <a:solidFill>
                  <a:srgbClr val="7030A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&gt;</a:t>
            </a:r>
            <a:endParaRPr lang="en-US" altLang="zh-CN" sz="1200" dirty="0">
              <a:solidFill>
                <a:srgbClr val="7030A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  <a:p>
            <a:r>
              <a:rPr lang="en-US" altLang="zh-CN" sz="1200" dirty="0">
                <a:solidFill>
                  <a:srgbClr val="7030A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[1] 1599</a:t>
            </a:r>
            <a:endParaRPr lang="en-US" altLang="zh-CN" sz="1200" dirty="0">
              <a:solidFill>
                <a:srgbClr val="7030A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  <a:p>
            <a:r>
              <a:rPr lang="en-US" altLang="zh-CN" sz="1200" dirty="0">
                <a:solidFill>
                  <a:srgbClr val="7030A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#no missing value</a:t>
            </a:r>
            <a:endParaRPr lang="en-US" altLang="zh-CN" sz="1200" dirty="0">
              <a:solidFill>
                <a:srgbClr val="7030A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  <a:p>
            <a:r>
              <a:rPr lang="en-US" altLang="zh-CN" sz="1200" dirty="0">
                <a:solidFill>
                  <a:srgbClr val="7030A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(</a:t>
            </a:r>
            <a:r>
              <a:rPr lang="en-US" altLang="zh-CN" sz="1200" dirty="0" err="1">
                <a:solidFill>
                  <a:srgbClr val="7030A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qplot</a:t>
            </a:r>
            <a:r>
              <a:rPr lang="en-US" altLang="zh-CN" sz="1200" dirty="0">
                <a:solidFill>
                  <a:srgbClr val="7030A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(</a:t>
            </a:r>
            <a:r>
              <a:rPr lang="en-US" altLang="zh-CN" sz="1200" dirty="0" err="1">
                <a:solidFill>
                  <a:srgbClr val="7030A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red_wine$fixed.acidity</a:t>
            </a:r>
            <a:r>
              <a:rPr lang="en-US" altLang="zh-CN" sz="1200" dirty="0">
                <a:solidFill>
                  <a:srgbClr val="7030A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) -&gt; </a:t>
            </a:r>
            <a:r>
              <a:rPr lang="en-US" altLang="zh-CN" sz="1200" dirty="0" err="1">
                <a:solidFill>
                  <a:srgbClr val="7030A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fixed.acidity_distribution</a:t>
            </a:r>
            <a:r>
              <a:rPr lang="en-US" altLang="zh-CN" sz="1200" dirty="0">
                <a:solidFill>
                  <a:srgbClr val="7030A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)</a:t>
            </a:r>
            <a:endParaRPr lang="zh-CN" altLang="en-US" sz="1200" dirty="0">
              <a:solidFill>
                <a:srgbClr val="7030A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750" y="1785571"/>
            <a:ext cx="4119158" cy="2942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32" y="1507661"/>
            <a:ext cx="4392773" cy="30209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462" y="1507661"/>
            <a:ext cx="4309263" cy="302097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1732" y="491998"/>
            <a:ext cx="3823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ea typeface="苹方-简" panose="020B0400000000000000" pitchFamily="34" charset="-128"/>
              </a:rPr>
              <a:t>ggplot</a:t>
            </a:r>
            <a:r>
              <a:rPr lang="en-US" altLang="zh-CN" sz="1000" dirty="0">
                <a:ea typeface="苹方-简" panose="020B0400000000000000" pitchFamily="34" charset="-128"/>
              </a:rPr>
              <a:t>(</a:t>
            </a:r>
            <a:r>
              <a:rPr lang="en-US" altLang="zh-CN" sz="1000" dirty="0" err="1">
                <a:ea typeface="苹方-简" panose="020B0400000000000000" pitchFamily="34" charset="-128"/>
              </a:rPr>
              <a:t>red_wine</a:t>
            </a:r>
            <a:r>
              <a:rPr lang="en-US" altLang="zh-CN" sz="1000" dirty="0">
                <a:ea typeface="苹方-简" panose="020B0400000000000000" pitchFamily="34" charset="-128"/>
              </a:rPr>
              <a:t>) + </a:t>
            </a:r>
            <a:endParaRPr lang="en-US" altLang="zh-CN" sz="1000" dirty="0">
              <a:ea typeface="苹方-简" panose="020B0400000000000000" pitchFamily="34" charset="-128"/>
            </a:endParaRPr>
          </a:p>
          <a:p>
            <a:r>
              <a:rPr lang="en-US" altLang="zh-CN" sz="1000" dirty="0">
                <a:ea typeface="苹方-简" panose="020B0400000000000000" pitchFamily="34" charset="-128"/>
              </a:rPr>
              <a:t>  </a:t>
            </a:r>
            <a:r>
              <a:rPr lang="en-US" altLang="zh-CN" sz="1000" dirty="0" err="1">
                <a:ea typeface="苹方-简" panose="020B0400000000000000" pitchFamily="34" charset="-128"/>
              </a:rPr>
              <a:t>geom_histogram</a:t>
            </a:r>
            <a:r>
              <a:rPr lang="en-US" altLang="zh-CN" sz="1000" dirty="0">
                <a:ea typeface="苹方-简" panose="020B0400000000000000" pitchFamily="34" charset="-128"/>
              </a:rPr>
              <a:t>(</a:t>
            </a:r>
            <a:r>
              <a:rPr lang="en-US" altLang="zh-CN" sz="1000" dirty="0" err="1">
                <a:ea typeface="苹方-简" panose="020B0400000000000000" pitchFamily="34" charset="-128"/>
              </a:rPr>
              <a:t>aes</a:t>
            </a:r>
            <a:r>
              <a:rPr lang="en-US" altLang="zh-CN" sz="1000" dirty="0">
                <a:ea typeface="苹方-简" panose="020B0400000000000000" pitchFamily="34" charset="-128"/>
              </a:rPr>
              <a:t>(x = </a:t>
            </a:r>
            <a:r>
              <a:rPr lang="en-US" altLang="zh-CN" sz="1000" dirty="0" err="1">
                <a:ea typeface="苹方-简" panose="020B0400000000000000" pitchFamily="34" charset="-128"/>
              </a:rPr>
              <a:t>fixed.acidity</a:t>
            </a:r>
            <a:r>
              <a:rPr lang="en-US" altLang="zh-CN" sz="1000" dirty="0">
                <a:ea typeface="苹方-简" panose="020B0400000000000000" pitchFamily="34" charset="-128"/>
              </a:rPr>
              <a:t>)) + </a:t>
            </a:r>
            <a:endParaRPr lang="en-US" altLang="zh-CN" sz="1000" dirty="0">
              <a:ea typeface="苹方-简" panose="020B0400000000000000" pitchFamily="34" charset="-128"/>
            </a:endParaRPr>
          </a:p>
          <a:p>
            <a:r>
              <a:rPr lang="en-US" altLang="zh-CN" sz="1000" dirty="0">
                <a:ea typeface="苹方-简" panose="020B0400000000000000" pitchFamily="34" charset="-128"/>
              </a:rPr>
              <a:t>  </a:t>
            </a:r>
            <a:r>
              <a:rPr lang="en-US" altLang="zh-CN" sz="1000" dirty="0" err="1">
                <a:ea typeface="苹方-简" panose="020B0400000000000000" pitchFamily="34" charset="-128"/>
              </a:rPr>
              <a:t>facet_grid</a:t>
            </a:r>
            <a:r>
              <a:rPr lang="en-US" altLang="zh-CN" sz="1000" dirty="0">
                <a:ea typeface="苹方-简" panose="020B0400000000000000" pitchFamily="34" charset="-128"/>
              </a:rPr>
              <a:t>(quality~.) + </a:t>
            </a:r>
            <a:endParaRPr lang="en-US" altLang="zh-CN" sz="1000" dirty="0">
              <a:ea typeface="苹方-简" panose="020B0400000000000000" pitchFamily="34" charset="-128"/>
            </a:endParaRPr>
          </a:p>
          <a:p>
            <a:r>
              <a:rPr lang="en-US" altLang="zh-CN" sz="1000" dirty="0">
                <a:ea typeface="苹方-简" panose="020B0400000000000000" pitchFamily="34" charset="-128"/>
              </a:rPr>
              <a:t>  </a:t>
            </a:r>
            <a:r>
              <a:rPr lang="en-US" altLang="zh-CN" sz="1000" dirty="0" err="1">
                <a:ea typeface="苹方-简" panose="020B0400000000000000" pitchFamily="34" charset="-128"/>
              </a:rPr>
              <a:t>geom_vline</a:t>
            </a:r>
            <a:r>
              <a:rPr lang="en-US" altLang="zh-CN" sz="1000" dirty="0">
                <a:ea typeface="苹方-简" panose="020B0400000000000000" pitchFamily="34" charset="-128"/>
              </a:rPr>
              <a:t>(data = </a:t>
            </a:r>
            <a:r>
              <a:rPr lang="en-US" altLang="zh-CN" sz="1000" dirty="0" err="1">
                <a:ea typeface="苹方-简" panose="020B0400000000000000" pitchFamily="34" charset="-128"/>
              </a:rPr>
              <a:t>fixed.acidity_quality</a:t>
            </a:r>
            <a:r>
              <a:rPr lang="en-US" altLang="zh-CN" sz="1000" dirty="0">
                <a:ea typeface="苹方-简" panose="020B0400000000000000" pitchFamily="34" charset="-128"/>
              </a:rPr>
              <a:t>, </a:t>
            </a:r>
            <a:endParaRPr lang="en-US" altLang="zh-CN" sz="1000" dirty="0">
              <a:ea typeface="苹方-简" panose="020B0400000000000000" pitchFamily="34" charset="-128"/>
            </a:endParaRPr>
          </a:p>
          <a:p>
            <a:r>
              <a:rPr lang="en-US" altLang="zh-CN" sz="1000" dirty="0">
                <a:ea typeface="苹方-简" panose="020B0400000000000000" pitchFamily="34" charset="-128"/>
              </a:rPr>
              <a:t>             mapping = </a:t>
            </a:r>
            <a:r>
              <a:rPr lang="en-US" altLang="zh-CN" sz="1000" dirty="0" err="1">
                <a:ea typeface="苹方-简" panose="020B0400000000000000" pitchFamily="34" charset="-128"/>
              </a:rPr>
              <a:t>aes</a:t>
            </a:r>
            <a:r>
              <a:rPr lang="en-US" altLang="zh-CN" sz="1000" dirty="0">
                <a:ea typeface="苹方-简" panose="020B0400000000000000" pitchFamily="34" charset="-128"/>
              </a:rPr>
              <a:t>(</a:t>
            </a:r>
            <a:r>
              <a:rPr lang="en-US" altLang="zh-CN" sz="1000" dirty="0" err="1">
                <a:ea typeface="苹方-简" panose="020B0400000000000000" pitchFamily="34" charset="-128"/>
              </a:rPr>
              <a:t>xintercept</a:t>
            </a:r>
            <a:r>
              <a:rPr lang="en-US" altLang="zh-CN" sz="1000" dirty="0">
                <a:ea typeface="苹方-简" panose="020B0400000000000000" pitchFamily="34" charset="-128"/>
              </a:rPr>
              <a:t> = </a:t>
            </a:r>
            <a:r>
              <a:rPr lang="en-US" altLang="zh-CN" sz="1000" dirty="0" err="1">
                <a:ea typeface="苹方-简" panose="020B0400000000000000" pitchFamily="34" charset="-128"/>
              </a:rPr>
              <a:t>mean_value</a:t>
            </a:r>
            <a:r>
              <a:rPr lang="en-US" altLang="zh-CN" sz="1000" dirty="0">
                <a:ea typeface="苹方-简" panose="020B0400000000000000" pitchFamily="34" charset="-128"/>
              </a:rPr>
              <a:t>), </a:t>
            </a:r>
            <a:endParaRPr lang="en-US" altLang="zh-CN" sz="1000" dirty="0">
              <a:ea typeface="苹方-简" panose="020B0400000000000000" pitchFamily="34" charset="-128"/>
            </a:endParaRPr>
          </a:p>
          <a:p>
            <a:r>
              <a:rPr lang="en-US" altLang="zh-CN" sz="1000" dirty="0">
                <a:ea typeface="苹方-简" panose="020B0400000000000000" pitchFamily="34" charset="-128"/>
              </a:rPr>
              <a:t>             col="green")</a:t>
            </a:r>
            <a:endParaRPr lang="zh-CN" altLang="en-US" sz="1000" dirty="0">
              <a:ea typeface="苹方-简" panose="020B0400000000000000" pitchFamily="34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1732" y="230400"/>
            <a:ext cx="3909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7030A0"/>
                </a:solidFill>
              </a:rPr>
              <a:t>#average fixed acidity in different quality groups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54159" y="660286"/>
            <a:ext cx="3823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ea typeface="苹方-简" panose="020B0400000000000000" pitchFamily="34" charset="-128"/>
              </a:rPr>
              <a:t>ggplot</a:t>
            </a:r>
            <a:r>
              <a:rPr lang="en-US" altLang="zh-CN" sz="1000" dirty="0">
                <a:ea typeface="苹方-简" panose="020B0400000000000000" pitchFamily="34" charset="-128"/>
              </a:rPr>
              <a:t>(</a:t>
            </a:r>
            <a:r>
              <a:rPr lang="en-US" altLang="zh-CN" sz="1000" dirty="0" err="1">
                <a:ea typeface="苹方-简" panose="020B0400000000000000" pitchFamily="34" charset="-128"/>
              </a:rPr>
              <a:t>red_wine</a:t>
            </a:r>
            <a:r>
              <a:rPr lang="en-US" altLang="zh-CN" sz="1000" dirty="0">
                <a:ea typeface="苹方-简" panose="020B0400000000000000" pitchFamily="34" charset="-128"/>
              </a:rPr>
              <a:t>, </a:t>
            </a:r>
            <a:r>
              <a:rPr lang="en-US" altLang="zh-CN" sz="1000" dirty="0" err="1">
                <a:ea typeface="苹方-简" panose="020B0400000000000000" pitchFamily="34" charset="-128"/>
              </a:rPr>
              <a:t>aes</a:t>
            </a:r>
            <a:r>
              <a:rPr lang="en-US" altLang="zh-CN" sz="1000" dirty="0">
                <a:ea typeface="苹方-简" panose="020B0400000000000000" pitchFamily="34" charset="-128"/>
              </a:rPr>
              <a:t>(y = quality, x = </a:t>
            </a:r>
            <a:r>
              <a:rPr lang="en-US" altLang="zh-CN" sz="1000" dirty="0" err="1">
                <a:ea typeface="苹方-简" panose="020B0400000000000000" pitchFamily="34" charset="-128"/>
              </a:rPr>
              <a:t>fixed.acidity</a:t>
            </a:r>
            <a:r>
              <a:rPr lang="en-US" altLang="zh-CN" sz="1000" dirty="0">
                <a:ea typeface="苹方-简" panose="020B0400000000000000" pitchFamily="34" charset="-128"/>
              </a:rPr>
              <a:t>)) + </a:t>
            </a:r>
            <a:endParaRPr lang="en-US" altLang="zh-CN" sz="1000" dirty="0">
              <a:ea typeface="苹方-简" panose="020B0400000000000000" pitchFamily="34" charset="-128"/>
            </a:endParaRPr>
          </a:p>
          <a:p>
            <a:r>
              <a:rPr lang="en-US" altLang="zh-CN" sz="1000" dirty="0">
                <a:ea typeface="苹方-简" panose="020B0400000000000000" pitchFamily="34" charset="-128"/>
              </a:rPr>
              <a:t>  </a:t>
            </a:r>
            <a:r>
              <a:rPr lang="en-US" altLang="zh-CN" sz="1000" dirty="0" err="1">
                <a:ea typeface="苹方-简" panose="020B0400000000000000" pitchFamily="34" charset="-128"/>
              </a:rPr>
              <a:t>geom_point</a:t>
            </a:r>
            <a:r>
              <a:rPr lang="en-US" altLang="zh-CN" sz="1000" dirty="0">
                <a:ea typeface="苹方-简" panose="020B0400000000000000" pitchFamily="34" charset="-128"/>
              </a:rPr>
              <a:t>() + </a:t>
            </a:r>
            <a:endParaRPr lang="en-US" altLang="zh-CN" sz="1000" dirty="0">
              <a:ea typeface="苹方-简" panose="020B0400000000000000" pitchFamily="34" charset="-128"/>
            </a:endParaRPr>
          </a:p>
          <a:p>
            <a:r>
              <a:rPr lang="en-US" altLang="zh-CN" sz="1000" dirty="0">
                <a:ea typeface="苹方-简" panose="020B0400000000000000" pitchFamily="34" charset="-128"/>
              </a:rPr>
              <a:t>  </a:t>
            </a:r>
            <a:r>
              <a:rPr lang="en-US" altLang="zh-CN" sz="1000" dirty="0" err="1">
                <a:ea typeface="苹方-简" panose="020B0400000000000000" pitchFamily="34" charset="-128"/>
              </a:rPr>
              <a:t>geom_smooth</a:t>
            </a:r>
            <a:r>
              <a:rPr lang="en-US" altLang="zh-CN" sz="1000" dirty="0">
                <a:ea typeface="苹方-简" panose="020B0400000000000000" pitchFamily="34" charset="-128"/>
              </a:rPr>
              <a:t>() + </a:t>
            </a:r>
            <a:endParaRPr lang="en-US" altLang="zh-CN" sz="1000" dirty="0">
              <a:ea typeface="苹方-简" panose="020B0400000000000000" pitchFamily="34" charset="-128"/>
            </a:endParaRPr>
          </a:p>
          <a:p>
            <a:r>
              <a:rPr lang="en-US" altLang="zh-CN" sz="1000" dirty="0">
                <a:ea typeface="苹方-简" panose="020B0400000000000000" pitchFamily="34" charset="-128"/>
              </a:rPr>
              <a:t>  labs(x="</a:t>
            </a:r>
            <a:r>
              <a:rPr lang="en-US" altLang="zh-CN" sz="1000" dirty="0" err="1">
                <a:ea typeface="苹方-简" panose="020B0400000000000000" pitchFamily="34" charset="-128"/>
              </a:rPr>
              <a:t>fixed.acidity</a:t>
            </a:r>
            <a:r>
              <a:rPr lang="en-US" altLang="zh-CN" sz="1000" dirty="0">
                <a:ea typeface="苹方-简" panose="020B0400000000000000" pitchFamily="34" charset="-128"/>
              </a:rPr>
              <a:t>", y="quality")</a:t>
            </a:r>
            <a:endParaRPr lang="zh-CN" altLang="en-US" sz="1000" dirty="0">
              <a:ea typeface="苹方-简" panose="020B0400000000000000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533" y="163350"/>
            <a:ext cx="3388985" cy="23635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92" y="258930"/>
            <a:ext cx="3289598" cy="2282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19" y="2507746"/>
            <a:ext cx="3457681" cy="24152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792" y="2609034"/>
            <a:ext cx="3232600" cy="22827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347" y="77939"/>
            <a:ext cx="3325581" cy="23897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47" y="2541665"/>
            <a:ext cx="3388985" cy="2342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084" y="2625120"/>
            <a:ext cx="3213015" cy="22594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94074" y="1084796"/>
            <a:ext cx="3823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From the plots, we know that </a:t>
            </a:r>
            <a:r>
              <a:rPr lang="en-US" altLang="zh-CN" sz="1200" dirty="0">
                <a:solidFill>
                  <a:srgbClr val="7030A0"/>
                </a:solidFill>
              </a:rPr>
              <a:t>citric acid</a:t>
            </a:r>
            <a:r>
              <a:rPr lang="en-US" altLang="zh-CN" sz="1200" dirty="0"/>
              <a:t> does not follow a </a:t>
            </a:r>
            <a:r>
              <a:rPr lang="en-US" altLang="zh-CN" sz="1200" dirty="0">
                <a:solidFill>
                  <a:srgbClr val="7030A0"/>
                </a:solidFill>
              </a:rPr>
              <a:t>normal distribution</a:t>
            </a:r>
            <a:r>
              <a:rPr lang="en-US" altLang="zh-CN" sz="1200" dirty="0"/>
              <a:t>, and there is an outlier with citric acid = 1.00 and quality = 4. From the last plot, we infer that these two may have relationship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400" y="489601"/>
            <a:ext cx="3865699" cy="27233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01" y="499705"/>
            <a:ext cx="3865699" cy="27132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69967" y="3702394"/>
            <a:ext cx="382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Although pH of red wine follows normal distribution from the last plot, we infer that pH influences quality very little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784" y="302815"/>
            <a:ext cx="3438000" cy="803223"/>
          </a:xfrm>
          <a:prstGeom prst="rect">
            <a:avLst/>
          </a:prstGeom>
        </p:spPr>
      </p:pic>
      <p:pic>
        <p:nvPicPr>
          <p:cNvPr id="8" name="图片 7" descr="图片包含 游戏机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4" y="1267935"/>
            <a:ext cx="3455267" cy="304150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2532" y="4175773"/>
            <a:ext cx="382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According to the last column of the matrix, we know that </a:t>
            </a:r>
            <a:r>
              <a:rPr lang="en-US" altLang="zh-CN" sz="1200" dirty="0">
                <a:solidFill>
                  <a:srgbClr val="7030A0"/>
                </a:solidFill>
              </a:rPr>
              <a:t>alcohol, volatile acidity, sulphates and citric acid </a:t>
            </a:r>
            <a:r>
              <a:rPr lang="en-US" altLang="zh-CN" sz="1200" dirty="0"/>
              <a:t>have higher correlation value with </a:t>
            </a:r>
            <a:r>
              <a:rPr lang="en-US" altLang="zh-CN" sz="1200" dirty="0">
                <a:solidFill>
                  <a:srgbClr val="7030A0"/>
                </a:solidFill>
              </a:rPr>
              <a:t>quality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pic>
        <p:nvPicPr>
          <p:cNvPr id="3" name="图片 2" descr="一些文字和图片的手机截图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148" y="1456339"/>
            <a:ext cx="3823068" cy="25670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30758" y="233143"/>
            <a:ext cx="38230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(</a:t>
            </a:r>
            <a:r>
              <a:rPr lang="en-US" altLang="zh-CN" sz="1100" dirty="0" err="1"/>
              <a:t>information.gain</a:t>
            </a:r>
            <a:r>
              <a:rPr lang="en-US" altLang="zh-CN" sz="1100" dirty="0"/>
              <a:t>(quality~., data = </a:t>
            </a:r>
            <a:r>
              <a:rPr lang="en-US" altLang="zh-CN" sz="1100" dirty="0" err="1"/>
              <a:t>red_wine</a:t>
            </a:r>
            <a:r>
              <a:rPr lang="en-US" altLang="zh-CN" sz="1100" dirty="0"/>
              <a:t>) -&gt; </a:t>
            </a:r>
            <a:r>
              <a:rPr lang="en-US" altLang="zh-CN" sz="1100" dirty="0" err="1"/>
              <a:t>information.gain_result</a:t>
            </a:r>
            <a:r>
              <a:rPr lang="en-US" altLang="zh-CN" sz="1100" dirty="0"/>
              <a:t>)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 err="1"/>
              <a:t>information.gain_result</a:t>
            </a:r>
            <a:r>
              <a:rPr lang="en-US" altLang="zh-CN" sz="1100" dirty="0"/>
              <a:t> %&gt;%</a:t>
            </a:r>
            <a:endParaRPr lang="en-US" altLang="zh-CN" sz="1100" dirty="0"/>
          </a:p>
          <a:p>
            <a:r>
              <a:rPr lang="en-US" altLang="zh-CN" sz="1100" dirty="0"/>
              <a:t>  mutate(name = </a:t>
            </a:r>
            <a:r>
              <a:rPr lang="en-US" altLang="zh-CN" sz="1100" dirty="0" err="1"/>
              <a:t>row.names</a:t>
            </a:r>
            <a:r>
              <a:rPr lang="en-US" altLang="zh-CN" sz="1100" dirty="0"/>
              <a:t>(</a:t>
            </a:r>
            <a:r>
              <a:rPr lang="en-US" altLang="zh-CN" sz="1100" dirty="0" err="1"/>
              <a:t>information.gain_result</a:t>
            </a:r>
            <a:r>
              <a:rPr lang="en-US" altLang="zh-CN" sz="1100" dirty="0"/>
              <a:t>)) -&gt; </a:t>
            </a:r>
            <a:r>
              <a:rPr lang="en-US" altLang="zh-CN" sz="1100" dirty="0" err="1"/>
              <a:t>information.gain_result</a:t>
            </a:r>
            <a:endParaRPr lang="zh-CN" altLang="en-US" sz="1100" dirty="0"/>
          </a:p>
        </p:txBody>
      </p:sp>
      <p:sp>
        <p:nvSpPr>
          <p:cNvPr id="9" name="文本框 8"/>
          <p:cNvSpPr txBox="1"/>
          <p:nvPr/>
        </p:nvSpPr>
        <p:spPr>
          <a:xfrm>
            <a:off x="4809602" y="4175773"/>
            <a:ext cx="4213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According to the results, we found that </a:t>
            </a:r>
            <a:r>
              <a:rPr lang="en-US" altLang="zh-CN" sz="1200" dirty="0">
                <a:solidFill>
                  <a:srgbClr val="7030A0"/>
                </a:solidFill>
              </a:rPr>
              <a:t>$pH$ </a:t>
            </a:r>
            <a:r>
              <a:rPr lang="en-US" altLang="zh-CN" sz="1200" dirty="0"/>
              <a:t>give the least information to evaluation on quality, which is </a:t>
            </a:r>
            <a:r>
              <a:rPr lang="en-US" altLang="zh-CN" sz="1200" dirty="0">
                <a:solidFill>
                  <a:srgbClr val="7030A0"/>
                </a:solidFill>
              </a:rPr>
              <a:t>similar</a:t>
            </a:r>
            <a:r>
              <a:rPr lang="en-US" altLang="zh-CN" sz="1200" dirty="0"/>
              <a:t> to the </a:t>
            </a:r>
            <a:r>
              <a:rPr lang="en-US" altLang="zh-CN" sz="1200" dirty="0">
                <a:solidFill>
                  <a:srgbClr val="7030A0"/>
                </a:solidFill>
              </a:rPr>
              <a:t>conclusion</a:t>
            </a:r>
            <a:r>
              <a:rPr lang="en-US" altLang="zh-CN" sz="1200" dirty="0"/>
              <a:t> from visualization and correlation analysis</a:t>
            </a:r>
            <a:endParaRPr lang="zh-CN" altLang="en-US" sz="12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770,&quot;width&quot;:20445}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4140</Words>
  <Application>WPS 演示</Application>
  <PresentationFormat>全屏显示(16:9)</PresentationFormat>
  <Paragraphs>279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Arial</vt:lpstr>
      <vt:lpstr>苹方-简</vt:lpstr>
      <vt:lpstr>Yu Gothic UI Semilight</vt:lpstr>
      <vt:lpstr>微软雅黑</vt:lpstr>
      <vt:lpstr>Arial Unicode MS</vt:lpstr>
      <vt:lpstr>Calibri</vt:lpstr>
      <vt:lpstr>黑体</vt:lpstr>
      <vt:lpstr>Custom Design</vt:lpstr>
      <vt:lpstr>2_Custom Design</vt:lpstr>
      <vt:lpstr>MSIT-423 Project           —— Red Wine Quality</vt:lpstr>
      <vt:lpstr>Project Description</vt:lpstr>
      <vt:lpstr>Not many cases of 3, 4, 8</vt:lpstr>
      <vt:lpstr>Summary(red_wine) &gt;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Model for Consumers</vt:lpstr>
      <vt:lpstr>KNN</vt:lpstr>
      <vt:lpstr>Confusion Matrix</vt:lpstr>
      <vt:lpstr>Random Forest</vt:lpstr>
      <vt:lpstr>Confusion Matrix</vt:lpstr>
      <vt:lpstr>Random Forest</vt:lpstr>
      <vt:lpstr>Why Classification is Imbalanced</vt:lpstr>
      <vt:lpstr>Model for Producers</vt:lpstr>
      <vt:lpstr>Linear Regression</vt:lpstr>
      <vt:lpstr>Linear Regression</vt:lpstr>
      <vt:lpstr>PowerPoint 演示文稿</vt:lpstr>
      <vt:lpstr>Finding</vt:lpstr>
      <vt:lpstr>GAM</vt:lpstr>
      <vt:lpstr>GAM</vt:lpstr>
      <vt:lpstr>Finding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MSIT-423 Project           —— Red Wine Quality</dc:title>
  <dc:creator>Fuyao Du</dc:creator>
  <cp:lastModifiedBy>Chaos超超超呀</cp:lastModifiedBy>
  <cp:revision>7</cp:revision>
  <dcterms:created xsi:type="dcterms:W3CDTF">2020-06-13T01:43:00Z</dcterms:created>
  <dcterms:modified xsi:type="dcterms:W3CDTF">2020-06-13T17:41:30Z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