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8"/>
  </p:notesMasterIdLst>
  <p:sldIdLst>
    <p:sldId id="256" r:id="rId3"/>
    <p:sldId id="258" r:id="rId4"/>
    <p:sldId id="267" r:id="rId5"/>
    <p:sldId id="268" r:id="rId6"/>
    <p:sldId id="269" r:id="rId7"/>
    <p:sldId id="270" r:id="rId8"/>
    <p:sldId id="271" r:id="rId9"/>
    <p:sldId id="330" r:id="rId10"/>
    <p:sldId id="332" r:id="rId11"/>
    <p:sldId id="335" r:id="rId12"/>
    <p:sldId id="337" r:id="rId13"/>
    <p:sldId id="333" r:id="rId14"/>
    <p:sldId id="336" r:id="rId15"/>
    <p:sldId id="331" r:id="rId16"/>
    <p:sldId id="338"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02DEF08-39BB-4C0B-809E-B23A39B2FE3C}">
          <p14:sldIdLst>
            <p14:sldId id="256"/>
            <p14:sldId id="258"/>
            <p14:sldId id="267"/>
            <p14:sldId id="268"/>
            <p14:sldId id="269"/>
            <p14:sldId id="270"/>
            <p14:sldId id="271"/>
            <p14:sldId id="330"/>
            <p14:sldId id="332"/>
            <p14:sldId id="335"/>
            <p14:sldId id="337"/>
            <p14:sldId id="333"/>
            <p14:sldId id="336"/>
            <p14:sldId id="331"/>
            <p14:sldId id="338"/>
          </p14:sldIdLst>
        </p14:section>
      </p14:sectionLst>
    </p:ext>
    <p:ext uri="{EFAFB233-063F-42B5-8137-9DF3F51BA10A}">
      <p15:sldGuideLst xmlns:p15="http://schemas.microsoft.com/office/powerpoint/2012/main">
        <p15:guide id="1" pos="416" userDrawn="1">
          <p15:clr>
            <a:srgbClr val="A4A3A4"/>
          </p15:clr>
        </p15:guide>
        <p15:guide id="2" pos="7242" userDrawn="1">
          <p15:clr>
            <a:srgbClr val="A4A3A4"/>
          </p15:clr>
        </p15:guide>
        <p15:guide id="3" orient="horz" pos="648" userDrawn="1">
          <p15:clr>
            <a:srgbClr val="A4A3A4"/>
          </p15:clr>
        </p15:guide>
        <p15:guide id="4" orient="horz" pos="712" userDrawn="1">
          <p15:clr>
            <a:srgbClr val="A4A3A4"/>
          </p15:clr>
        </p15:guide>
        <p15:guide id="5" orient="horz" pos="3929" userDrawn="1">
          <p15:clr>
            <a:srgbClr val="A4A3A4"/>
          </p15:clr>
        </p15:guide>
        <p15:guide id="6" orient="horz"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F3B"/>
    <a:srgbClr val="E9EAEB"/>
    <a:srgbClr val="EBECED"/>
    <a:srgbClr val="E5E6E6"/>
    <a:srgbClr val="E1E2E2"/>
    <a:srgbClr val="E9E9EA"/>
    <a:srgbClr val="E3E4E4"/>
    <a:srgbClr val="EAEAEB"/>
    <a:srgbClr val="E4E5E6"/>
    <a:srgbClr val="E0E1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79" autoAdjust="0"/>
  </p:normalViewPr>
  <p:slideViewPr>
    <p:cSldViewPr snapToGrid="0">
      <p:cViewPr>
        <p:scale>
          <a:sx n="60" d="100"/>
          <a:sy n="60" d="100"/>
        </p:scale>
        <p:origin x="658" y="240"/>
      </p:cViewPr>
      <p:guideLst>
        <p:guide pos="416"/>
        <p:guide pos="7242"/>
        <p:guide orient="horz" pos="648"/>
        <p:guide orient="horz" pos="712"/>
        <p:guide orient="horz" pos="3929"/>
        <p:guide orient="horz" pos="3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62ECB-AC00-476D-B6C9-8300ABC1A614}" type="datetimeFigureOut">
              <a:rPr lang="zh-CN" altLang="en-US" smtClean="0"/>
              <a:t>2021/4/6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810F7-927C-48E7-BC4E-C690DFEC9C23}" type="slidenum">
              <a:rPr lang="zh-CN" altLang="en-US" smtClean="0"/>
              <a:t>‹#›</a:t>
            </a:fld>
            <a:endParaRPr lang="zh-CN" altLang="en-US"/>
          </a:p>
        </p:txBody>
      </p:sp>
    </p:spTree>
    <p:extLst>
      <p:ext uri="{BB962C8B-B14F-4D97-AF65-F5344CB8AC3E}">
        <p14:creationId xmlns:p14="http://schemas.microsoft.com/office/powerpoint/2010/main" val="350499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3" Type="http://schemas.openxmlformats.org/officeDocument/2006/relationships/hyperlink" Target="https://en.wikipedia.org/wiki/Dutch_national_flag_problem" TargetMode="External"/><Relationship Id="rId18" Type="http://schemas.openxmlformats.org/officeDocument/2006/relationships/hyperlink" Target="https://en.wikipedia.org/wiki/Software_architecture" TargetMode="External"/><Relationship Id="rId26" Type="http://schemas.openxmlformats.org/officeDocument/2006/relationships/hyperlink" Target="https://en.wikipedia.org/wiki/Predicate_transformer_semantics" TargetMode="External"/><Relationship Id="rId39" Type="http://schemas.openxmlformats.org/officeDocument/2006/relationships/hyperlink" Target="https://en.wikipedia.org/wiki/DJP_algorithm" TargetMode="External"/><Relationship Id="rId21" Type="http://schemas.openxmlformats.org/officeDocument/2006/relationships/hyperlink" Target="https://en.wikipedia.org/wiki/Mutual_exclusion" TargetMode="External"/><Relationship Id="rId34" Type="http://schemas.openxmlformats.org/officeDocument/2006/relationships/hyperlink" Target="https://en.wikipedia.org/wiki/Structured_programming" TargetMode="External"/><Relationship Id="rId42" Type="http://schemas.openxmlformats.org/officeDocument/2006/relationships/hyperlink" Target="https://en.wikipedia.org/wiki/Banker%27s_algorithm" TargetMode="External"/><Relationship Id="rId47" Type="http://schemas.openxmlformats.org/officeDocument/2006/relationships/hyperlink" Target="https://en.wikipedia.org/wiki/Distributed_algorithm" TargetMode="External"/><Relationship Id="rId7" Type="http://schemas.openxmlformats.org/officeDocument/2006/relationships/hyperlink" Target="https://en.wikipedia.org/wiki/Concurrent_programming" TargetMode="External"/><Relationship Id="rId2" Type="http://schemas.openxmlformats.org/officeDocument/2006/relationships/slide" Target="../slides/slide10.xml"/><Relationship Id="rId16" Type="http://schemas.openxmlformats.org/officeDocument/2006/relationships/hyperlink" Target="https://en.wikipedia.org/wiki/Guarded_Command_Language" TargetMode="External"/><Relationship Id="rId29" Type="http://schemas.openxmlformats.org/officeDocument/2006/relationships/hyperlink" Target="https://en.wikipedia.org/wiki/Self-stabilization" TargetMode="External"/><Relationship Id="rId1" Type="http://schemas.openxmlformats.org/officeDocument/2006/relationships/notesMaster" Target="../notesMasters/notesMaster1.xml"/><Relationship Id="rId6" Type="http://schemas.openxmlformats.org/officeDocument/2006/relationships/hyperlink" Target="https://en.wikipedia.org/wiki/Concurrency_(computer_science)" TargetMode="External"/><Relationship Id="rId11" Type="http://schemas.openxmlformats.org/officeDocument/2006/relationships/hyperlink" Target="https://en.wikipedia.org/wiki/Deadlock" TargetMode="External"/><Relationship Id="rId24" Type="http://schemas.openxmlformats.org/officeDocument/2006/relationships/hyperlink" Target="https://en.wikipedia.org/wiki/Bounded_buffer_problem" TargetMode="External"/><Relationship Id="rId32" Type="http://schemas.openxmlformats.org/officeDocument/2006/relationships/hyperlink" Target="https://en.wikipedia.org/wiki/Sleeping_barber_problem" TargetMode="External"/><Relationship Id="rId37" Type="http://schemas.openxmlformats.org/officeDocument/2006/relationships/hyperlink" Target="https://en.wikipedia.org/wiki/Weakest_precondition_calculus" TargetMode="External"/><Relationship Id="rId40" Type="http://schemas.openxmlformats.org/officeDocument/2006/relationships/hyperlink" Target="https://en.wikipedia.org/wiki/Dijkstra-Scholten_algorithm" TargetMode="External"/><Relationship Id="rId45" Type="http://schemas.openxmlformats.org/officeDocument/2006/relationships/hyperlink" Target="https://en.wikipedia.org/wiki/Tracing_garbage_collection#tri-color_marking" TargetMode="External"/><Relationship Id="rId5" Type="http://schemas.openxmlformats.org/officeDocument/2006/relationships/hyperlink" Target="https://en.wikipedia.org/wiki/Call_stack" TargetMode="External"/><Relationship Id="rId15" Type="http://schemas.openxmlformats.org/officeDocument/2006/relationships/hyperlink" Target="https://en.wikipedia.org/wiki/Goto-less_programming" TargetMode="External"/><Relationship Id="rId23" Type="http://schemas.openxmlformats.org/officeDocument/2006/relationships/hyperlink" Target="https://en.wikipedia.org/wiki/Producer%E2%80%93consumer_problem" TargetMode="External"/><Relationship Id="rId28" Type="http://schemas.openxmlformats.org/officeDocument/2006/relationships/hyperlink" Target="https://en.wikipedia.org/wiki/Self-stabilizing_system" TargetMode="External"/><Relationship Id="rId36" Type="http://schemas.openxmlformats.org/officeDocument/2006/relationships/hyperlink" Target="https://en.wikipedia.org/wiki/Unbounded_nondeterminism" TargetMode="External"/><Relationship Id="rId10" Type="http://schemas.openxmlformats.org/officeDocument/2006/relationships/hyperlink" Target="https://en.wikipedia.org/wiki/Deadly_embrace" TargetMode="External"/><Relationship Id="rId19" Type="http://schemas.openxmlformats.org/officeDocument/2006/relationships/hyperlink" Target="https://en.wikipedia.org/wiki/Abstraction_layer" TargetMode="External"/><Relationship Id="rId31" Type="http://schemas.openxmlformats.org/officeDocument/2006/relationships/hyperlink" Target="https://en.wikipedia.org/wiki/Separation_of_concerns" TargetMode="External"/><Relationship Id="rId44" Type="http://schemas.openxmlformats.org/officeDocument/2006/relationships/hyperlink" Target="https://en.wikipedia.org/wiki/Shunting-yard_algorithm" TargetMode="External"/><Relationship Id="rId4" Type="http://schemas.openxmlformats.org/officeDocument/2006/relationships/hyperlink" Target="https://en.wikipedia.org/wiki/Compiler" TargetMode="External"/><Relationship Id="rId9" Type="http://schemas.openxmlformats.org/officeDocument/2006/relationships/hyperlink" Target="https://en.wikipedia.org/wiki/Critical_section" TargetMode="External"/><Relationship Id="rId14" Type="http://schemas.openxmlformats.org/officeDocument/2006/relationships/hyperlink" Target="https://en.wikipedia.org/wiki/Fault-tolerant_system" TargetMode="External"/><Relationship Id="rId22" Type="http://schemas.openxmlformats.org/officeDocument/2006/relationships/hyperlink" Target="https://en.wikipedia.org/wiki/Lock_(computer_science)" TargetMode="External"/><Relationship Id="rId27" Type="http://schemas.openxmlformats.org/officeDocument/2006/relationships/hyperlink" Target="https://en.wikipedia.org/wiki/Synchronization_(computer_science)#Thread_or_process_synchronization" TargetMode="External"/><Relationship Id="rId30" Type="http://schemas.openxmlformats.org/officeDocument/2006/relationships/hyperlink" Target="https://en.wikipedia.org/wiki/Semaphore_(programming)" TargetMode="External"/><Relationship Id="rId35" Type="http://schemas.openxmlformats.org/officeDocument/2006/relationships/hyperlink" Target="https://en.wikipedia.org/wiki/THE_multiprogramming_system" TargetMode="External"/><Relationship Id="rId43" Type="http://schemas.openxmlformats.org/officeDocument/2006/relationships/hyperlink" Target="https://en.wikipedia.org/wiki/Smoothsort" TargetMode="External"/><Relationship Id="rId48" Type="http://schemas.openxmlformats.org/officeDocument/2006/relationships/hyperlink" Target="https://en.wikipedia.org/wiki/Deadlock_prevention_algorithms" TargetMode="External"/><Relationship Id="rId8" Type="http://schemas.openxmlformats.org/officeDocument/2006/relationships/hyperlink" Target="https://en.wikipedia.org/wiki/Cooperating_sequential_processes" TargetMode="External"/><Relationship Id="rId3" Type="http://schemas.openxmlformats.org/officeDocument/2006/relationships/hyperlink" Target="https://en.wikipedia.org/wiki/ALGOL_60" TargetMode="External"/><Relationship Id="rId12" Type="http://schemas.openxmlformats.org/officeDocument/2006/relationships/hyperlink" Target="https://en.wikipedia.org/wiki/Dining_philosophers_problem" TargetMode="External"/><Relationship Id="rId17" Type="http://schemas.openxmlformats.org/officeDocument/2006/relationships/hyperlink" Target="https://en.wikipedia.org/wiki/Guard_(computer_science)" TargetMode="External"/><Relationship Id="rId25" Type="http://schemas.openxmlformats.org/officeDocument/2006/relationships/hyperlink" Target="https://en.wikipedia.org/wiki/Software_product_line" TargetMode="External"/><Relationship Id="rId33" Type="http://schemas.openxmlformats.org/officeDocument/2006/relationships/hyperlink" Target="https://en.wikipedia.org/wiki/Structured_analysis" TargetMode="External"/><Relationship Id="rId38" Type="http://schemas.openxmlformats.org/officeDocument/2006/relationships/hyperlink" Target="https://en.wikipedia.org/wiki/Dijkstra%27s_algorithm" TargetMode="External"/><Relationship Id="rId46" Type="http://schemas.openxmlformats.org/officeDocument/2006/relationships/hyperlink" Target="https://en.wikipedia.org/wiki/Concurrent_algorithm" TargetMode="External"/><Relationship Id="rId20" Type="http://schemas.openxmlformats.org/officeDocument/2006/relationships/hyperlink" Target="https://en.wikipedia.org/wiki/Multithreaded_programming" TargetMode="External"/><Relationship Id="rId41" Type="http://schemas.openxmlformats.org/officeDocument/2006/relationships/hyperlink" Target="https://en.wikipedia.org/wiki/Dekker%27s_algorith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1</a:t>
            </a:fld>
            <a:endParaRPr lang="zh-CN" altLang="en-US"/>
          </a:p>
        </p:txBody>
      </p:sp>
    </p:spTree>
    <p:extLst>
      <p:ext uri="{BB962C8B-B14F-4D97-AF65-F5344CB8AC3E}">
        <p14:creationId xmlns:p14="http://schemas.microsoft.com/office/powerpoint/2010/main" val="150267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从鹿特丹到格罗宁根最短的旅行方式是什么？它是最短路径的算法，我设计了大约二十分钟。一天早上，我和年轻的未婚妻在阿姆斯特丹购物，累了，我们坐在咖啡馆的露台上喝杯咖啡，我只是在想我是否能做到这一点，然后我设计了最短路径的算法。正如我所说，这是一个二十分钟的发明。事实上，它是在</a:t>
            </a:r>
            <a:r>
              <a:rPr lang="en-US" altLang="zh-CN"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59</a:t>
            </a:r>
            <a:r>
              <a:rPr lang="zh-CN" altLang="en-US"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年出版的，晚了三年。该出版物仍然是可读的，事实上，它是相当不错的。它这么好的原因之一是，我设计它没有铅笔和纸。后来我了解到，没有铅笔和纸张设计的好处之一是，你几乎被迫避免所有可以避免的复杂性。最终，这个算法成为我名声的基石之一，令我大为惊讶。”</a:t>
            </a:r>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11</a:t>
            </a:fld>
            <a:endParaRPr lang="zh-CN" altLang="en-US"/>
          </a:p>
        </p:txBody>
      </p:sp>
    </p:spTree>
    <p:extLst>
      <p:ext uri="{BB962C8B-B14F-4D97-AF65-F5344CB8AC3E}">
        <p14:creationId xmlns:p14="http://schemas.microsoft.com/office/powerpoint/2010/main" val="47866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上世纪六十年代操作系统的研制经受了一系列重大挫折，典型的例子是</a:t>
            </a:r>
            <a:r>
              <a:rPr lang="en-US" altLang="zh-CN"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OS 360</a:t>
            </a:r>
            <a:r>
              <a:rPr lang="zh-CN" altLang="en-US"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。而</a:t>
            </a:r>
            <a:r>
              <a:rPr lang="en-US" altLang="zh-CN"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为首的一批科学家的努力，使操作系统走上了健康发展的道路。</a:t>
            </a:r>
            <a:endParaRPr lang="zh-CN" altLang="en-US" sz="14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endParaRPr>
          </a:p>
          <a:p>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12</a:t>
            </a:fld>
            <a:endParaRPr lang="zh-CN" altLang="en-US"/>
          </a:p>
        </p:txBody>
      </p:sp>
    </p:spTree>
    <p:extLst>
      <p:ext uri="{BB962C8B-B14F-4D97-AF65-F5344CB8AC3E}">
        <p14:creationId xmlns:p14="http://schemas.microsoft.com/office/powerpoint/2010/main" val="246375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上世纪六十年代操作系统的研制经受了一系列重大挫折，典型的例子是</a:t>
            </a:r>
            <a:r>
              <a:rPr lang="en-US" altLang="zh-CN"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OS 360</a:t>
            </a:r>
            <a:r>
              <a:rPr lang="zh-CN" altLang="en-US"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。而</a:t>
            </a:r>
            <a:r>
              <a:rPr lang="en-US" altLang="zh-CN"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12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为首的一批科学家的努力，使操作系统走上了健康发展的道路。</a:t>
            </a:r>
            <a:endParaRPr lang="zh-CN" altLang="en-US" sz="14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endParaRPr>
          </a:p>
          <a:p>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13</a:t>
            </a:fld>
            <a:endParaRPr lang="zh-CN" altLang="en-US"/>
          </a:p>
        </p:txBody>
      </p:sp>
    </p:spTree>
    <p:extLst>
      <p:ext uri="{BB962C8B-B14F-4D97-AF65-F5344CB8AC3E}">
        <p14:creationId xmlns:p14="http://schemas.microsoft.com/office/powerpoint/2010/main" val="260180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结构程序设计概念影响了后来的高级语言，也影响了一代程序员的风格和习惯。</a:t>
            </a:r>
            <a:endParaRPr lang="zh-CN" altLang="en-US" sz="1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endParaRPr>
          </a:p>
          <a:p>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14</a:t>
            </a:fld>
            <a:endParaRPr lang="zh-CN" altLang="en-US"/>
          </a:p>
        </p:txBody>
      </p:sp>
    </p:spTree>
    <p:extLst>
      <p:ext uri="{BB962C8B-B14F-4D97-AF65-F5344CB8AC3E}">
        <p14:creationId xmlns:p14="http://schemas.microsoft.com/office/powerpoint/2010/main" val="1543765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 E. Knuth</a:t>
            </a:r>
            <a:br>
              <a:rPr lang="zh-CN" altLang="en-US" dirty="0"/>
            </a:br>
            <a:r>
              <a:rPr lang="zh-CN" altLang="en-US" b="0" i="0" dirty="0">
                <a:solidFill>
                  <a:srgbClr val="333333"/>
                </a:solidFill>
                <a:effectLst/>
                <a:latin typeface="arial" panose="020B0604020202020204" pitchFamily="34" charset="0"/>
              </a:rPr>
              <a:t>高德纳</a:t>
            </a:r>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15</a:t>
            </a:fld>
            <a:endParaRPr lang="zh-CN" altLang="en-US"/>
          </a:p>
        </p:txBody>
      </p:sp>
    </p:spTree>
    <p:extLst>
      <p:ext uri="{BB962C8B-B14F-4D97-AF65-F5344CB8AC3E}">
        <p14:creationId xmlns:p14="http://schemas.microsoft.com/office/powerpoint/2010/main" val="269294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80810F7-927C-48E7-BC4E-C690DFEC9C23}" type="slidenum">
              <a:rPr lang="zh-CN" altLang="en-US" smtClean="0"/>
              <a:t>2</a:t>
            </a:fld>
            <a:endParaRPr lang="zh-CN" altLang="en-US"/>
          </a:p>
        </p:txBody>
      </p:sp>
    </p:spTree>
    <p:extLst>
      <p:ext uri="{BB962C8B-B14F-4D97-AF65-F5344CB8AC3E}">
        <p14:creationId xmlns:p14="http://schemas.microsoft.com/office/powerpoint/2010/main" val="2694582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80810F7-927C-48E7-BC4E-C690DFEC9C23}" type="slidenum">
              <a:rPr lang="zh-CN" altLang="en-US" smtClean="0"/>
              <a:t>3</a:t>
            </a:fld>
            <a:endParaRPr lang="zh-CN" altLang="en-US"/>
          </a:p>
        </p:txBody>
      </p:sp>
    </p:spTree>
    <p:extLst>
      <p:ext uri="{BB962C8B-B14F-4D97-AF65-F5344CB8AC3E}">
        <p14:creationId xmlns:p14="http://schemas.microsoft.com/office/powerpoint/2010/main" val="4208235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4</a:t>
            </a:fld>
            <a:endParaRPr lang="zh-CN" altLang="en-US"/>
          </a:p>
        </p:txBody>
      </p:sp>
    </p:spTree>
    <p:extLst>
      <p:ext uri="{BB962C8B-B14F-4D97-AF65-F5344CB8AC3E}">
        <p14:creationId xmlns:p14="http://schemas.microsoft.com/office/powerpoint/2010/main" val="3057070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mn-ea"/>
              </a:rPr>
              <a:t>这样，我们就能保证下次当两把餐叉空余出来时，一定有一位哲学家可以成功的得到一对餐叉，从而避免了死锁。</a:t>
            </a:r>
          </a:p>
          <a:p>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5</a:t>
            </a:fld>
            <a:endParaRPr lang="zh-CN" altLang="en-US"/>
          </a:p>
        </p:txBody>
      </p:sp>
    </p:spTree>
    <p:extLst>
      <p:ext uri="{BB962C8B-B14F-4D97-AF65-F5344CB8AC3E}">
        <p14:creationId xmlns:p14="http://schemas.microsoft.com/office/powerpoint/2010/main" val="3056822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solidFill>
                <a:latin typeface="+mn-ea"/>
              </a:rPr>
              <a:t>在这种情况下，当四位哲学家同时拿起他们手边编号较低的餐叉时，只有编号最高的餐叉留在桌上，从而第五位哲学家就不能使用任何一只餐叉了。而且，只有一位哲学家能使用最高编号的餐叉，所以他能使用两只餐叉用餐。当他吃完后，他会先放下编号最高的餐叉，再放下编号较低的餐叉，从而让另一位哲学家拿起后边的这只开始吃东西。</a:t>
            </a:r>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6</a:t>
            </a:fld>
            <a:endParaRPr lang="zh-CN" altLang="en-US"/>
          </a:p>
        </p:txBody>
      </p:sp>
    </p:spTree>
    <p:extLst>
      <p:ext uri="{BB962C8B-B14F-4D97-AF65-F5344CB8AC3E}">
        <p14:creationId xmlns:p14="http://schemas.microsoft.com/office/powerpoint/2010/main" val="238569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4D4D4D"/>
                </a:solidFill>
                <a:effectLst/>
                <a:latin typeface="-apple-system"/>
              </a:rPr>
              <a:t>很像是信号量来实现，脏筷子的脏等价于设初始值为</a:t>
            </a:r>
            <a:r>
              <a:rPr lang="en-US" altLang="zh-CN" b="1" i="0" dirty="0">
                <a:solidFill>
                  <a:srgbClr val="4D4D4D"/>
                </a:solidFill>
                <a:effectLst/>
                <a:latin typeface="-apple-system"/>
              </a:rPr>
              <a:t>0</a:t>
            </a:r>
            <a:r>
              <a:rPr lang="zh-CN" altLang="en-US" b="1" i="0" dirty="0">
                <a:solidFill>
                  <a:srgbClr val="4D4D4D"/>
                </a:solidFill>
                <a:effectLst/>
                <a:latin typeface="-apple-system"/>
              </a:rPr>
              <a:t>，干净的筷子就是变成</a:t>
            </a:r>
            <a:r>
              <a:rPr lang="en-US" altLang="zh-CN" b="1" i="0" dirty="0">
                <a:solidFill>
                  <a:srgbClr val="4D4D4D"/>
                </a:solidFill>
                <a:effectLst/>
                <a:latin typeface="-apple-system"/>
              </a:rPr>
              <a:t>1</a:t>
            </a:r>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7</a:t>
            </a:fld>
            <a:endParaRPr lang="zh-CN" altLang="en-US"/>
          </a:p>
        </p:txBody>
      </p:sp>
    </p:spTree>
    <p:extLst>
      <p:ext uri="{BB962C8B-B14F-4D97-AF65-F5344CB8AC3E}">
        <p14:creationId xmlns:p14="http://schemas.microsoft.com/office/powerpoint/2010/main" val="397694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810F7-927C-48E7-BC4E-C690DFEC9C23}" type="slidenum">
              <a:rPr lang="zh-CN" altLang="en-US" smtClean="0"/>
              <a:t>8</a:t>
            </a:fld>
            <a:endParaRPr lang="zh-CN" altLang="en-US"/>
          </a:p>
        </p:txBody>
      </p:sp>
    </p:spTree>
    <p:extLst>
      <p:ext uri="{BB962C8B-B14F-4D97-AF65-F5344CB8AC3E}">
        <p14:creationId xmlns:p14="http://schemas.microsoft.com/office/powerpoint/2010/main" val="1721371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他的根本性贡献覆盖了很多领域，包括：编译器、操作系统、分布式系统、程序设计、编程语言、程序验证、软件工程、图论</a:t>
            </a:r>
            <a:r>
              <a:rPr lang="en-US" altLang="zh-CN" b="0" i="0" dirty="0">
                <a:solidFill>
                  <a:srgbClr val="121212"/>
                </a:solidFill>
                <a:effectLst/>
                <a:latin typeface="-apple-system"/>
              </a:rPr>
              <a:t>......</a:t>
            </a:r>
            <a:r>
              <a:rPr lang="zh-CN" altLang="en-US" b="0" i="0" dirty="0">
                <a:solidFill>
                  <a:srgbClr val="121212"/>
                </a:solidFill>
                <a:effectLst/>
                <a:latin typeface="-apple-system"/>
              </a:rPr>
              <a:t>等等。他的很多论文为后人开拓了整个新的研究领域。我们现在熟悉的一些标准概念，比如互斥、死锁、信号量等，都是 </a:t>
            </a:r>
            <a:r>
              <a:rPr lang="en-US" altLang="zh-CN" b="0" i="0" dirty="0">
                <a:solidFill>
                  <a:srgbClr val="121212"/>
                </a:solidFill>
                <a:effectLst/>
                <a:latin typeface="-apple-system"/>
              </a:rPr>
              <a:t>Dijkstra </a:t>
            </a:r>
            <a:r>
              <a:rPr lang="zh-CN" altLang="en-US" b="0" i="0" dirty="0">
                <a:solidFill>
                  <a:srgbClr val="121212"/>
                </a:solidFill>
                <a:effectLst/>
                <a:latin typeface="-apple-system"/>
              </a:rPr>
              <a:t>发明和定义的。</a:t>
            </a:r>
          </a:p>
          <a:p>
            <a:pPr algn="l"/>
            <a:r>
              <a:rPr lang="zh-CN" altLang="en-US" b="0" i="0" dirty="0">
                <a:solidFill>
                  <a:srgbClr val="121212"/>
                </a:solidFill>
                <a:effectLst/>
                <a:latin typeface="-apple-system"/>
              </a:rPr>
              <a:t>没错，这是一位真正理论和编程两手硬的传奇伟人。</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zh-CN" altLang="en-US" b="0" i="0" dirty="0">
                <a:solidFill>
                  <a:srgbClr val="202122"/>
                </a:solidFill>
                <a:effectLst/>
                <a:latin typeface="Arial" panose="020B0604020202020204" pitchFamily="34" charset="0"/>
              </a:rPr>
              <a:t>他的主要开拓性贡献（包括思想、发明和创新）包括：</a:t>
            </a:r>
          </a:p>
          <a:p>
            <a:pPr algn="l">
              <a:buFont typeface="Arial" panose="020B0604020202020204" pitchFamily="34" charset="0"/>
              <a:buChar char="•"/>
            </a:pPr>
            <a:r>
              <a:rPr lang="zh-CN" altLang="en-US" b="1" i="0" dirty="0">
                <a:solidFill>
                  <a:srgbClr val="202122"/>
                </a:solidFill>
                <a:effectLst/>
                <a:latin typeface="Arial" panose="020B0604020202020204" pitchFamily="34" charset="0"/>
              </a:rPr>
              <a:t>概念、方法、 原则和理论</a:t>
            </a:r>
            <a:r>
              <a:rPr lang="zh-CN" altLang="en-US" b="0" i="0" dirty="0">
                <a:solidFill>
                  <a:srgbClr val="202122"/>
                </a:solidFill>
                <a:effectLst/>
                <a:latin typeface="Arial" panose="020B0604020202020204" pitchFamily="34" charset="0"/>
              </a:rPr>
              <a:t>：</a:t>
            </a:r>
            <a:r>
              <a:rPr lang="en-US" altLang="zh-CN" b="0" i="0" dirty="0">
                <a:solidFill>
                  <a:srgbClr val="202122"/>
                </a:solidFill>
                <a:effectLst/>
                <a:latin typeface="Arial" panose="020B0604020202020204" pitchFamily="34" charset="0"/>
              </a:rPr>
              <a:t>Dijkstra-Zonneveld </a:t>
            </a:r>
            <a:r>
              <a:rPr lang="en-US" altLang="zh-CN" b="0" i="0" u="none" strike="noStrike" dirty="0">
                <a:solidFill>
                  <a:srgbClr val="0645AD"/>
                </a:solidFill>
                <a:effectLst/>
                <a:latin typeface="Arial" panose="020B0604020202020204" pitchFamily="34" charset="0"/>
                <a:hlinkClick r:id="rId3" tooltip="ALGOL 60"/>
              </a:rPr>
              <a:t>ALGOL 60</a:t>
            </a:r>
            <a:r>
              <a:rPr lang="zh-CN" altLang="en-US" b="0" i="0" u="none" strike="noStrike" dirty="0">
                <a:solidFill>
                  <a:srgbClr val="0645AD"/>
                </a:solidFill>
                <a:effectLst/>
                <a:latin typeface="Arial" panose="020B0604020202020204" pitchFamily="34" charset="0"/>
                <a:hlinkClick r:id="rId4" tooltip="Compiler"/>
              </a:rPr>
              <a:t>编译器</a:t>
            </a:r>
            <a:r>
              <a:rPr lang="zh-CN" altLang="en-US" b="0" i="0" dirty="0">
                <a:solidFill>
                  <a:srgbClr val="202122"/>
                </a:solidFill>
                <a:effectLst/>
                <a:latin typeface="Arial" panose="020B0604020202020204" pitchFamily="34" charset="0"/>
              </a:rPr>
              <a:t>（首次完成工作 </a:t>
            </a:r>
            <a:r>
              <a:rPr lang="en-US" altLang="zh-CN" b="0" i="0" dirty="0">
                <a:solidFill>
                  <a:srgbClr val="202122"/>
                </a:solidFill>
                <a:effectLst/>
                <a:latin typeface="Arial" panose="020B0604020202020204" pitchFamily="34" charset="0"/>
              </a:rPr>
              <a:t>ALGOL 60 </a:t>
            </a:r>
            <a:r>
              <a:rPr lang="zh-CN" altLang="en-US" b="0" i="0" dirty="0">
                <a:solidFill>
                  <a:srgbClr val="202122"/>
                </a:solidFill>
                <a:effectLst/>
                <a:latin typeface="Arial" panose="020B0604020202020204" pitchFamily="34" charset="0"/>
              </a:rPr>
              <a:t>编译器），</a:t>
            </a:r>
            <a:r>
              <a:rPr lang="zh-CN" altLang="en-US" b="0" i="0" u="none" strike="noStrike" dirty="0">
                <a:solidFill>
                  <a:srgbClr val="0645AD"/>
                </a:solidFill>
                <a:effectLst/>
                <a:latin typeface="Arial" panose="020B0604020202020204" pitchFamily="34" charset="0"/>
                <a:hlinkClick r:id="rId5" tooltip="Call stack"/>
              </a:rPr>
              <a:t>调用堆栈</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6" tooltip="Concurrency (computer science)"/>
              </a:rPr>
              <a:t>并发</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7" tooltip="Concurrent programming"/>
              </a:rPr>
              <a:t>并发编程</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8" tooltip="Cooperating sequential processes"/>
              </a:rPr>
              <a:t>协作顺序过程</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9" tooltip="Critical section"/>
              </a:rPr>
              <a:t>关键部分</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0" tooltip="Deadly embrace"/>
              </a:rPr>
              <a:t>致命拥抱</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1" tooltip="Deadlock"/>
              </a:rPr>
              <a:t>死锁</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2" tooltip="Dining philosophers problem"/>
              </a:rPr>
              <a:t>用餐哲学家问题</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3" tooltip="Dutch national flag problem"/>
              </a:rPr>
              <a:t>荷兰国旗问题</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4" tooltip="Fault-tolerant system"/>
              </a:rPr>
              <a:t>容错系统</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5" tooltip="Goto-less programming"/>
              </a:rPr>
              <a:t>无故障编程</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6" tooltip="Guarded Command Language"/>
              </a:rPr>
              <a:t>守卫命令语言</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7" tooltip="Guard (computer science)"/>
              </a:rPr>
              <a:t>守卫命令</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8" tooltip="Software architecture"/>
              </a:rPr>
              <a:t>软件架构</a:t>
            </a:r>
            <a:r>
              <a:rPr lang="zh-CN" altLang="en-US" b="0" i="0" dirty="0">
                <a:solidFill>
                  <a:srgbClr val="202122"/>
                </a:solidFill>
                <a:effectLst/>
                <a:latin typeface="Arial" panose="020B0604020202020204" pitchFamily="34" charset="0"/>
              </a:rPr>
              <a:t>中的</a:t>
            </a:r>
            <a:r>
              <a:rPr lang="zh-CN" altLang="en-US" b="0" i="0" u="none" strike="noStrike" dirty="0">
                <a:solidFill>
                  <a:srgbClr val="0645AD"/>
                </a:solidFill>
                <a:effectLst/>
                <a:latin typeface="Arial" panose="020B0604020202020204" pitchFamily="34" charset="0"/>
                <a:hlinkClick r:id="rId19" tooltip="Abstraction layer"/>
              </a:rPr>
              <a:t>分层结构</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19" tooltip="Abstraction layer"/>
              </a:rPr>
              <a:t>级别 抽象</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0" tooltip="Multithreaded programming"/>
              </a:rPr>
              <a:t>多读编程</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1" tooltip="Mutual exclusion"/>
              </a:rPr>
              <a:t>相互排斥</a:t>
            </a:r>
            <a:r>
              <a:rPr lang="zh-CN" altLang="en-US" b="0" i="1" dirty="0">
                <a:solidFill>
                  <a:srgbClr val="202122"/>
                </a:solidFill>
                <a:effectLst/>
                <a:latin typeface="Arial" panose="020B0604020202020204" pitchFamily="34" charset="0"/>
              </a:rPr>
              <a:t>（</a:t>
            </a:r>
            <a:r>
              <a:rPr lang="en-US" altLang="zh-CN" b="0" i="1" dirty="0">
                <a:solidFill>
                  <a:srgbClr val="202122"/>
                </a:solidFill>
                <a:effectLst/>
                <a:latin typeface="Arial" panose="020B0604020202020204" pitchFamily="34" charset="0"/>
              </a:rPr>
              <a:t>mutex</a:t>
            </a:r>
            <a:r>
              <a:rPr lang="zh-CN" altLang="en-US" b="0" i="0" dirty="0">
                <a:solidFill>
                  <a:srgbClr val="202122"/>
                </a:solidFill>
                <a:effectLst/>
                <a:latin typeface="Arial" panose="020B0604020202020204" pitchFamily="34" charset="0"/>
              </a:rPr>
              <a:t>或</a:t>
            </a:r>
            <a:r>
              <a:rPr lang="zh-CN" altLang="en-US" b="0" i="1" u="none" strike="noStrike" dirty="0">
                <a:solidFill>
                  <a:srgbClr val="0645AD"/>
                </a:solidFill>
                <a:effectLst/>
                <a:latin typeface="Arial" panose="020B0604020202020204" pitchFamily="34" charset="0"/>
                <a:hlinkClick r:id="rId22" tooltip="Lock (computer science)"/>
              </a:rPr>
              <a:t>锁定</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3" tooltip="Producer–consumer problem"/>
              </a:rPr>
              <a:t>生产者</a:t>
            </a:r>
            <a:r>
              <a:rPr lang="en-US" altLang="zh-CN" b="0" i="0" u="none" strike="noStrike" dirty="0">
                <a:solidFill>
                  <a:srgbClr val="0645AD"/>
                </a:solidFill>
                <a:effectLst/>
                <a:latin typeface="Arial" panose="020B0604020202020204" pitchFamily="34" charset="0"/>
                <a:hlinkClick r:id="rId23" tooltip="Producer–consumer problem"/>
              </a:rPr>
              <a:t>-</a:t>
            </a:r>
            <a:r>
              <a:rPr lang="zh-CN" altLang="en-US" b="0" i="0" u="none" strike="noStrike" dirty="0">
                <a:solidFill>
                  <a:srgbClr val="0645AD"/>
                </a:solidFill>
                <a:effectLst/>
                <a:latin typeface="Arial" panose="020B0604020202020204" pitchFamily="34" charset="0"/>
                <a:hlinkClick r:id="rId23" tooltip="Producer–consumer problem"/>
              </a:rPr>
              <a:t>消费者问题</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4" tooltip="Bounded buffer problem"/>
              </a:rPr>
              <a:t>边界缓冲区问题</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5" tooltip="Software product line"/>
              </a:rPr>
              <a:t>程序家庭</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6" tooltip="Predicate transformer semantics"/>
              </a:rPr>
              <a:t>谓词变压器语义</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7" tooltip="Synchronization (computer science)"/>
              </a:rPr>
              <a:t>过程同步</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8" tooltip="Self-stabilizing system"/>
              </a:rPr>
              <a:t>自我稳定分布系统</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9" tooltip="Self-stabilization"/>
              </a:rPr>
              <a:t>自我稳定</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30" tooltip="Semaphore (programming)"/>
              </a:rPr>
              <a:t>信号，</a:t>
            </a:r>
            <a:r>
              <a:rPr lang="zh-CN" altLang="en-US" b="0" i="0" u="none" strike="noStrike" dirty="0">
                <a:solidFill>
                  <a:srgbClr val="0645AD"/>
                </a:solidFill>
                <a:effectLst/>
                <a:latin typeface="Arial" panose="020B0604020202020204" pitchFamily="34" charset="0"/>
                <a:hlinkClick r:id="rId31" tooltip="Separation of concerns"/>
              </a:rPr>
              <a:t>分离的关注</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32" tooltip="Sleeping barber problem"/>
              </a:rPr>
              <a:t>睡眠理发师问题</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33" tooltip="Structured analysis"/>
              </a:rPr>
              <a:t>结构分析</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34" tooltip="Structured programming"/>
              </a:rPr>
              <a:t>结构化编程</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35" tooltip="THE multiprogramming system"/>
              </a:rPr>
              <a:t>多编程系统</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36" tooltip="Unbounded nondeterminism"/>
              </a:rPr>
              <a:t>无限不确定，</a:t>
            </a:r>
            <a:r>
              <a:rPr lang="zh-CN" altLang="en-US" b="0" i="0" u="none" strike="noStrike" dirty="0">
                <a:solidFill>
                  <a:srgbClr val="0645AD"/>
                </a:solidFill>
                <a:effectLst/>
                <a:latin typeface="Arial" panose="020B0604020202020204" pitchFamily="34" charset="0"/>
                <a:hlinkClick r:id="rId37" tooltip="Weakest precondition calculus"/>
              </a:rPr>
              <a:t>最弱的先决条件微积分</a:t>
            </a:r>
            <a:endParaRPr lang="zh-CN" altLang="en-US" b="0" i="0" dirty="0">
              <a:solidFill>
                <a:srgbClr val="202122"/>
              </a:solidFill>
              <a:effectLst/>
              <a:latin typeface="Arial" panose="020B0604020202020204" pitchFamily="34" charset="0"/>
            </a:endParaRPr>
          </a:p>
          <a:p>
            <a:pPr algn="l">
              <a:buFont typeface="Arial" panose="020B0604020202020204" pitchFamily="34" charset="0"/>
              <a:buChar char="•"/>
            </a:pPr>
            <a:r>
              <a:rPr lang="zh-CN" altLang="en-US" b="1" i="0" dirty="0">
                <a:solidFill>
                  <a:srgbClr val="202122"/>
                </a:solidFill>
                <a:effectLst/>
                <a:latin typeface="Arial" panose="020B0604020202020204" pitchFamily="34" charset="0"/>
              </a:rPr>
              <a:t>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38" tooltip="Dijkstra's algorithm"/>
              </a:rPr>
              <a:t>迪克斯特拉算法</a:t>
            </a:r>
            <a:r>
              <a:rPr lang="zh-CN" altLang="en-US" b="0" i="0" u="none" strike="noStrike" dirty="0">
                <a:solidFill>
                  <a:srgbClr val="0645AD"/>
                </a:solidFill>
                <a:effectLst/>
                <a:latin typeface="Arial" panose="020B0604020202020204" pitchFamily="34" charset="0"/>
                <a:hlinkClick r:id="rId39" tooltip="DJP algorithm"/>
              </a:rPr>
              <a:t>、</a:t>
            </a:r>
            <a:r>
              <a:rPr lang="en-US" altLang="zh-CN" b="0" i="0" u="none" strike="noStrike" dirty="0">
                <a:solidFill>
                  <a:srgbClr val="0645AD"/>
                </a:solidFill>
                <a:effectLst/>
                <a:latin typeface="Arial" panose="020B0604020202020204" pitchFamily="34" charset="0"/>
                <a:hlinkClick r:id="rId39" tooltip="DJP algorithm"/>
              </a:rPr>
              <a:t>DJP</a:t>
            </a:r>
            <a:r>
              <a:rPr lang="zh-CN" altLang="en-US" b="0" i="0" u="none" strike="noStrike" dirty="0">
                <a:solidFill>
                  <a:srgbClr val="0645AD"/>
                </a:solidFill>
                <a:effectLst/>
                <a:latin typeface="Arial" panose="020B0604020202020204" pitchFamily="34" charset="0"/>
                <a:hlinkClick r:id="rId39" tooltip="DJP algorithm"/>
              </a:rPr>
              <a:t>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40" tooltip="Dijkstra-Scholten algorithm"/>
              </a:rPr>
              <a:t>迪克斯特拉</a:t>
            </a:r>
            <a:r>
              <a:rPr lang="en-US" altLang="zh-CN" b="0" i="0" u="none" strike="noStrike" dirty="0">
                <a:solidFill>
                  <a:srgbClr val="0645AD"/>
                </a:solidFill>
                <a:effectLst/>
                <a:latin typeface="Arial" panose="020B0604020202020204" pitchFamily="34" charset="0"/>
                <a:hlinkClick r:id="rId40" tooltip="Dijkstra-Scholten algorithm"/>
              </a:rPr>
              <a:t>-</a:t>
            </a:r>
            <a:r>
              <a:rPr lang="zh-CN" altLang="en-US" b="0" i="0" u="none" strike="noStrike" dirty="0">
                <a:solidFill>
                  <a:srgbClr val="0645AD"/>
                </a:solidFill>
                <a:effectLst/>
                <a:latin typeface="Arial" panose="020B0604020202020204" pitchFamily="34" charset="0"/>
                <a:hlinkClick r:id="rId40" tooltip="Dijkstra-Scholten algorithm"/>
              </a:rPr>
              <a:t>肖尔滕算法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41" tooltip="Dekker's algorithm"/>
              </a:rPr>
              <a:t>德克算法</a:t>
            </a:r>
            <a:r>
              <a:rPr lang="zh-CN" altLang="en-US" b="0" i="0" dirty="0">
                <a:solidFill>
                  <a:srgbClr val="202122"/>
                </a:solidFill>
                <a:effectLst/>
                <a:latin typeface="Arial" panose="020B0604020202020204" pitchFamily="34" charset="0"/>
              </a:rPr>
              <a:t>（泛化）、</a:t>
            </a:r>
            <a:r>
              <a:rPr lang="zh-CN" altLang="en-US" b="0" i="0" u="none" strike="noStrike" dirty="0">
                <a:solidFill>
                  <a:srgbClr val="0645AD"/>
                </a:solidFill>
                <a:effectLst/>
                <a:latin typeface="Arial" panose="020B0604020202020204" pitchFamily="34" charset="0"/>
                <a:hlinkClick r:id="rId42" tooltip="Banker's algorithm"/>
              </a:rPr>
              <a:t>银行家算法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43" tooltip="Smoothsort"/>
              </a:rPr>
              <a:t>平滑分类</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44" tooltip="Shunting-yard algorithm"/>
              </a:rPr>
              <a:t>分流码算法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45" tooltip="Tracing garbage collection"/>
              </a:rPr>
              <a:t>三色标记算法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46" tooltip="Concurrent algorithm"/>
              </a:rPr>
              <a:t>并发算法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47" tooltip="Distributed algorithm"/>
              </a:rPr>
              <a:t>分布式算法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48" tooltip="Deadlock prevention algorithms"/>
              </a:rPr>
              <a:t>死锁预防算法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1" tooltip="Mutual exclusion"/>
              </a:rPr>
              <a:t>相互排除算法</a:t>
            </a:r>
            <a:r>
              <a:rPr lang="zh-CN" altLang="en-US" b="0" i="0" dirty="0">
                <a:solidFill>
                  <a:srgbClr val="202122"/>
                </a:solidFill>
                <a:effectLst/>
                <a:latin typeface="Arial" panose="020B0604020202020204" pitchFamily="34" charset="0"/>
              </a:rPr>
              <a:t>、</a:t>
            </a:r>
            <a:r>
              <a:rPr lang="zh-CN" altLang="en-US" b="0" i="0" u="none" strike="noStrike" dirty="0">
                <a:solidFill>
                  <a:srgbClr val="0645AD"/>
                </a:solidFill>
                <a:effectLst/>
                <a:latin typeface="Arial" panose="020B0604020202020204" pitchFamily="34" charset="0"/>
                <a:hlinkClick r:id="rId29" tooltip="Self-stabilization"/>
              </a:rPr>
              <a:t>自我稳定算法</a:t>
            </a:r>
            <a:endParaRPr lang="zh-CN" altLang="en-US" b="0" i="0" dirty="0">
              <a:solidFill>
                <a:srgbClr val="2021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280810F7-927C-48E7-BC4E-C690DFEC9C23}" type="slidenum">
              <a:rPr lang="zh-CN" altLang="en-US" smtClean="0"/>
              <a:t>10</a:t>
            </a:fld>
            <a:endParaRPr lang="zh-CN" altLang="en-US"/>
          </a:p>
        </p:txBody>
      </p:sp>
    </p:spTree>
    <p:extLst>
      <p:ext uri="{BB962C8B-B14F-4D97-AF65-F5344CB8AC3E}">
        <p14:creationId xmlns:p14="http://schemas.microsoft.com/office/powerpoint/2010/main" val="255744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69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3434114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1571975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2032972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3043306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52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491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824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661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EE87-E84D-4794-AAE5-5EBFA06D5749}" type="datetimeFigureOut">
              <a:rPr lang="zh-CN" altLang="en-US" smtClean="0"/>
              <a:t>2021/4/6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FD9163-3264-45B9-8805-38B3DB57BD34}" type="slidenum">
              <a:rPr lang="zh-CN" altLang="en-US" smtClean="0"/>
              <a:t>‹#›</a:t>
            </a:fld>
            <a:endParaRPr lang="zh-CN" altLang="en-US"/>
          </a:p>
        </p:txBody>
      </p:sp>
    </p:spTree>
    <p:extLst>
      <p:ext uri="{BB962C8B-B14F-4D97-AF65-F5344CB8AC3E}">
        <p14:creationId xmlns:p14="http://schemas.microsoft.com/office/powerpoint/2010/main" val="417015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2843176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3711692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1292415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2575716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1510731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301803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0EE8F6-CA91-4FF3-8B11-04A39AC41C22}" type="datetimeFigureOut">
              <a:rPr lang="zh-CN" altLang="en-US" smtClean="0"/>
              <a:t>2021/4/6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798983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1.jpeg"/><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545335"/>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EE8F6-CA91-4FF3-8B11-04A39AC41C22}" type="datetimeFigureOut">
              <a:rPr lang="zh-CN" altLang="en-US" smtClean="0"/>
              <a:t>2021/4/6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83505-5FF3-4DBA-AC19-D5C45C7644CC}" type="slidenum">
              <a:rPr lang="zh-CN" altLang="en-US" smtClean="0"/>
              <a:t>‹#›</a:t>
            </a:fld>
            <a:endParaRPr lang="zh-CN" altLang="en-US"/>
          </a:p>
        </p:txBody>
      </p:sp>
    </p:spTree>
    <p:extLst>
      <p:ext uri="{BB962C8B-B14F-4D97-AF65-F5344CB8AC3E}">
        <p14:creationId xmlns:p14="http://schemas.microsoft.com/office/powerpoint/2010/main" val="376628553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item/%E5%B9%B6%E8%A1%8C%E6%80%A7"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47DC4A-272A-44E0-8234-DCD836170DEC}"/>
              </a:ext>
            </a:extLst>
          </p:cNvPr>
          <p:cNvSpPr txBox="1"/>
          <p:nvPr/>
        </p:nvSpPr>
        <p:spPr>
          <a:xfrm>
            <a:off x="4624471" y="1985211"/>
            <a:ext cx="2943058" cy="369332"/>
          </a:xfrm>
          <a:prstGeom prst="rect">
            <a:avLst/>
          </a:prstGeom>
          <a:noFill/>
        </p:spPr>
        <p:txBody>
          <a:bodyPr wrap="square" rtlCol="0">
            <a:spAutoFit/>
          </a:bodyPr>
          <a:lstStyle/>
          <a:p>
            <a:pPr algn="ctr"/>
            <a:r>
              <a:rPr lang="zh-CN" altLang="en-US" dirty="0">
                <a:solidFill>
                  <a:schemeClr val="bg1"/>
                </a:solidFill>
                <a:latin typeface="+mn-ea"/>
                <a:cs typeface="+mn-ea"/>
                <a:sym typeface="+mn-lt"/>
              </a:rPr>
              <a:t>汇报人：计科</a:t>
            </a:r>
            <a:r>
              <a:rPr lang="en-US" altLang="zh-CN" dirty="0">
                <a:solidFill>
                  <a:schemeClr val="bg1"/>
                </a:solidFill>
                <a:latin typeface="+mn-ea"/>
                <a:cs typeface="+mn-ea"/>
                <a:sym typeface="+mn-lt"/>
              </a:rPr>
              <a:t>F1901</a:t>
            </a:r>
            <a:r>
              <a:rPr lang="zh-CN" altLang="en-US" dirty="0">
                <a:solidFill>
                  <a:schemeClr val="bg1"/>
                </a:solidFill>
                <a:latin typeface="+mn-ea"/>
                <a:cs typeface="+mn-ea"/>
                <a:sym typeface="+mn-lt"/>
              </a:rPr>
              <a:t>余思娴</a:t>
            </a:r>
          </a:p>
        </p:txBody>
      </p:sp>
      <p:sp>
        <p:nvSpPr>
          <p:cNvPr id="6" name="文本框 5">
            <a:extLst>
              <a:ext uri="{FF2B5EF4-FFF2-40B4-BE49-F238E27FC236}">
                <a16:creationId xmlns:a16="http://schemas.microsoft.com/office/drawing/2014/main" id="{82C14A50-B776-4C8A-9DB4-C04E5CA7DDCB}"/>
              </a:ext>
            </a:extLst>
          </p:cNvPr>
          <p:cNvSpPr txBox="1"/>
          <p:nvPr/>
        </p:nvSpPr>
        <p:spPr>
          <a:xfrm>
            <a:off x="1162111" y="2383810"/>
            <a:ext cx="9867779" cy="1323439"/>
          </a:xfrm>
          <a:prstGeom prst="rect">
            <a:avLst/>
          </a:prstGeom>
          <a:noFill/>
        </p:spPr>
        <p:txBody>
          <a:bodyPr wrap="square" rtlCol="0">
            <a:spAutoFit/>
          </a:bodyPr>
          <a:lstStyle/>
          <a:p>
            <a:pPr algn="dist"/>
            <a:r>
              <a:rPr lang="zh-CN" altLang="en-US" sz="8000" b="1" dirty="0">
                <a:solidFill>
                  <a:schemeClr val="bg1"/>
                </a:solidFill>
                <a:cs typeface="+mn-ea"/>
                <a:sym typeface="+mn-lt"/>
              </a:rPr>
              <a:t>哲学家就餐模型</a:t>
            </a:r>
          </a:p>
        </p:txBody>
      </p:sp>
      <p:sp>
        <p:nvSpPr>
          <p:cNvPr id="7" name="文本框 6">
            <a:extLst>
              <a:ext uri="{FF2B5EF4-FFF2-40B4-BE49-F238E27FC236}">
                <a16:creationId xmlns:a16="http://schemas.microsoft.com/office/drawing/2014/main" id="{96FBBCE5-3ABC-4C13-A015-6F7EE5D424B3}"/>
              </a:ext>
            </a:extLst>
          </p:cNvPr>
          <p:cNvSpPr txBox="1"/>
          <p:nvPr/>
        </p:nvSpPr>
        <p:spPr>
          <a:xfrm>
            <a:off x="2040080" y="3736516"/>
            <a:ext cx="8111841" cy="787523"/>
          </a:xfrm>
          <a:prstGeom prst="rect">
            <a:avLst/>
          </a:prstGeom>
          <a:noFill/>
        </p:spPr>
        <p:txBody>
          <a:bodyPr wrap="square" rtlCol="0">
            <a:spAutoFit/>
          </a:bodyPr>
          <a:lstStyle/>
          <a:p>
            <a:pPr algn="ctr">
              <a:lnSpc>
                <a:spcPct val="150000"/>
              </a:lnSpc>
            </a:pPr>
            <a:r>
              <a:rPr lang="en-US" altLang="zh-CN" sz="1600" dirty="0">
                <a:solidFill>
                  <a:schemeClr val="bg1"/>
                </a:solidFill>
                <a:latin typeface="+mn-ea"/>
                <a:cs typeface="+mn-ea"/>
                <a:sym typeface="+mn-lt"/>
              </a:rPr>
              <a:t>[1]</a:t>
            </a:r>
            <a:r>
              <a:rPr lang="zh-CN" altLang="en-US" sz="1600" dirty="0">
                <a:solidFill>
                  <a:schemeClr val="bg1"/>
                </a:solidFill>
                <a:latin typeface="+mn-ea"/>
                <a:cs typeface="+mn-ea"/>
                <a:sym typeface="+mn-lt"/>
              </a:rPr>
              <a:t>杨珊</a:t>
            </a:r>
            <a:r>
              <a:rPr lang="en-US" altLang="zh-CN" sz="1600" dirty="0">
                <a:solidFill>
                  <a:schemeClr val="bg1"/>
                </a:solidFill>
                <a:latin typeface="+mn-ea"/>
                <a:cs typeface="+mn-ea"/>
                <a:sym typeface="+mn-lt"/>
              </a:rPr>
              <a:t>.</a:t>
            </a:r>
            <a:r>
              <a:rPr lang="zh-CN" altLang="en-US" sz="1600" dirty="0">
                <a:solidFill>
                  <a:schemeClr val="bg1"/>
                </a:solidFill>
                <a:latin typeface="+mn-ea"/>
                <a:cs typeface="+mn-ea"/>
                <a:sym typeface="+mn-lt"/>
              </a:rPr>
              <a:t>哲学家就餐问题的实验课程思路拓展</a:t>
            </a:r>
            <a:r>
              <a:rPr lang="en-US" altLang="zh-CN" sz="1600" dirty="0">
                <a:solidFill>
                  <a:schemeClr val="bg1"/>
                </a:solidFill>
                <a:latin typeface="+mn-ea"/>
                <a:cs typeface="+mn-ea"/>
                <a:sym typeface="+mn-lt"/>
              </a:rPr>
              <a:t>[J].</a:t>
            </a:r>
            <a:r>
              <a:rPr lang="zh-CN" altLang="en-US" sz="1600" dirty="0">
                <a:solidFill>
                  <a:schemeClr val="bg1"/>
                </a:solidFill>
                <a:latin typeface="+mn-ea"/>
                <a:cs typeface="+mn-ea"/>
                <a:sym typeface="+mn-lt"/>
              </a:rPr>
              <a:t>实验科学与技术</a:t>
            </a:r>
            <a:r>
              <a:rPr lang="en-US" altLang="zh-CN" sz="1600" dirty="0">
                <a:solidFill>
                  <a:schemeClr val="bg1"/>
                </a:solidFill>
                <a:latin typeface="+mn-ea"/>
                <a:cs typeface="+mn-ea"/>
                <a:sym typeface="+mn-lt"/>
              </a:rPr>
              <a:t>,2018,16(02):191-194.</a:t>
            </a:r>
          </a:p>
          <a:p>
            <a:pPr algn="ctr">
              <a:lnSpc>
                <a:spcPct val="150000"/>
              </a:lnSpc>
            </a:pPr>
            <a:r>
              <a:rPr lang="en-US" altLang="zh-CN" sz="1600" dirty="0">
                <a:solidFill>
                  <a:schemeClr val="bg1"/>
                </a:solidFill>
                <a:latin typeface="+mn-ea"/>
                <a:cs typeface="+mn-ea"/>
                <a:sym typeface="+mn-lt"/>
              </a:rPr>
              <a:t>[2]</a:t>
            </a:r>
            <a:r>
              <a:rPr lang="zh-CN" altLang="en-US" sz="1600" dirty="0">
                <a:solidFill>
                  <a:schemeClr val="bg1"/>
                </a:solidFill>
                <a:latin typeface="+mn-ea"/>
                <a:cs typeface="+mn-ea"/>
                <a:sym typeface="+mn-lt"/>
              </a:rPr>
              <a:t>高升</a:t>
            </a:r>
            <a:r>
              <a:rPr lang="en-US" altLang="zh-CN" sz="1600" dirty="0">
                <a:solidFill>
                  <a:schemeClr val="bg1"/>
                </a:solidFill>
                <a:latin typeface="+mn-ea"/>
                <a:cs typeface="+mn-ea"/>
                <a:sym typeface="+mn-lt"/>
              </a:rPr>
              <a:t>,</a:t>
            </a:r>
            <a:r>
              <a:rPr lang="zh-CN" altLang="en-US" sz="1600" dirty="0">
                <a:solidFill>
                  <a:schemeClr val="bg1"/>
                </a:solidFill>
                <a:latin typeface="+mn-ea"/>
                <a:cs typeface="+mn-ea"/>
                <a:sym typeface="+mn-lt"/>
              </a:rPr>
              <a:t>陈月峰</a:t>
            </a:r>
            <a:r>
              <a:rPr lang="en-US" altLang="zh-CN" sz="1600" dirty="0">
                <a:solidFill>
                  <a:schemeClr val="bg1"/>
                </a:solidFill>
                <a:latin typeface="+mn-ea"/>
                <a:cs typeface="+mn-ea"/>
                <a:sym typeface="+mn-lt"/>
              </a:rPr>
              <a:t>.</a:t>
            </a:r>
            <a:r>
              <a:rPr lang="zh-CN" altLang="en-US" sz="1600" dirty="0">
                <a:solidFill>
                  <a:schemeClr val="bg1"/>
                </a:solidFill>
                <a:latin typeface="+mn-ea"/>
                <a:cs typeface="+mn-ea"/>
                <a:sym typeface="+mn-lt"/>
              </a:rPr>
              <a:t>哲学家就餐问题的算法实现</a:t>
            </a:r>
            <a:r>
              <a:rPr lang="en-US" altLang="zh-CN" sz="1600" dirty="0">
                <a:solidFill>
                  <a:schemeClr val="bg1"/>
                </a:solidFill>
                <a:latin typeface="+mn-ea"/>
                <a:cs typeface="+mn-ea"/>
                <a:sym typeface="+mn-lt"/>
              </a:rPr>
              <a:t>[J].</a:t>
            </a:r>
            <a:r>
              <a:rPr lang="zh-CN" altLang="en-US" sz="1600" dirty="0">
                <a:solidFill>
                  <a:schemeClr val="bg1"/>
                </a:solidFill>
                <a:latin typeface="+mn-ea"/>
                <a:cs typeface="+mn-ea"/>
                <a:sym typeface="+mn-lt"/>
              </a:rPr>
              <a:t>计算机工程与科学</a:t>
            </a:r>
            <a:r>
              <a:rPr lang="en-US" altLang="zh-CN" sz="1600" dirty="0">
                <a:solidFill>
                  <a:schemeClr val="bg1"/>
                </a:solidFill>
                <a:latin typeface="+mn-ea"/>
                <a:cs typeface="+mn-ea"/>
                <a:sym typeface="+mn-lt"/>
              </a:rPr>
              <a:t>,2016,38(02):269-276.</a:t>
            </a:r>
          </a:p>
        </p:txBody>
      </p:sp>
      <p:grpSp>
        <p:nvGrpSpPr>
          <p:cNvPr id="8" name="组合 7">
            <a:extLst>
              <a:ext uri="{FF2B5EF4-FFF2-40B4-BE49-F238E27FC236}">
                <a16:creationId xmlns:a16="http://schemas.microsoft.com/office/drawing/2014/main" id="{B0E4994B-BBD6-4A68-B96E-B1FC2F7CEE07}"/>
              </a:ext>
            </a:extLst>
          </p:cNvPr>
          <p:cNvGrpSpPr/>
          <p:nvPr/>
        </p:nvGrpSpPr>
        <p:grpSpPr>
          <a:xfrm>
            <a:off x="-106680" y="-451413"/>
            <a:ext cx="1639479" cy="7309413"/>
            <a:chOff x="-106680" y="-231494"/>
            <a:chExt cx="1947055" cy="7089494"/>
          </a:xfrm>
        </p:grpSpPr>
        <p:cxnSp>
          <p:nvCxnSpPr>
            <p:cNvPr id="9" name="直接连接符 8">
              <a:extLst>
                <a:ext uri="{FF2B5EF4-FFF2-40B4-BE49-F238E27FC236}">
                  <a16:creationId xmlns:a16="http://schemas.microsoft.com/office/drawing/2014/main" id="{5A4FFA21-915E-4523-911C-15CAFADBD34C}"/>
                </a:ext>
              </a:extLst>
            </p:cNvPr>
            <p:cNvCxnSpPr>
              <a:cxnSpLocks/>
            </p:cNvCxnSpPr>
            <p:nvPr/>
          </p:nvCxnSpPr>
          <p:spPr>
            <a:xfrm flipV="1">
              <a:off x="0" y="-231494"/>
              <a:ext cx="1840375" cy="42399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C0F950B-D33C-4A9C-9BB7-FADEB816BE88}"/>
                </a:ext>
              </a:extLst>
            </p:cNvPr>
            <p:cNvCxnSpPr>
              <a:cxnSpLocks/>
            </p:cNvCxnSpPr>
            <p:nvPr/>
          </p:nvCxnSpPr>
          <p:spPr>
            <a:xfrm>
              <a:off x="-106680" y="5356398"/>
              <a:ext cx="954442" cy="150160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E6D6D5ED-9BB3-460A-A7B3-7013C8D010C3}"/>
              </a:ext>
            </a:extLst>
          </p:cNvPr>
          <p:cNvGrpSpPr/>
          <p:nvPr/>
        </p:nvGrpSpPr>
        <p:grpSpPr>
          <a:xfrm>
            <a:off x="10998748" y="-55725"/>
            <a:ext cx="1226598" cy="7055965"/>
            <a:chOff x="10998748" y="-55725"/>
            <a:chExt cx="1226598" cy="7055965"/>
          </a:xfrm>
        </p:grpSpPr>
        <p:cxnSp>
          <p:nvCxnSpPr>
            <p:cNvPr id="12" name="直接连接符 11">
              <a:extLst>
                <a:ext uri="{FF2B5EF4-FFF2-40B4-BE49-F238E27FC236}">
                  <a16:creationId xmlns:a16="http://schemas.microsoft.com/office/drawing/2014/main" id="{C9BE4980-7394-4FD8-8C86-DD66B3BC04B0}"/>
                </a:ext>
              </a:extLst>
            </p:cNvPr>
            <p:cNvCxnSpPr>
              <a:cxnSpLocks/>
            </p:cNvCxnSpPr>
            <p:nvPr/>
          </p:nvCxnSpPr>
          <p:spPr>
            <a:xfrm>
              <a:off x="10998748" y="-55725"/>
              <a:ext cx="1214120" cy="191014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3C83E5B-2C46-489E-B640-7625592C11B3}"/>
                </a:ext>
              </a:extLst>
            </p:cNvPr>
            <p:cNvCxnSpPr>
              <a:cxnSpLocks/>
            </p:cNvCxnSpPr>
            <p:nvPr/>
          </p:nvCxnSpPr>
          <p:spPr>
            <a:xfrm flipH="1">
              <a:off x="11084482" y="2758440"/>
              <a:ext cx="1140864" cy="42418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2916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
          <p:cNvGrpSpPr>
            <a:grpSpLocks noChangeAspect="1"/>
          </p:cNvGrpSpPr>
          <p:nvPr/>
        </p:nvGrpSpPr>
        <p:grpSpPr bwMode="auto">
          <a:xfrm>
            <a:off x="55728" y="1076068"/>
            <a:ext cx="12359602" cy="189743"/>
            <a:chOff x="2667" y="3648"/>
            <a:chExt cx="959" cy="49"/>
          </a:xfrm>
          <a:solidFill>
            <a:schemeClr val="bg1"/>
          </a:solidFill>
        </p:grpSpPr>
        <p:sp>
          <p:nvSpPr>
            <p:cNvPr id="51"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2"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3"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4"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5"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6"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7"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8"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9"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0"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1"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2"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3"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4"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5"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6"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7"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8"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9"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0"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1"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2"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3"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4"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5"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6"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7"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8"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9"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0"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1"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2"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3"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4"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5"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6"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7"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8"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9"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0"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1"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2"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3"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4"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5"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6"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7"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8"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9"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0"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1"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2"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
        <p:nvSpPr>
          <p:cNvPr id="111" name="文本框 110"/>
          <p:cNvSpPr txBox="1"/>
          <p:nvPr/>
        </p:nvSpPr>
        <p:spPr>
          <a:xfrm>
            <a:off x="4521472" y="83990"/>
            <a:ext cx="2954655" cy="923330"/>
          </a:xfrm>
          <a:prstGeom prst="rect">
            <a:avLst/>
          </a:prstGeom>
          <a:noFill/>
        </p:spPr>
        <p:txBody>
          <a:bodyPr wrap="none" rtlCol="0" anchor="t">
            <a:spAutoFit/>
          </a:bodyPr>
          <a:lstStyle/>
          <a:p>
            <a:pPr lvl="0" algn="ctr"/>
            <a:r>
              <a:rPr lang="zh-CN" altLang="en-US" sz="5400" b="1" kern="0" noProof="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主要贡献</a:t>
            </a:r>
            <a:endParaRPr kumimoji="0" lang="zh-CN" altLang="en-US" sz="5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endParaRPr>
          </a:p>
        </p:txBody>
      </p:sp>
      <p:sp>
        <p:nvSpPr>
          <p:cNvPr id="113" name="文本框 112"/>
          <p:cNvSpPr txBox="1"/>
          <p:nvPr/>
        </p:nvSpPr>
        <p:spPr>
          <a:xfrm>
            <a:off x="520189" y="1293187"/>
            <a:ext cx="11338457" cy="1605952"/>
          </a:xfrm>
          <a:prstGeom prst="rect">
            <a:avLst/>
          </a:prstGeom>
          <a:noFill/>
        </p:spPr>
        <p:txBody>
          <a:bodyPr wrap="square" rtlCol="0" anchor="t">
            <a:spAutoFit/>
          </a:bodyPr>
          <a:lstStyle/>
          <a:p>
            <a:pPr indent="457200">
              <a:lnSpc>
                <a:spcPct val="120000"/>
              </a:lnSpc>
            </a:pP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的根本性贡献覆盖了很多领域，包括：编译器、操作系统、分布式系统、程序设计、编程语言、程序验证、软件工程、图论</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等等。他的很多论文为后人开拓了整个新的研究领域。我们现在熟悉的一些标准概念，比如互斥、死锁、信号量等，都是 </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 </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发明和定义的。</a:t>
            </a:r>
          </a:p>
          <a:p>
            <a:pPr indent="457200" algn="ctr">
              <a:lnSpc>
                <a:spcPct val="120000"/>
              </a:lnSpc>
            </a:pPr>
            <a:r>
              <a:rPr lang="zh-CN" altLang="en-US" sz="24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没错，这是一位真正理论和编程两手硬的传奇伟人。</a:t>
            </a:r>
          </a:p>
        </p:txBody>
      </p:sp>
      <p:grpSp>
        <p:nvGrpSpPr>
          <p:cNvPr id="206" name="Group 4">
            <a:extLst>
              <a:ext uri="{FF2B5EF4-FFF2-40B4-BE49-F238E27FC236}">
                <a16:creationId xmlns:a16="http://schemas.microsoft.com/office/drawing/2014/main" id="{7C1324C8-9705-4C95-ACBF-1B590CB1AB13}"/>
              </a:ext>
            </a:extLst>
          </p:cNvPr>
          <p:cNvGrpSpPr>
            <a:grpSpLocks noChangeAspect="1"/>
          </p:cNvGrpSpPr>
          <p:nvPr/>
        </p:nvGrpSpPr>
        <p:grpSpPr bwMode="auto">
          <a:xfrm>
            <a:off x="14564" y="6364376"/>
            <a:ext cx="12359602" cy="189743"/>
            <a:chOff x="2667" y="3648"/>
            <a:chExt cx="959" cy="49"/>
          </a:xfrm>
          <a:solidFill>
            <a:schemeClr val="bg1"/>
          </a:solidFill>
        </p:grpSpPr>
        <p:sp>
          <p:nvSpPr>
            <p:cNvPr id="207" name="Freeform 5">
              <a:extLst>
                <a:ext uri="{FF2B5EF4-FFF2-40B4-BE49-F238E27FC236}">
                  <a16:creationId xmlns:a16="http://schemas.microsoft.com/office/drawing/2014/main" id="{FECD7598-74F4-48DF-8A7A-ED0D656DC7D9}"/>
                </a:ext>
              </a:extLst>
            </p:cNvPr>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8" name="Freeform 6">
              <a:extLst>
                <a:ext uri="{FF2B5EF4-FFF2-40B4-BE49-F238E27FC236}">
                  <a16:creationId xmlns:a16="http://schemas.microsoft.com/office/drawing/2014/main" id="{5D46920F-89F4-42F9-A599-AF4AE6877706}"/>
                </a:ext>
              </a:extLst>
            </p:cNvPr>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9" name="Freeform 7">
              <a:extLst>
                <a:ext uri="{FF2B5EF4-FFF2-40B4-BE49-F238E27FC236}">
                  <a16:creationId xmlns:a16="http://schemas.microsoft.com/office/drawing/2014/main" id="{7BE66783-8ABD-4B73-8BD2-E85322A2C7DA}"/>
                </a:ext>
              </a:extLst>
            </p:cNvPr>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0" name="Freeform 8">
              <a:extLst>
                <a:ext uri="{FF2B5EF4-FFF2-40B4-BE49-F238E27FC236}">
                  <a16:creationId xmlns:a16="http://schemas.microsoft.com/office/drawing/2014/main" id="{62AA38F7-6BDE-412D-B31A-0EACDC690A69}"/>
                </a:ext>
              </a:extLst>
            </p:cNvPr>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1" name="Freeform 9">
              <a:extLst>
                <a:ext uri="{FF2B5EF4-FFF2-40B4-BE49-F238E27FC236}">
                  <a16:creationId xmlns:a16="http://schemas.microsoft.com/office/drawing/2014/main" id="{02A3F99C-C39D-4307-8C56-D229CEAAFB0A}"/>
                </a:ext>
              </a:extLst>
            </p:cNvPr>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2" name="Freeform 10">
              <a:extLst>
                <a:ext uri="{FF2B5EF4-FFF2-40B4-BE49-F238E27FC236}">
                  <a16:creationId xmlns:a16="http://schemas.microsoft.com/office/drawing/2014/main" id="{A5E8CC0A-33A7-4D34-9DA9-34E973A363AB}"/>
                </a:ext>
              </a:extLst>
            </p:cNvPr>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3" name="Freeform 11">
              <a:extLst>
                <a:ext uri="{FF2B5EF4-FFF2-40B4-BE49-F238E27FC236}">
                  <a16:creationId xmlns:a16="http://schemas.microsoft.com/office/drawing/2014/main" id="{09812288-B8FA-4E11-8A2D-290CDF240D27}"/>
                </a:ext>
              </a:extLst>
            </p:cNvPr>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4" name="Freeform 12">
              <a:extLst>
                <a:ext uri="{FF2B5EF4-FFF2-40B4-BE49-F238E27FC236}">
                  <a16:creationId xmlns:a16="http://schemas.microsoft.com/office/drawing/2014/main" id="{001C8471-8FF8-4236-B680-61050142079E}"/>
                </a:ext>
              </a:extLst>
            </p:cNvPr>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5" name="Freeform 13">
              <a:extLst>
                <a:ext uri="{FF2B5EF4-FFF2-40B4-BE49-F238E27FC236}">
                  <a16:creationId xmlns:a16="http://schemas.microsoft.com/office/drawing/2014/main" id="{73E49D55-7390-4103-B0D1-27446CE585CD}"/>
                </a:ext>
              </a:extLst>
            </p:cNvPr>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6" name="Freeform 14">
              <a:extLst>
                <a:ext uri="{FF2B5EF4-FFF2-40B4-BE49-F238E27FC236}">
                  <a16:creationId xmlns:a16="http://schemas.microsoft.com/office/drawing/2014/main" id="{2BA917E8-F972-4C6F-8BD5-B0FE2776D2F9}"/>
                </a:ext>
              </a:extLst>
            </p:cNvPr>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7" name="Freeform 15">
              <a:extLst>
                <a:ext uri="{FF2B5EF4-FFF2-40B4-BE49-F238E27FC236}">
                  <a16:creationId xmlns:a16="http://schemas.microsoft.com/office/drawing/2014/main" id="{12A96259-E1E2-4DFF-A42E-D35A0F2BF770}"/>
                </a:ext>
              </a:extLst>
            </p:cNvPr>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8" name="Freeform 16">
              <a:extLst>
                <a:ext uri="{FF2B5EF4-FFF2-40B4-BE49-F238E27FC236}">
                  <a16:creationId xmlns:a16="http://schemas.microsoft.com/office/drawing/2014/main" id="{6223EEFA-6BE1-4776-9066-28E0704CD7C6}"/>
                </a:ext>
              </a:extLst>
            </p:cNvPr>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9" name="Freeform 17">
              <a:extLst>
                <a:ext uri="{FF2B5EF4-FFF2-40B4-BE49-F238E27FC236}">
                  <a16:creationId xmlns:a16="http://schemas.microsoft.com/office/drawing/2014/main" id="{72CCDAA8-55DF-4FA2-ABCE-96E63102F2B8}"/>
                </a:ext>
              </a:extLst>
            </p:cNvPr>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0" name="Freeform 18">
              <a:extLst>
                <a:ext uri="{FF2B5EF4-FFF2-40B4-BE49-F238E27FC236}">
                  <a16:creationId xmlns:a16="http://schemas.microsoft.com/office/drawing/2014/main" id="{D22A0D65-73A7-4953-A0EA-A33F69E76F18}"/>
                </a:ext>
              </a:extLst>
            </p:cNvPr>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1" name="Freeform 19">
              <a:extLst>
                <a:ext uri="{FF2B5EF4-FFF2-40B4-BE49-F238E27FC236}">
                  <a16:creationId xmlns:a16="http://schemas.microsoft.com/office/drawing/2014/main" id="{9DBC6B3D-9761-4ED0-A988-D88FAF18206A}"/>
                </a:ext>
              </a:extLst>
            </p:cNvPr>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2" name="Freeform 20">
              <a:extLst>
                <a:ext uri="{FF2B5EF4-FFF2-40B4-BE49-F238E27FC236}">
                  <a16:creationId xmlns:a16="http://schemas.microsoft.com/office/drawing/2014/main" id="{592447DD-CE8C-49B8-BD71-3C5C5B3CE627}"/>
                </a:ext>
              </a:extLst>
            </p:cNvPr>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3" name="Freeform 21">
              <a:extLst>
                <a:ext uri="{FF2B5EF4-FFF2-40B4-BE49-F238E27FC236}">
                  <a16:creationId xmlns:a16="http://schemas.microsoft.com/office/drawing/2014/main" id="{E9BC338C-61EA-48E7-8CA8-2EC200065942}"/>
                </a:ext>
              </a:extLst>
            </p:cNvPr>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4" name="Freeform 22">
              <a:extLst>
                <a:ext uri="{FF2B5EF4-FFF2-40B4-BE49-F238E27FC236}">
                  <a16:creationId xmlns:a16="http://schemas.microsoft.com/office/drawing/2014/main" id="{594EDF28-08A1-4B23-9A33-2808F9A6F006}"/>
                </a:ext>
              </a:extLst>
            </p:cNvPr>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5" name="Freeform 23">
              <a:extLst>
                <a:ext uri="{FF2B5EF4-FFF2-40B4-BE49-F238E27FC236}">
                  <a16:creationId xmlns:a16="http://schemas.microsoft.com/office/drawing/2014/main" id="{29461933-CB15-4A88-AAF2-DF02C668C985}"/>
                </a:ext>
              </a:extLst>
            </p:cNvPr>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Freeform 24">
              <a:extLst>
                <a:ext uri="{FF2B5EF4-FFF2-40B4-BE49-F238E27FC236}">
                  <a16:creationId xmlns:a16="http://schemas.microsoft.com/office/drawing/2014/main" id="{1A3BF3C7-CD41-4A44-BD61-D14BA394FF6A}"/>
                </a:ext>
              </a:extLst>
            </p:cNvPr>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7" name="Freeform 25">
              <a:extLst>
                <a:ext uri="{FF2B5EF4-FFF2-40B4-BE49-F238E27FC236}">
                  <a16:creationId xmlns:a16="http://schemas.microsoft.com/office/drawing/2014/main" id="{B6D47D70-C3E6-42D3-9339-A82A3A0AC943}"/>
                </a:ext>
              </a:extLst>
            </p:cNvPr>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8" name="Freeform 26">
              <a:extLst>
                <a:ext uri="{FF2B5EF4-FFF2-40B4-BE49-F238E27FC236}">
                  <a16:creationId xmlns:a16="http://schemas.microsoft.com/office/drawing/2014/main" id="{8BD9748C-698F-4F3D-9750-20056528404C}"/>
                </a:ext>
              </a:extLst>
            </p:cNvPr>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9" name="Freeform 27">
              <a:extLst>
                <a:ext uri="{FF2B5EF4-FFF2-40B4-BE49-F238E27FC236}">
                  <a16:creationId xmlns:a16="http://schemas.microsoft.com/office/drawing/2014/main" id="{F51A3999-D7A2-4DFC-B4C4-9EE09A262E8D}"/>
                </a:ext>
              </a:extLst>
            </p:cNvPr>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0" name="Freeform 28">
              <a:extLst>
                <a:ext uri="{FF2B5EF4-FFF2-40B4-BE49-F238E27FC236}">
                  <a16:creationId xmlns:a16="http://schemas.microsoft.com/office/drawing/2014/main" id="{629F7AA1-9250-48E7-B181-534CDA4C92C7}"/>
                </a:ext>
              </a:extLst>
            </p:cNvPr>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1" name="Freeform 29">
              <a:extLst>
                <a:ext uri="{FF2B5EF4-FFF2-40B4-BE49-F238E27FC236}">
                  <a16:creationId xmlns:a16="http://schemas.microsoft.com/office/drawing/2014/main" id="{CCA5734D-E3E2-4C72-B1AF-36CBF8D461ED}"/>
                </a:ext>
              </a:extLst>
            </p:cNvPr>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2" name="Freeform 30">
              <a:extLst>
                <a:ext uri="{FF2B5EF4-FFF2-40B4-BE49-F238E27FC236}">
                  <a16:creationId xmlns:a16="http://schemas.microsoft.com/office/drawing/2014/main" id="{B80D088B-5931-4B40-9414-3B372AA10B81}"/>
                </a:ext>
              </a:extLst>
            </p:cNvPr>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3" name="Freeform 31">
              <a:extLst>
                <a:ext uri="{FF2B5EF4-FFF2-40B4-BE49-F238E27FC236}">
                  <a16:creationId xmlns:a16="http://schemas.microsoft.com/office/drawing/2014/main" id="{66A6774C-A2EB-4A29-B8A5-E4C91D073DF0}"/>
                </a:ext>
              </a:extLst>
            </p:cNvPr>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4" name="Freeform 32">
              <a:extLst>
                <a:ext uri="{FF2B5EF4-FFF2-40B4-BE49-F238E27FC236}">
                  <a16:creationId xmlns:a16="http://schemas.microsoft.com/office/drawing/2014/main" id="{83B9D341-67E1-42D1-BE2B-9FE89A8A9683}"/>
                </a:ext>
              </a:extLst>
            </p:cNvPr>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5" name="Freeform 33">
              <a:extLst>
                <a:ext uri="{FF2B5EF4-FFF2-40B4-BE49-F238E27FC236}">
                  <a16:creationId xmlns:a16="http://schemas.microsoft.com/office/drawing/2014/main" id="{CBC9C7BA-7466-4E37-BDB0-DF72CB096F4C}"/>
                </a:ext>
              </a:extLst>
            </p:cNvPr>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6" name="Freeform 34">
              <a:extLst>
                <a:ext uri="{FF2B5EF4-FFF2-40B4-BE49-F238E27FC236}">
                  <a16:creationId xmlns:a16="http://schemas.microsoft.com/office/drawing/2014/main" id="{6A88D9A6-FEC7-4C50-8168-CBF8BB726628}"/>
                </a:ext>
              </a:extLst>
            </p:cNvPr>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7" name="Freeform 35">
              <a:extLst>
                <a:ext uri="{FF2B5EF4-FFF2-40B4-BE49-F238E27FC236}">
                  <a16:creationId xmlns:a16="http://schemas.microsoft.com/office/drawing/2014/main" id="{B164EDA3-DEEE-46ED-938B-F67042FE5A77}"/>
                </a:ext>
              </a:extLst>
            </p:cNvPr>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8" name="Freeform 36">
              <a:extLst>
                <a:ext uri="{FF2B5EF4-FFF2-40B4-BE49-F238E27FC236}">
                  <a16:creationId xmlns:a16="http://schemas.microsoft.com/office/drawing/2014/main" id="{26FD9D98-5181-4F31-ABEA-707B2325FFD3}"/>
                </a:ext>
              </a:extLst>
            </p:cNvPr>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9" name="Freeform 37">
              <a:extLst>
                <a:ext uri="{FF2B5EF4-FFF2-40B4-BE49-F238E27FC236}">
                  <a16:creationId xmlns:a16="http://schemas.microsoft.com/office/drawing/2014/main" id="{3F14165D-964D-4A4F-9EC0-3AAA899C7ADD}"/>
                </a:ext>
              </a:extLst>
            </p:cNvPr>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0" name="Freeform 38">
              <a:extLst>
                <a:ext uri="{FF2B5EF4-FFF2-40B4-BE49-F238E27FC236}">
                  <a16:creationId xmlns:a16="http://schemas.microsoft.com/office/drawing/2014/main" id="{0EA4D2F5-60AE-4730-A148-81811533B558}"/>
                </a:ext>
              </a:extLst>
            </p:cNvPr>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1" name="Freeform 39">
              <a:extLst>
                <a:ext uri="{FF2B5EF4-FFF2-40B4-BE49-F238E27FC236}">
                  <a16:creationId xmlns:a16="http://schemas.microsoft.com/office/drawing/2014/main" id="{0F26D148-B169-4AE7-A9B4-84493AD9AE1A}"/>
                </a:ext>
              </a:extLst>
            </p:cNvPr>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2" name="Freeform 40">
              <a:extLst>
                <a:ext uri="{FF2B5EF4-FFF2-40B4-BE49-F238E27FC236}">
                  <a16:creationId xmlns:a16="http://schemas.microsoft.com/office/drawing/2014/main" id="{5FE37838-5B2E-42B6-8E97-9FB73ECA87AC}"/>
                </a:ext>
              </a:extLst>
            </p:cNvPr>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3" name="Freeform 41">
              <a:extLst>
                <a:ext uri="{FF2B5EF4-FFF2-40B4-BE49-F238E27FC236}">
                  <a16:creationId xmlns:a16="http://schemas.microsoft.com/office/drawing/2014/main" id="{69675922-1ED1-484A-A8C6-77F0F3C3DEE4}"/>
                </a:ext>
              </a:extLst>
            </p:cNvPr>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4" name="Freeform 42">
              <a:extLst>
                <a:ext uri="{FF2B5EF4-FFF2-40B4-BE49-F238E27FC236}">
                  <a16:creationId xmlns:a16="http://schemas.microsoft.com/office/drawing/2014/main" id="{A42CC303-401E-4A05-9764-50BF5FB4F196}"/>
                </a:ext>
              </a:extLst>
            </p:cNvPr>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5" name="Freeform 43">
              <a:extLst>
                <a:ext uri="{FF2B5EF4-FFF2-40B4-BE49-F238E27FC236}">
                  <a16:creationId xmlns:a16="http://schemas.microsoft.com/office/drawing/2014/main" id="{895BD59D-57E5-4DFA-8BEB-7C5F8EABB80B}"/>
                </a:ext>
              </a:extLst>
            </p:cNvPr>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6" name="Freeform 44">
              <a:extLst>
                <a:ext uri="{FF2B5EF4-FFF2-40B4-BE49-F238E27FC236}">
                  <a16:creationId xmlns:a16="http://schemas.microsoft.com/office/drawing/2014/main" id="{5A67E54F-0D9F-4809-B6EA-5DC819F5FCFE}"/>
                </a:ext>
              </a:extLst>
            </p:cNvPr>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7" name="Freeform 45">
              <a:extLst>
                <a:ext uri="{FF2B5EF4-FFF2-40B4-BE49-F238E27FC236}">
                  <a16:creationId xmlns:a16="http://schemas.microsoft.com/office/drawing/2014/main" id="{EE1B570F-368C-4F14-9CCA-72B5A8887EE9}"/>
                </a:ext>
              </a:extLst>
            </p:cNvPr>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8" name="Freeform 46">
              <a:extLst>
                <a:ext uri="{FF2B5EF4-FFF2-40B4-BE49-F238E27FC236}">
                  <a16:creationId xmlns:a16="http://schemas.microsoft.com/office/drawing/2014/main" id="{D8E5B45A-400E-4AC6-8C66-C04AFBF21757}"/>
                </a:ext>
              </a:extLst>
            </p:cNvPr>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9" name="Freeform 47">
              <a:extLst>
                <a:ext uri="{FF2B5EF4-FFF2-40B4-BE49-F238E27FC236}">
                  <a16:creationId xmlns:a16="http://schemas.microsoft.com/office/drawing/2014/main" id="{9B1DBE7A-BEC8-4E3D-A2E3-523617DCCE68}"/>
                </a:ext>
              </a:extLst>
            </p:cNvPr>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0" name="Freeform 48">
              <a:extLst>
                <a:ext uri="{FF2B5EF4-FFF2-40B4-BE49-F238E27FC236}">
                  <a16:creationId xmlns:a16="http://schemas.microsoft.com/office/drawing/2014/main" id="{A328AFA9-1365-4331-8C8A-BDED2F225ACF}"/>
                </a:ext>
              </a:extLst>
            </p:cNvPr>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1" name="Freeform 49">
              <a:extLst>
                <a:ext uri="{FF2B5EF4-FFF2-40B4-BE49-F238E27FC236}">
                  <a16:creationId xmlns:a16="http://schemas.microsoft.com/office/drawing/2014/main" id="{40D28423-01C2-4D5A-B262-5D8EEDE93A7F}"/>
                </a:ext>
              </a:extLst>
            </p:cNvPr>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2" name="Freeform 50">
              <a:extLst>
                <a:ext uri="{FF2B5EF4-FFF2-40B4-BE49-F238E27FC236}">
                  <a16:creationId xmlns:a16="http://schemas.microsoft.com/office/drawing/2014/main" id="{9CDC0915-9436-438F-898E-5A9F98C5519F}"/>
                </a:ext>
              </a:extLst>
            </p:cNvPr>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3" name="Freeform 51">
              <a:extLst>
                <a:ext uri="{FF2B5EF4-FFF2-40B4-BE49-F238E27FC236}">
                  <a16:creationId xmlns:a16="http://schemas.microsoft.com/office/drawing/2014/main" id="{F935C553-EDF6-432C-B38D-A4D8CC9C87BC}"/>
                </a:ext>
              </a:extLst>
            </p:cNvPr>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4" name="Freeform 52">
              <a:extLst>
                <a:ext uri="{FF2B5EF4-FFF2-40B4-BE49-F238E27FC236}">
                  <a16:creationId xmlns:a16="http://schemas.microsoft.com/office/drawing/2014/main" id="{18213C50-39AF-422D-B898-11D99519F795}"/>
                </a:ext>
              </a:extLst>
            </p:cNvPr>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5" name="Freeform 53">
              <a:extLst>
                <a:ext uri="{FF2B5EF4-FFF2-40B4-BE49-F238E27FC236}">
                  <a16:creationId xmlns:a16="http://schemas.microsoft.com/office/drawing/2014/main" id="{7861BB40-64D1-42A3-9ECF-649FDCABE0EE}"/>
                </a:ext>
              </a:extLst>
            </p:cNvPr>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6" name="Freeform 54">
              <a:extLst>
                <a:ext uri="{FF2B5EF4-FFF2-40B4-BE49-F238E27FC236}">
                  <a16:creationId xmlns:a16="http://schemas.microsoft.com/office/drawing/2014/main" id="{D470CF4A-C8B7-450B-A18D-4F106CF42BAC}"/>
                </a:ext>
              </a:extLst>
            </p:cNvPr>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7" name="Freeform 55">
              <a:extLst>
                <a:ext uri="{FF2B5EF4-FFF2-40B4-BE49-F238E27FC236}">
                  <a16:creationId xmlns:a16="http://schemas.microsoft.com/office/drawing/2014/main" id="{F539AEE0-1C47-45EE-9D85-8C72DC25916D}"/>
                </a:ext>
              </a:extLst>
            </p:cNvPr>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8" name="Freeform 56">
              <a:extLst>
                <a:ext uri="{FF2B5EF4-FFF2-40B4-BE49-F238E27FC236}">
                  <a16:creationId xmlns:a16="http://schemas.microsoft.com/office/drawing/2014/main" id="{E30F2B63-0AE7-4867-9B30-9152CAF535CA}"/>
                </a:ext>
              </a:extLst>
            </p:cNvPr>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grpSp>
        <p:nvGrpSpPr>
          <p:cNvPr id="2" name="组合 1">
            <a:extLst>
              <a:ext uri="{FF2B5EF4-FFF2-40B4-BE49-F238E27FC236}">
                <a16:creationId xmlns:a16="http://schemas.microsoft.com/office/drawing/2014/main" id="{B958E9E6-5AFE-49C1-8261-159F6C139BEF}"/>
              </a:ext>
            </a:extLst>
          </p:cNvPr>
          <p:cNvGrpSpPr/>
          <p:nvPr/>
        </p:nvGrpSpPr>
        <p:grpSpPr>
          <a:xfrm>
            <a:off x="683842" y="2969054"/>
            <a:ext cx="11294939" cy="3157146"/>
            <a:chOff x="683842" y="2969054"/>
            <a:chExt cx="11294939" cy="3157146"/>
          </a:xfrm>
        </p:grpSpPr>
        <p:sp>
          <p:nvSpPr>
            <p:cNvPr id="112" name="文本框 111">
              <a:extLst>
                <a:ext uri="{FF2B5EF4-FFF2-40B4-BE49-F238E27FC236}">
                  <a16:creationId xmlns:a16="http://schemas.microsoft.com/office/drawing/2014/main" id="{983C7E7D-6F66-4CED-8C3E-9F9D3E2C636C}"/>
                </a:ext>
              </a:extLst>
            </p:cNvPr>
            <p:cNvSpPr txBox="1"/>
            <p:nvPr/>
          </p:nvSpPr>
          <p:spPr>
            <a:xfrm>
              <a:off x="2847083" y="2969054"/>
              <a:ext cx="9131698" cy="3157146"/>
            </a:xfrm>
            <a:prstGeom prst="rect">
              <a:avLst/>
            </a:prstGeom>
            <a:noFill/>
          </p:spPr>
          <p:txBody>
            <a:bodyPr wrap="square">
              <a:spAutoFit/>
            </a:bodyPr>
            <a:lstStyle/>
            <a:p>
              <a:pPr marL="342900" indent="-342900" algn="just">
                <a:lnSpc>
                  <a:spcPct val="120000"/>
                </a:lnSpc>
                <a:buFont typeface="+mj-lt"/>
                <a:buAutoNum type="arabicPeriod"/>
              </a:pP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提出“</a:t>
              </a:r>
              <a:r>
                <a:rPr lang="en-US" altLang="zh-CN" sz="2400" kern="0" dirty="0" err="1">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goto</a:t>
              </a: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有害论”</a:t>
              </a:r>
              <a:endPar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endParaRPr>
            </a:p>
            <a:p>
              <a:pPr marL="342900" indent="-342900" algn="just">
                <a:lnSpc>
                  <a:spcPct val="120000"/>
                </a:lnSpc>
                <a:buFont typeface="+mj-lt"/>
                <a:buAutoNum type="arabicPeriod"/>
              </a:pP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提出信号量和</a:t>
              </a:r>
              <a:r>
                <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PV</a:t>
              </a: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原语</a:t>
              </a:r>
              <a:endPar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endParaRPr>
            </a:p>
            <a:p>
              <a:pPr marL="342900" indent="-342900" algn="just">
                <a:lnSpc>
                  <a:spcPct val="120000"/>
                </a:lnSpc>
                <a:buFont typeface="+mj-lt"/>
                <a:buAutoNum type="arabicPeriod"/>
              </a:pP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解决了“哲学家就餐”问题</a:t>
              </a:r>
              <a:endPar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endParaRPr>
            </a:p>
            <a:p>
              <a:pPr marL="342900" indent="-342900" algn="just">
                <a:lnSpc>
                  <a:spcPct val="120000"/>
                </a:lnSpc>
                <a:buFont typeface="+mj-lt"/>
                <a:buAutoNum type="arabicPeriod"/>
              </a:pPr>
              <a:r>
                <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最短路径算法和银行家算法的创造者</a:t>
              </a:r>
              <a:endPar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endParaRPr>
            </a:p>
            <a:p>
              <a:pPr marL="342900" indent="-342900" algn="just">
                <a:lnSpc>
                  <a:spcPct val="120000"/>
                </a:lnSpc>
                <a:buFont typeface="+mj-lt"/>
                <a:buAutoNum type="arabicPeriod"/>
              </a:pP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第一个</a:t>
              </a:r>
              <a:r>
                <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Algol 60</a:t>
              </a: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编译器的设计者和实现者</a:t>
              </a:r>
              <a:endPar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endParaRPr>
            </a:p>
            <a:p>
              <a:pPr marL="342900" indent="-342900" algn="just">
                <a:lnSpc>
                  <a:spcPct val="120000"/>
                </a:lnSpc>
                <a:buFont typeface="+mj-lt"/>
                <a:buAutoNum type="arabicPeriod"/>
              </a:pPr>
              <a:r>
                <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THE</a:t>
              </a: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操作系统的设计者和开发者</a:t>
              </a:r>
              <a:endPar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endParaRPr>
            </a:p>
            <a:p>
              <a:pPr marL="342900" indent="-342900" algn="just">
                <a:lnSpc>
                  <a:spcPct val="120000"/>
                </a:lnSpc>
                <a:buFont typeface="+mj-lt"/>
                <a:buAutoNum type="arabicPeriod"/>
              </a:pP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与</a:t>
              </a:r>
              <a:r>
                <a:rPr lang="en-US" altLang="zh-CN"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 E. Knuth</a:t>
              </a:r>
              <a:r>
                <a:rPr lang="zh-CN" altLang="en-US" sz="24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并称为我们这个时代最伟大的计算机科学家的人。</a:t>
              </a:r>
            </a:p>
          </p:txBody>
        </p:sp>
        <p:sp>
          <p:nvSpPr>
            <p:cNvPr id="114" name="矩形 113">
              <a:extLst>
                <a:ext uri="{FF2B5EF4-FFF2-40B4-BE49-F238E27FC236}">
                  <a16:creationId xmlns:a16="http://schemas.microsoft.com/office/drawing/2014/main" id="{AF76D979-00EF-45A6-B2CD-7175E4E847C3}"/>
                </a:ext>
              </a:extLst>
            </p:cNvPr>
            <p:cNvSpPr/>
            <p:nvPr/>
          </p:nvSpPr>
          <p:spPr>
            <a:xfrm>
              <a:off x="683842" y="3387139"/>
              <a:ext cx="2043102" cy="2006768"/>
            </a:xfrm>
            <a:prstGeom prst="rect">
              <a:avLst/>
            </a:prstGeom>
            <a:noFill/>
          </p:spPr>
          <p:txBody>
            <a:bodyPr wrap="square" lIns="91440" tIns="45720" rIns="91440" bIns="45720">
              <a:spAutoFit/>
            </a:bodyPr>
            <a:lstStyle/>
            <a:p>
              <a:pPr algn="ctr">
                <a:lnSpc>
                  <a:spcPct val="120000"/>
                </a:lnSpc>
              </a:pPr>
              <a:r>
                <a:rPr lang="zh-CN" altLang="en-US" sz="5400" b="1" spc="600" dirty="0">
                  <a:ln w="10160">
                    <a:solidFill>
                      <a:schemeClr val="bg1">
                        <a:lumMod val="85000"/>
                      </a:schemeClr>
                    </a:solidFill>
                    <a:prstDash val="solid"/>
                  </a:ln>
                  <a:solidFill>
                    <a:srgbClr val="FAFF3B"/>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主要成就</a:t>
              </a:r>
            </a:p>
          </p:txBody>
        </p:sp>
      </p:grpSp>
    </p:spTree>
    <p:extLst>
      <p:ext uri="{BB962C8B-B14F-4D97-AF65-F5344CB8AC3E}">
        <p14:creationId xmlns:p14="http://schemas.microsoft.com/office/powerpoint/2010/main" val="2707368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
          <p:cNvGrpSpPr>
            <a:grpSpLocks noChangeAspect="1"/>
          </p:cNvGrpSpPr>
          <p:nvPr/>
        </p:nvGrpSpPr>
        <p:grpSpPr bwMode="auto">
          <a:xfrm>
            <a:off x="55728" y="1076068"/>
            <a:ext cx="12359602" cy="189743"/>
            <a:chOff x="2667" y="3648"/>
            <a:chExt cx="959" cy="49"/>
          </a:xfrm>
          <a:solidFill>
            <a:schemeClr val="bg1"/>
          </a:solidFill>
        </p:grpSpPr>
        <p:sp>
          <p:nvSpPr>
            <p:cNvPr id="51"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2"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3"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4"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5"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6"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7"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8"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9"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0"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1"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2"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3"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4"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5"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6"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7"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8"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9"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0"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1"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2"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3"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4"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5"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6"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7"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8"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9"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0"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1"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2"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3"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4"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5"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6"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7"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8"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9"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0"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1"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2"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3"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4"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5"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6"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7"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8"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9"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0"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1"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2"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
        <p:nvSpPr>
          <p:cNvPr id="111" name="文本框 110"/>
          <p:cNvSpPr txBox="1"/>
          <p:nvPr/>
        </p:nvSpPr>
        <p:spPr>
          <a:xfrm>
            <a:off x="741847" y="174113"/>
            <a:ext cx="10685939" cy="830997"/>
          </a:xfrm>
          <a:prstGeom prst="rect">
            <a:avLst/>
          </a:prstGeom>
          <a:noFill/>
        </p:spPr>
        <p:txBody>
          <a:bodyPr wrap="none" rtlCol="0" anchor="t">
            <a:spAutoFit/>
          </a:bodyPr>
          <a:lstStyle/>
          <a:p>
            <a:pPr lvl="0"/>
            <a:r>
              <a:rPr lang="en-US" altLang="zh-CN" sz="48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48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算法</a:t>
            </a:r>
            <a:r>
              <a:rPr lang="en-US" altLang="zh-CN" sz="48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zh-CN" altLang="en-US" sz="48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著名的最短路径算法</a:t>
            </a:r>
            <a:endParaRPr kumimoji="0" lang="zh-CN" altLang="en-US" sz="4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endParaRPr>
          </a:p>
        </p:txBody>
      </p:sp>
      <p:sp>
        <p:nvSpPr>
          <p:cNvPr id="113" name="文本框 112"/>
          <p:cNvSpPr txBox="1"/>
          <p:nvPr/>
        </p:nvSpPr>
        <p:spPr>
          <a:xfrm>
            <a:off x="4679307" y="1646979"/>
            <a:ext cx="7288159" cy="1393779"/>
          </a:xfrm>
          <a:prstGeom prst="rect">
            <a:avLst/>
          </a:prstGeom>
          <a:noFill/>
        </p:spPr>
        <p:txBody>
          <a:bodyPr wrap="square" rtlCol="0" anchor="t">
            <a:spAutoFit/>
          </a:bodyPr>
          <a:lstStyle/>
          <a:p>
            <a:pPr indent="457200">
              <a:lnSpc>
                <a:spcPct val="120000"/>
              </a:lnSpc>
            </a:pPr>
            <a:r>
              <a:rPr lang="zh-CN" altLang="en-US"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在阿姆斯特丹，</a:t>
            </a:r>
            <a:r>
              <a:rPr lang="en-US" altLang="zh-CN"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首次体验了程序设计，之后陆续为很多机器研制开发了软件。</a:t>
            </a:r>
            <a:r>
              <a:rPr lang="en-US" altLang="zh-CN"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1956</a:t>
            </a:r>
            <a:r>
              <a:rPr lang="zh-CN" altLang="en-US"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年，为了展示新计算机</a:t>
            </a:r>
            <a:r>
              <a:rPr lang="en-US" altLang="zh-CN"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ARMAC</a:t>
            </a:r>
            <a:r>
              <a:rPr lang="zh-CN" altLang="en-US"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的计算能力，初试身手的</a:t>
            </a:r>
            <a:r>
              <a:rPr lang="en-US" altLang="zh-CN"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搞出了他的算法处女作，也就是著名的最短路径算法。据</a:t>
            </a:r>
            <a:r>
              <a:rPr lang="en-US" altLang="zh-CN"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自述，他研究最短路径算法的时候连纸笔都没用。</a:t>
            </a:r>
            <a:endParaRPr lang="en-US" altLang="zh-CN"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endParaRPr>
          </a:p>
        </p:txBody>
      </p:sp>
      <p:grpSp>
        <p:nvGrpSpPr>
          <p:cNvPr id="206" name="Group 4">
            <a:extLst>
              <a:ext uri="{FF2B5EF4-FFF2-40B4-BE49-F238E27FC236}">
                <a16:creationId xmlns:a16="http://schemas.microsoft.com/office/drawing/2014/main" id="{7C1324C8-9705-4C95-ACBF-1B590CB1AB13}"/>
              </a:ext>
            </a:extLst>
          </p:cNvPr>
          <p:cNvGrpSpPr>
            <a:grpSpLocks noChangeAspect="1"/>
          </p:cNvGrpSpPr>
          <p:nvPr/>
        </p:nvGrpSpPr>
        <p:grpSpPr bwMode="auto">
          <a:xfrm>
            <a:off x="14564" y="6364376"/>
            <a:ext cx="12359602" cy="189743"/>
            <a:chOff x="2667" y="3648"/>
            <a:chExt cx="959" cy="49"/>
          </a:xfrm>
          <a:solidFill>
            <a:schemeClr val="bg1"/>
          </a:solidFill>
        </p:grpSpPr>
        <p:sp>
          <p:nvSpPr>
            <p:cNvPr id="207" name="Freeform 5">
              <a:extLst>
                <a:ext uri="{FF2B5EF4-FFF2-40B4-BE49-F238E27FC236}">
                  <a16:creationId xmlns:a16="http://schemas.microsoft.com/office/drawing/2014/main" id="{FECD7598-74F4-48DF-8A7A-ED0D656DC7D9}"/>
                </a:ext>
              </a:extLst>
            </p:cNvPr>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8" name="Freeform 6">
              <a:extLst>
                <a:ext uri="{FF2B5EF4-FFF2-40B4-BE49-F238E27FC236}">
                  <a16:creationId xmlns:a16="http://schemas.microsoft.com/office/drawing/2014/main" id="{5D46920F-89F4-42F9-A599-AF4AE6877706}"/>
                </a:ext>
              </a:extLst>
            </p:cNvPr>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9" name="Freeform 7">
              <a:extLst>
                <a:ext uri="{FF2B5EF4-FFF2-40B4-BE49-F238E27FC236}">
                  <a16:creationId xmlns:a16="http://schemas.microsoft.com/office/drawing/2014/main" id="{7BE66783-8ABD-4B73-8BD2-E85322A2C7DA}"/>
                </a:ext>
              </a:extLst>
            </p:cNvPr>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0" name="Freeform 8">
              <a:extLst>
                <a:ext uri="{FF2B5EF4-FFF2-40B4-BE49-F238E27FC236}">
                  <a16:creationId xmlns:a16="http://schemas.microsoft.com/office/drawing/2014/main" id="{62AA38F7-6BDE-412D-B31A-0EACDC690A69}"/>
                </a:ext>
              </a:extLst>
            </p:cNvPr>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1" name="Freeform 9">
              <a:extLst>
                <a:ext uri="{FF2B5EF4-FFF2-40B4-BE49-F238E27FC236}">
                  <a16:creationId xmlns:a16="http://schemas.microsoft.com/office/drawing/2014/main" id="{02A3F99C-C39D-4307-8C56-D229CEAAFB0A}"/>
                </a:ext>
              </a:extLst>
            </p:cNvPr>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2" name="Freeform 10">
              <a:extLst>
                <a:ext uri="{FF2B5EF4-FFF2-40B4-BE49-F238E27FC236}">
                  <a16:creationId xmlns:a16="http://schemas.microsoft.com/office/drawing/2014/main" id="{A5E8CC0A-33A7-4D34-9DA9-34E973A363AB}"/>
                </a:ext>
              </a:extLst>
            </p:cNvPr>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3" name="Freeform 11">
              <a:extLst>
                <a:ext uri="{FF2B5EF4-FFF2-40B4-BE49-F238E27FC236}">
                  <a16:creationId xmlns:a16="http://schemas.microsoft.com/office/drawing/2014/main" id="{09812288-B8FA-4E11-8A2D-290CDF240D27}"/>
                </a:ext>
              </a:extLst>
            </p:cNvPr>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4" name="Freeform 12">
              <a:extLst>
                <a:ext uri="{FF2B5EF4-FFF2-40B4-BE49-F238E27FC236}">
                  <a16:creationId xmlns:a16="http://schemas.microsoft.com/office/drawing/2014/main" id="{001C8471-8FF8-4236-B680-61050142079E}"/>
                </a:ext>
              </a:extLst>
            </p:cNvPr>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5" name="Freeform 13">
              <a:extLst>
                <a:ext uri="{FF2B5EF4-FFF2-40B4-BE49-F238E27FC236}">
                  <a16:creationId xmlns:a16="http://schemas.microsoft.com/office/drawing/2014/main" id="{73E49D55-7390-4103-B0D1-27446CE585CD}"/>
                </a:ext>
              </a:extLst>
            </p:cNvPr>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6" name="Freeform 14">
              <a:extLst>
                <a:ext uri="{FF2B5EF4-FFF2-40B4-BE49-F238E27FC236}">
                  <a16:creationId xmlns:a16="http://schemas.microsoft.com/office/drawing/2014/main" id="{2BA917E8-F972-4C6F-8BD5-B0FE2776D2F9}"/>
                </a:ext>
              </a:extLst>
            </p:cNvPr>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7" name="Freeform 15">
              <a:extLst>
                <a:ext uri="{FF2B5EF4-FFF2-40B4-BE49-F238E27FC236}">
                  <a16:creationId xmlns:a16="http://schemas.microsoft.com/office/drawing/2014/main" id="{12A96259-E1E2-4DFF-A42E-D35A0F2BF770}"/>
                </a:ext>
              </a:extLst>
            </p:cNvPr>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8" name="Freeform 16">
              <a:extLst>
                <a:ext uri="{FF2B5EF4-FFF2-40B4-BE49-F238E27FC236}">
                  <a16:creationId xmlns:a16="http://schemas.microsoft.com/office/drawing/2014/main" id="{6223EEFA-6BE1-4776-9066-28E0704CD7C6}"/>
                </a:ext>
              </a:extLst>
            </p:cNvPr>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9" name="Freeform 17">
              <a:extLst>
                <a:ext uri="{FF2B5EF4-FFF2-40B4-BE49-F238E27FC236}">
                  <a16:creationId xmlns:a16="http://schemas.microsoft.com/office/drawing/2014/main" id="{72CCDAA8-55DF-4FA2-ABCE-96E63102F2B8}"/>
                </a:ext>
              </a:extLst>
            </p:cNvPr>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0" name="Freeform 18">
              <a:extLst>
                <a:ext uri="{FF2B5EF4-FFF2-40B4-BE49-F238E27FC236}">
                  <a16:creationId xmlns:a16="http://schemas.microsoft.com/office/drawing/2014/main" id="{D22A0D65-73A7-4953-A0EA-A33F69E76F18}"/>
                </a:ext>
              </a:extLst>
            </p:cNvPr>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1" name="Freeform 19">
              <a:extLst>
                <a:ext uri="{FF2B5EF4-FFF2-40B4-BE49-F238E27FC236}">
                  <a16:creationId xmlns:a16="http://schemas.microsoft.com/office/drawing/2014/main" id="{9DBC6B3D-9761-4ED0-A988-D88FAF18206A}"/>
                </a:ext>
              </a:extLst>
            </p:cNvPr>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2" name="Freeform 20">
              <a:extLst>
                <a:ext uri="{FF2B5EF4-FFF2-40B4-BE49-F238E27FC236}">
                  <a16:creationId xmlns:a16="http://schemas.microsoft.com/office/drawing/2014/main" id="{592447DD-CE8C-49B8-BD71-3C5C5B3CE627}"/>
                </a:ext>
              </a:extLst>
            </p:cNvPr>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3" name="Freeform 21">
              <a:extLst>
                <a:ext uri="{FF2B5EF4-FFF2-40B4-BE49-F238E27FC236}">
                  <a16:creationId xmlns:a16="http://schemas.microsoft.com/office/drawing/2014/main" id="{E9BC338C-61EA-48E7-8CA8-2EC200065942}"/>
                </a:ext>
              </a:extLst>
            </p:cNvPr>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4" name="Freeform 22">
              <a:extLst>
                <a:ext uri="{FF2B5EF4-FFF2-40B4-BE49-F238E27FC236}">
                  <a16:creationId xmlns:a16="http://schemas.microsoft.com/office/drawing/2014/main" id="{594EDF28-08A1-4B23-9A33-2808F9A6F006}"/>
                </a:ext>
              </a:extLst>
            </p:cNvPr>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5" name="Freeform 23">
              <a:extLst>
                <a:ext uri="{FF2B5EF4-FFF2-40B4-BE49-F238E27FC236}">
                  <a16:creationId xmlns:a16="http://schemas.microsoft.com/office/drawing/2014/main" id="{29461933-CB15-4A88-AAF2-DF02C668C985}"/>
                </a:ext>
              </a:extLst>
            </p:cNvPr>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Freeform 24">
              <a:extLst>
                <a:ext uri="{FF2B5EF4-FFF2-40B4-BE49-F238E27FC236}">
                  <a16:creationId xmlns:a16="http://schemas.microsoft.com/office/drawing/2014/main" id="{1A3BF3C7-CD41-4A44-BD61-D14BA394FF6A}"/>
                </a:ext>
              </a:extLst>
            </p:cNvPr>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7" name="Freeform 25">
              <a:extLst>
                <a:ext uri="{FF2B5EF4-FFF2-40B4-BE49-F238E27FC236}">
                  <a16:creationId xmlns:a16="http://schemas.microsoft.com/office/drawing/2014/main" id="{B6D47D70-C3E6-42D3-9339-A82A3A0AC943}"/>
                </a:ext>
              </a:extLst>
            </p:cNvPr>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8" name="Freeform 26">
              <a:extLst>
                <a:ext uri="{FF2B5EF4-FFF2-40B4-BE49-F238E27FC236}">
                  <a16:creationId xmlns:a16="http://schemas.microsoft.com/office/drawing/2014/main" id="{8BD9748C-698F-4F3D-9750-20056528404C}"/>
                </a:ext>
              </a:extLst>
            </p:cNvPr>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9" name="Freeform 27">
              <a:extLst>
                <a:ext uri="{FF2B5EF4-FFF2-40B4-BE49-F238E27FC236}">
                  <a16:creationId xmlns:a16="http://schemas.microsoft.com/office/drawing/2014/main" id="{F51A3999-D7A2-4DFC-B4C4-9EE09A262E8D}"/>
                </a:ext>
              </a:extLst>
            </p:cNvPr>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0" name="Freeform 28">
              <a:extLst>
                <a:ext uri="{FF2B5EF4-FFF2-40B4-BE49-F238E27FC236}">
                  <a16:creationId xmlns:a16="http://schemas.microsoft.com/office/drawing/2014/main" id="{629F7AA1-9250-48E7-B181-534CDA4C92C7}"/>
                </a:ext>
              </a:extLst>
            </p:cNvPr>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1" name="Freeform 29">
              <a:extLst>
                <a:ext uri="{FF2B5EF4-FFF2-40B4-BE49-F238E27FC236}">
                  <a16:creationId xmlns:a16="http://schemas.microsoft.com/office/drawing/2014/main" id="{CCA5734D-E3E2-4C72-B1AF-36CBF8D461ED}"/>
                </a:ext>
              </a:extLst>
            </p:cNvPr>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2" name="Freeform 30">
              <a:extLst>
                <a:ext uri="{FF2B5EF4-FFF2-40B4-BE49-F238E27FC236}">
                  <a16:creationId xmlns:a16="http://schemas.microsoft.com/office/drawing/2014/main" id="{B80D088B-5931-4B40-9414-3B372AA10B81}"/>
                </a:ext>
              </a:extLst>
            </p:cNvPr>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3" name="Freeform 31">
              <a:extLst>
                <a:ext uri="{FF2B5EF4-FFF2-40B4-BE49-F238E27FC236}">
                  <a16:creationId xmlns:a16="http://schemas.microsoft.com/office/drawing/2014/main" id="{66A6774C-A2EB-4A29-B8A5-E4C91D073DF0}"/>
                </a:ext>
              </a:extLst>
            </p:cNvPr>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4" name="Freeform 32">
              <a:extLst>
                <a:ext uri="{FF2B5EF4-FFF2-40B4-BE49-F238E27FC236}">
                  <a16:creationId xmlns:a16="http://schemas.microsoft.com/office/drawing/2014/main" id="{83B9D341-67E1-42D1-BE2B-9FE89A8A9683}"/>
                </a:ext>
              </a:extLst>
            </p:cNvPr>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5" name="Freeform 33">
              <a:extLst>
                <a:ext uri="{FF2B5EF4-FFF2-40B4-BE49-F238E27FC236}">
                  <a16:creationId xmlns:a16="http://schemas.microsoft.com/office/drawing/2014/main" id="{CBC9C7BA-7466-4E37-BDB0-DF72CB096F4C}"/>
                </a:ext>
              </a:extLst>
            </p:cNvPr>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6" name="Freeform 34">
              <a:extLst>
                <a:ext uri="{FF2B5EF4-FFF2-40B4-BE49-F238E27FC236}">
                  <a16:creationId xmlns:a16="http://schemas.microsoft.com/office/drawing/2014/main" id="{6A88D9A6-FEC7-4C50-8168-CBF8BB726628}"/>
                </a:ext>
              </a:extLst>
            </p:cNvPr>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7" name="Freeform 35">
              <a:extLst>
                <a:ext uri="{FF2B5EF4-FFF2-40B4-BE49-F238E27FC236}">
                  <a16:creationId xmlns:a16="http://schemas.microsoft.com/office/drawing/2014/main" id="{B164EDA3-DEEE-46ED-938B-F67042FE5A77}"/>
                </a:ext>
              </a:extLst>
            </p:cNvPr>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8" name="Freeform 36">
              <a:extLst>
                <a:ext uri="{FF2B5EF4-FFF2-40B4-BE49-F238E27FC236}">
                  <a16:creationId xmlns:a16="http://schemas.microsoft.com/office/drawing/2014/main" id="{26FD9D98-5181-4F31-ABEA-707B2325FFD3}"/>
                </a:ext>
              </a:extLst>
            </p:cNvPr>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9" name="Freeform 37">
              <a:extLst>
                <a:ext uri="{FF2B5EF4-FFF2-40B4-BE49-F238E27FC236}">
                  <a16:creationId xmlns:a16="http://schemas.microsoft.com/office/drawing/2014/main" id="{3F14165D-964D-4A4F-9EC0-3AAA899C7ADD}"/>
                </a:ext>
              </a:extLst>
            </p:cNvPr>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0" name="Freeform 38">
              <a:extLst>
                <a:ext uri="{FF2B5EF4-FFF2-40B4-BE49-F238E27FC236}">
                  <a16:creationId xmlns:a16="http://schemas.microsoft.com/office/drawing/2014/main" id="{0EA4D2F5-60AE-4730-A148-81811533B558}"/>
                </a:ext>
              </a:extLst>
            </p:cNvPr>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1" name="Freeform 39">
              <a:extLst>
                <a:ext uri="{FF2B5EF4-FFF2-40B4-BE49-F238E27FC236}">
                  <a16:creationId xmlns:a16="http://schemas.microsoft.com/office/drawing/2014/main" id="{0F26D148-B169-4AE7-A9B4-84493AD9AE1A}"/>
                </a:ext>
              </a:extLst>
            </p:cNvPr>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2" name="Freeform 40">
              <a:extLst>
                <a:ext uri="{FF2B5EF4-FFF2-40B4-BE49-F238E27FC236}">
                  <a16:creationId xmlns:a16="http://schemas.microsoft.com/office/drawing/2014/main" id="{5FE37838-5B2E-42B6-8E97-9FB73ECA87AC}"/>
                </a:ext>
              </a:extLst>
            </p:cNvPr>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3" name="Freeform 41">
              <a:extLst>
                <a:ext uri="{FF2B5EF4-FFF2-40B4-BE49-F238E27FC236}">
                  <a16:creationId xmlns:a16="http://schemas.microsoft.com/office/drawing/2014/main" id="{69675922-1ED1-484A-A8C6-77F0F3C3DEE4}"/>
                </a:ext>
              </a:extLst>
            </p:cNvPr>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4" name="Freeform 42">
              <a:extLst>
                <a:ext uri="{FF2B5EF4-FFF2-40B4-BE49-F238E27FC236}">
                  <a16:creationId xmlns:a16="http://schemas.microsoft.com/office/drawing/2014/main" id="{A42CC303-401E-4A05-9764-50BF5FB4F196}"/>
                </a:ext>
              </a:extLst>
            </p:cNvPr>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5" name="Freeform 43">
              <a:extLst>
                <a:ext uri="{FF2B5EF4-FFF2-40B4-BE49-F238E27FC236}">
                  <a16:creationId xmlns:a16="http://schemas.microsoft.com/office/drawing/2014/main" id="{895BD59D-57E5-4DFA-8BEB-7C5F8EABB80B}"/>
                </a:ext>
              </a:extLst>
            </p:cNvPr>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6" name="Freeform 44">
              <a:extLst>
                <a:ext uri="{FF2B5EF4-FFF2-40B4-BE49-F238E27FC236}">
                  <a16:creationId xmlns:a16="http://schemas.microsoft.com/office/drawing/2014/main" id="{5A67E54F-0D9F-4809-B6EA-5DC819F5FCFE}"/>
                </a:ext>
              </a:extLst>
            </p:cNvPr>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7" name="Freeform 45">
              <a:extLst>
                <a:ext uri="{FF2B5EF4-FFF2-40B4-BE49-F238E27FC236}">
                  <a16:creationId xmlns:a16="http://schemas.microsoft.com/office/drawing/2014/main" id="{EE1B570F-368C-4F14-9CCA-72B5A8887EE9}"/>
                </a:ext>
              </a:extLst>
            </p:cNvPr>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8" name="Freeform 46">
              <a:extLst>
                <a:ext uri="{FF2B5EF4-FFF2-40B4-BE49-F238E27FC236}">
                  <a16:creationId xmlns:a16="http://schemas.microsoft.com/office/drawing/2014/main" id="{D8E5B45A-400E-4AC6-8C66-C04AFBF21757}"/>
                </a:ext>
              </a:extLst>
            </p:cNvPr>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9" name="Freeform 47">
              <a:extLst>
                <a:ext uri="{FF2B5EF4-FFF2-40B4-BE49-F238E27FC236}">
                  <a16:creationId xmlns:a16="http://schemas.microsoft.com/office/drawing/2014/main" id="{9B1DBE7A-BEC8-4E3D-A2E3-523617DCCE68}"/>
                </a:ext>
              </a:extLst>
            </p:cNvPr>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0" name="Freeform 48">
              <a:extLst>
                <a:ext uri="{FF2B5EF4-FFF2-40B4-BE49-F238E27FC236}">
                  <a16:creationId xmlns:a16="http://schemas.microsoft.com/office/drawing/2014/main" id="{A328AFA9-1365-4331-8C8A-BDED2F225ACF}"/>
                </a:ext>
              </a:extLst>
            </p:cNvPr>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1" name="Freeform 49">
              <a:extLst>
                <a:ext uri="{FF2B5EF4-FFF2-40B4-BE49-F238E27FC236}">
                  <a16:creationId xmlns:a16="http://schemas.microsoft.com/office/drawing/2014/main" id="{40D28423-01C2-4D5A-B262-5D8EEDE93A7F}"/>
                </a:ext>
              </a:extLst>
            </p:cNvPr>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2" name="Freeform 50">
              <a:extLst>
                <a:ext uri="{FF2B5EF4-FFF2-40B4-BE49-F238E27FC236}">
                  <a16:creationId xmlns:a16="http://schemas.microsoft.com/office/drawing/2014/main" id="{9CDC0915-9436-438F-898E-5A9F98C5519F}"/>
                </a:ext>
              </a:extLst>
            </p:cNvPr>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3" name="Freeform 51">
              <a:extLst>
                <a:ext uri="{FF2B5EF4-FFF2-40B4-BE49-F238E27FC236}">
                  <a16:creationId xmlns:a16="http://schemas.microsoft.com/office/drawing/2014/main" id="{F935C553-EDF6-432C-B38D-A4D8CC9C87BC}"/>
                </a:ext>
              </a:extLst>
            </p:cNvPr>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4" name="Freeform 52">
              <a:extLst>
                <a:ext uri="{FF2B5EF4-FFF2-40B4-BE49-F238E27FC236}">
                  <a16:creationId xmlns:a16="http://schemas.microsoft.com/office/drawing/2014/main" id="{18213C50-39AF-422D-B898-11D99519F795}"/>
                </a:ext>
              </a:extLst>
            </p:cNvPr>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5" name="Freeform 53">
              <a:extLst>
                <a:ext uri="{FF2B5EF4-FFF2-40B4-BE49-F238E27FC236}">
                  <a16:creationId xmlns:a16="http://schemas.microsoft.com/office/drawing/2014/main" id="{7861BB40-64D1-42A3-9ECF-649FDCABE0EE}"/>
                </a:ext>
              </a:extLst>
            </p:cNvPr>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6" name="Freeform 54">
              <a:extLst>
                <a:ext uri="{FF2B5EF4-FFF2-40B4-BE49-F238E27FC236}">
                  <a16:creationId xmlns:a16="http://schemas.microsoft.com/office/drawing/2014/main" id="{D470CF4A-C8B7-450B-A18D-4F106CF42BAC}"/>
                </a:ext>
              </a:extLst>
            </p:cNvPr>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7" name="Freeform 55">
              <a:extLst>
                <a:ext uri="{FF2B5EF4-FFF2-40B4-BE49-F238E27FC236}">
                  <a16:creationId xmlns:a16="http://schemas.microsoft.com/office/drawing/2014/main" id="{F539AEE0-1C47-45EE-9D85-8C72DC25916D}"/>
                </a:ext>
              </a:extLst>
            </p:cNvPr>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8" name="Freeform 56">
              <a:extLst>
                <a:ext uri="{FF2B5EF4-FFF2-40B4-BE49-F238E27FC236}">
                  <a16:creationId xmlns:a16="http://schemas.microsoft.com/office/drawing/2014/main" id="{E30F2B63-0AE7-4867-9B30-9152CAF535CA}"/>
                </a:ext>
              </a:extLst>
            </p:cNvPr>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
        <p:nvSpPr>
          <p:cNvPr id="114" name="文本框 113">
            <a:extLst>
              <a:ext uri="{FF2B5EF4-FFF2-40B4-BE49-F238E27FC236}">
                <a16:creationId xmlns:a16="http://schemas.microsoft.com/office/drawing/2014/main" id="{C80C65BB-2C68-464B-AECA-5B9888E4CE52}"/>
              </a:ext>
            </a:extLst>
          </p:cNvPr>
          <p:cNvSpPr txBox="1"/>
          <p:nvPr/>
        </p:nvSpPr>
        <p:spPr>
          <a:xfrm>
            <a:off x="191662" y="4766107"/>
            <a:ext cx="4342441" cy="1393779"/>
          </a:xfrm>
          <a:prstGeom prst="rect">
            <a:avLst/>
          </a:prstGeom>
          <a:noFill/>
        </p:spPr>
        <p:txBody>
          <a:bodyPr wrap="square" rtlCol="0" anchor="t">
            <a:spAutoFit/>
          </a:bodyPr>
          <a:lstStyle/>
          <a:p>
            <a:pPr indent="457200">
              <a:lnSpc>
                <a:spcPct val="120000"/>
              </a:lnSpc>
            </a:pPr>
            <a:r>
              <a:rPr lang="zh-CN" altLang="en-US"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迪克斯特拉的算法通过选择距离最小的未访问的顶点，通过它计算它与每个未访问的邻接点的距离，如果更小，则更新他与邻接点的距离。然后将最小的收录。</a:t>
            </a:r>
            <a:endParaRPr lang="en-US" altLang="zh-CN"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endParaRPr>
          </a:p>
        </p:txBody>
      </p:sp>
      <p:pic>
        <p:nvPicPr>
          <p:cNvPr id="1026" name="Picture 2">
            <a:extLst>
              <a:ext uri="{FF2B5EF4-FFF2-40B4-BE49-F238E27FC236}">
                <a16:creationId xmlns:a16="http://schemas.microsoft.com/office/drawing/2014/main" id="{9D5564B9-162D-48F9-B30A-72116C8D27A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5634" y="1590821"/>
            <a:ext cx="3816714" cy="29940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6" name="文本框 115">
            <a:extLst>
              <a:ext uri="{FF2B5EF4-FFF2-40B4-BE49-F238E27FC236}">
                <a16:creationId xmlns:a16="http://schemas.microsoft.com/office/drawing/2014/main" id="{0D33229B-0155-4C56-BFA2-4D907D7BFDF5}"/>
              </a:ext>
            </a:extLst>
          </p:cNvPr>
          <p:cNvSpPr txBox="1"/>
          <p:nvPr/>
        </p:nvSpPr>
        <p:spPr>
          <a:xfrm>
            <a:off x="4698266" y="3248074"/>
            <a:ext cx="7160025" cy="258532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zh-CN" altLang="en-US"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从鹿特丹到格罗宁根最短的旅行方式是什么？它是最短路径的算法，我设计了大约二十分钟。一天早上，我和年轻的未婚妻在阿姆斯特丹购物，累了，我们坐在咖啡馆的露台上喝杯咖啡，我只是在想我是否能做到这一点，然后我设计了最短路径的算法。正如我所说，这是一个二十分钟的发明。事实上，它是在</a:t>
            </a:r>
            <a:r>
              <a:rPr lang="en-US" altLang="zh-CN"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59</a:t>
            </a:r>
            <a:r>
              <a:rPr lang="zh-CN" altLang="en-US"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年出版的，晚了三年。该出版物仍然是可读的，事实上，它是相当不错的。它这么好的原因之一是，我设计它没有铅笔和纸。后来我了解到，没有铅笔和纸张设计的好处之一是，你几乎被迫避免所有可以避免的复杂性。最终，这个算法成为我名声的基石之一，令我大为惊讶。”</a:t>
            </a:r>
            <a:endParaRPr lang="en-US" altLang="zh-CN"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endParaRPr>
          </a:p>
        </p:txBody>
      </p:sp>
    </p:spTree>
    <p:extLst>
      <p:ext uri="{BB962C8B-B14F-4D97-AF65-F5344CB8AC3E}">
        <p14:creationId xmlns:p14="http://schemas.microsoft.com/office/powerpoint/2010/main" val="1265683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fade">
                                      <p:cBhvr>
                                        <p:cTn id="20" dur="500"/>
                                        <p:tgtEl>
                                          <p:spTgt spid="114"/>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p:cTn id="25" dur="1000" fill="hold"/>
                                        <p:tgtEl>
                                          <p:spTgt spid="1026"/>
                                        </p:tgtEl>
                                        <p:attrNameLst>
                                          <p:attrName>ppt_w</p:attrName>
                                        </p:attrNameLst>
                                      </p:cBhvr>
                                      <p:tavLst>
                                        <p:tav tm="0">
                                          <p:val>
                                            <p:fltVal val="0"/>
                                          </p:val>
                                        </p:tav>
                                        <p:tav tm="100000">
                                          <p:val>
                                            <p:strVal val="#ppt_w"/>
                                          </p:val>
                                        </p:tav>
                                      </p:tavLst>
                                    </p:anim>
                                    <p:anim calcmode="lin" valueType="num">
                                      <p:cBhvr>
                                        <p:cTn id="26" dur="1000" fill="hold"/>
                                        <p:tgtEl>
                                          <p:spTgt spid="1026"/>
                                        </p:tgtEl>
                                        <p:attrNameLst>
                                          <p:attrName>ppt_h</p:attrName>
                                        </p:attrNameLst>
                                      </p:cBhvr>
                                      <p:tavLst>
                                        <p:tav tm="0">
                                          <p:val>
                                            <p:fltVal val="0"/>
                                          </p:val>
                                        </p:tav>
                                        <p:tav tm="100000">
                                          <p:val>
                                            <p:strVal val="#ppt_h"/>
                                          </p:val>
                                        </p:tav>
                                      </p:tavLst>
                                    </p:anim>
                                    <p:anim calcmode="lin" valueType="num">
                                      <p:cBhvr>
                                        <p:cTn id="27" dur="1000" fill="hold"/>
                                        <p:tgtEl>
                                          <p:spTgt spid="1026"/>
                                        </p:tgtEl>
                                        <p:attrNameLst>
                                          <p:attrName>style.rotation</p:attrName>
                                        </p:attrNameLst>
                                      </p:cBhvr>
                                      <p:tavLst>
                                        <p:tav tm="0">
                                          <p:val>
                                            <p:fltVal val="90"/>
                                          </p:val>
                                        </p:tav>
                                        <p:tav tm="100000">
                                          <p:val>
                                            <p:fltVal val="0"/>
                                          </p:val>
                                        </p:tav>
                                      </p:tavLst>
                                    </p:anim>
                                    <p:animEffect transition="in" filter="fade">
                                      <p:cBhvr>
                                        <p:cTn id="28"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P spid="114" grpId="0"/>
      <p:bldP spid="1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
          <p:cNvGrpSpPr>
            <a:grpSpLocks noChangeAspect="1"/>
          </p:cNvGrpSpPr>
          <p:nvPr/>
        </p:nvGrpSpPr>
        <p:grpSpPr bwMode="auto">
          <a:xfrm>
            <a:off x="55728" y="1076068"/>
            <a:ext cx="12359602" cy="189743"/>
            <a:chOff x="2667" y="3648"/>
            <a:chExt cx="959" cy="49"/>
          </a:xfrm>
          <a:solidFill>
            <a:schemeClr val="bg1"/>
          </a:solidFill>
        </p:grpSpPr>
        <p:sp>
          <p:nvSpPr>
            <p:cNvPr id="51"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2"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3"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4"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5"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6"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7"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8"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9"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0"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1"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2"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3"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4"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5"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6"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7"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8"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9"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0"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1"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2"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3"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4"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5"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6"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7"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8"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9"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0"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1"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2"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3"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4"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5"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6"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7"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8"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9"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0"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1"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2"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3"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4"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5"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6"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7"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8"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9"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0"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1"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2"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
        <p:nvSpPr>
          <p:cNvPr id="111" name="文本框 110"/>
          <p:cNvSpPr txBox="1"/>
          <p:nvPr/>
        </p:nvSpPr>
        <p:spPr>
          <a:xfrm>
            <a:off x="2568432" y="198158"/>
            <a:ext cx="7055136" cy="830997"/>
          </a:xfrm>
          <a:prstGeom prst="rect">
            <a:avLst/>
          </a:prstGeom>
          <a:noFill/>
        </p:spPr>
        <p:txBody>
          <a:bodyPr wrap="none" rtlCol="0" anchor="t">
            <a:spAutoFit/>
          </a:bodyPr>
          <a:lstStyle/>
          <a:p>
            <a:pPr lvl="0"/>
            <a:r>
              <a:rPr lang="zh-CN" altLang="en-US" sz="48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同步进程的协调</a:t>
            </a:r>
            <a:r>
              <a:rPr lang="en-US" altLang="zh-CN" sz="48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zh-CN" altLang="en-US" sz="48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死锁</a:t>
            </a:r>
            <a:endParaRPr kumimoji="0" lang="zh-CN" altLang="en-US" sz="4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endParaRPr>
          </a:p>
        </p:txBody>
      </p:sp>
      <p:sp>
        <p:nvSpPr>
          <p:cNvPr id="113" name="文本框 112"/>
          <p:cNvSpPr txBox="1"/>
          <p:nvPr/>
        </p:nvSpPr>
        <p:spPr>
          <a:xfrm>
            <a:off x="6082100" y="1780353"/>
            <a:ext cx="5831727" cy="4123693"/>
          </a:xfrm>
          <a:prstGeom prst="rect">
            <a:avLst/>
          </a:prstGeom>
          <a:noFill/>
        </p:spPr>
        <p:txBody>
          <a:bodyPr wrap="square" rtlCol="0" anchor="t">
            <a:spAutoFit/>
          </a:bodyPr>
          <a:lstStyle/>
          <a:p>
            <a:pPr indent="457200">
              <a:lnSpc>
                <a:spcPct val="120000"/>
              </a:lnSpc>
            </a:pP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在</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1950</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1952</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年期间曾当过三年程序员，在从事硬件中断处理程序的研制中，他发现一些程序错误在多个中断同时出现的情况下无法再现，很容易被当作硬件的瞬间故障，这一现象使</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毛骨悚然，促使他后来钻研用科学方法从事软件研制。操作系统是当时最复杂的软件，</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1965</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年</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在</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ACM</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通讯上发表了仅一页长的短文“并行程序的控制”，这是</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他在操作系统领域的第一个重要贡献</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。该文提出了并行程序互锁问题的一个解决方案。</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“死锁”（</a:t>
            </a:r>
            <a:r>
              <a:rPr lang="en-US" altLang="zh-CN"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Deadly embrace</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）这一术语是</a:t>
            </a:r>
            <a:r>
              <a:rPr lang="en-US" altLang="zh-CN"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发明的</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t>
            </a:r>
            <a:endPar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endParaRPr>
          </a:p>
        </p:txBody>
      </p:sp>
      <p:grpSp>
        <p:nvGrpSpPr>
          <p:cNvPr id="206" name="Group 4">
            <a:extLst>
              <a:ext uri="{FF2B5EF4-FFF2-40B4-BE49-F238E27FC236}">
                <a16:creationId xmlns:a16="http://schemas.microsoft.com/office/drawing/2014/main" id="{7C1324C8-9705-4C95-ACBF-1B590CB1AB13}"/>
              </a:ext>
            </a:extLst>
          </p:cNvPr>
          <p:cNvGrpSpPr>
            <a:grpSpLocks noChangeAspect="1"/>
          </p:cNvGrpSpPr>
          <p:nvPr/>
        </p:nvGrpSpPr>
        <p:grpSpPr bwMode="auto">
          <a:xfrm>
            <a:off x="14564" y="6364376"/>
            <a:ext cx="12359602" cy="189743"/>
            <a:chOff x="2667" y="3648"/>
            <a:chExt cx="959" cy="49"/>
          </a:xfrm>
          <a:solidFill>
            <a:schemeClr val="bg1"/>
          </a:solidFill>
        </p:grpSpPr>
        <p:sp>
          <p:nvSpPr>
            <p:cNvPr id="207" name="Freeform 5">
              <a:extLst>
                <a:ext uri="{FF2B5EF4-FFF2-40B4-BE49-F238E27FC236}">
                  <a16:creationId xmlns:a16="http://schemas.microsoft.com/office/drawing/2014/main" id="{FECD7598-74F4-48DF-8A7A-ED0D656DC7D9}"/>
                </a:ext>
              </a:extLst>
            </p:cNvPr>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8" name="Freeform 6">
              <a:extLst>
                <a:ext uri="{FF2B5EF4-FFF2-40B4-BE49-F238E27FC236}">
                  <a16:creationId xmlns:a16="http://schemas.microsoft.com/office/drawing/2014/main" id="{5D46920F-89F4-42F9-A599-AF4AE6877706}"/>
                </a:ext>
              </a:extLst>
            </p:cNvPr>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9" name="Freeform 7">
              <a:extLst>
                <a:ext uri="{FF2B5EF4-FFF2-40B4-BE49-F238E27FC236}">
                  <a16:creationId xmlns:a16="http://schemas.microsoft.com/office/drawing/2014/main" id="{7BE66783-8ABD-4B73-8BD2-E85322A2C7DA}"/>
                </a:ext>
              </a:extLst>
            </p:cNvPr>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0" name="Freeform 8">
              <a:extLst>
                <a:ext uri="{FF2B5EF4-FFF2-40B4-BE49-F238E27FC236}">
                  <a16:creationId xmlns:a16="http://schemas.microsoft.com/office/drawing/2014/main" id="{62AA38F7-6BDE-412D-B31A-0EACDC690A69}"/>
                </a:ext>
              </a:extLst>
            </p:cNvPr>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1" name="Freeform 9">
              <a:extLst>
                <a:ext uri="{FF2B5EF4-FFF2-40B4-BE49-F238E27FC236}">
                  <a16:creationId xmlns:a16="http://schemas.microsoft.com/office/drawing/2014/main" id="{02A3F99C-C39D-4307-8C56-D229CEAAFB0A}"/>
                </a:ext>
              </a:extLst>
            </p:cNvPr>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2" name="Freeform 10">
              <a:extLst>
                <a:ext uri="{FF2B5EF4-FFF2-40B4-BE49-F238E27FC236}">
                  <a16:creationId xmlns:a16="http://schemas.microsoft.com/office/drawing/2014/main" id="{A5E8CC0A-33A7-4D34-9DA9-34E973A363AB}"/>
                </a:ext>
              </a:extLst>
            </p:cNvPr>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3" name="Freeform 11">
              <a:extLst>
                <a:ext uri="{FF2B5EF4-FFF2-40B4-BE49-F238E27FC236}">
                  <a16:creationId xmlns:a16="http://schemas.microsoft.com/office/drawing/2014/main" id="{09812288-B8FA-4E11-8A2D-290CDF240D27}"/>
                </a:ext>
              </a:extLst>
            </p:cNvPr>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4" name="Freeform 12">
              <a:extLst>
                <a:ext uri="{FF2B5EF4-FFF2-40B4-BE49-F238E27FC236}">
                  <a16:creationId xmlns:a16="http://schemas.microsoft.com/office/drawing/2014/main" id="{001C8471-8FF8-4236-B680-61050142079E}"/>
                </a:ext>
              </a:extLst>
            </p:cNvPr>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5" name="Freeform 13">
              <a:extLst>
                <a:ext uri="{FF2B5EF4-FFF2-40B4-BE49-F238E27FC236}">
                  <a16:creationId xmlns:a16="http://schemas.microsoft.com/office/drawing/2014/main" id="{73E49D55-7390-4103-B0D1-27446CE585CD}"/>
                </a:ext>
              </a:extLst>
            </p:cNvPr>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6" name="Freeform 14">
              <a:extLst>
                <a:ext uri="{FF2B5EF4-FFF2-40B4-BE49-F238E27FC236}">
                  <a16:creationId xmlns:a16="http://schemas.microsoft.com/office/drawing/2014/main" id="{2BA917E8-F972-4C6F-8BD5-B0FE2776D2F9}"/>
                </a:ext>
              </a:extLst>
            </p:cNvPr>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7" name="Freeform 15">
              <a:extLst>
                <a:ext uri="{FF2B5EF4-FFF2-40B4-BE49-F238E27FC236}">
                  <a16:creationId xmlns:a16="http://schemas.microsoft.com/office/drawing/2014/main" id="{12A96259-E1E2-4DFF-A42E-D35A0F2BF770}"/>
                </a:ext>
              </a:extLst>
            </p:cNvPr>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8" name="Freeform 16">
              <a:extLst>
                <a:ext uri="{FF2B5EF4-FFF2-40B4-BE49-F238E27FC236}">
                  <a16:creationId xmlns:a16="http://schemas.microsoft.com/office/drawing/2014/main" id="{6223EEFA-6BE1-4776-9066-28E0704CD7C6}"/>
                </a:ext>
              </a:extLst>
            </p:cNvPr>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9" name="Freeform 17">
              <a:extLst>
                <a:ext uri="{FF2B5EF4-FFF2-40B4-BE49-F238E27FC236}">
                  <a16:creationId xmlns:a16="http://schemas.microsoft.com/office/drawing/2014/main" id="{72CCDAA8-55DF-4FA2-ABCE-96E63102F2B8}"/>
                </a:ext>
              </a:extLst>
            </p:cNvPr>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0" name="Freeform 18">
              <a:extLst>
                <a:ext uri="{FF2B5EF4-FFF2-40B4-BE49-F238E27FC236}">
                  <a16:creationId xmlns:a16="http://schemas.microsoft.com/office/drawing/2014/main" id="{D22A0D65-73A7-4953-A0EA-A33F69E76F18}"/>
                </a:ext>
              </a:extLst>
            </p:cNvPr>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1" name="Freeform 19">
              <a:extLst>
                <a:ext uri="{FF2B5EF4-FFF2-40B4-BE49-F238E27FC236}">
                  <a16:creationId xmlns:a16="http://schemas.microsoft.com/office/drawing/2014/main" id="{9DBC6B3D-9761-4ED0-A988-D88FAF18206A}"/>
                </a:ext>
              </a:extLst>
            </p:cNvPr>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2" name="Freeform 20">
              <a:extLst>
                <a:ext uri="{FF2B5EF4-FFF2-40B4-BE49-F238E27FC236}">
                  <a16:creationId xmlns:a16="http://schemas.microsoft.com/office/drawing/2014/main" id="{592447DD-CE8C-49B8-BD71-3C5C5B3CE627}"/>
                </a:ext>
              </a:extLst>
            </p:cNvPr>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3" name="Freeform 21">
              <a:extLst>
                <a:ext uri="{FF2B5EF4-FFF2-40B4-BE49-F238E27FC236}">
                  <a16:creationId xmlns:a16="http://schemas.microsoft.com/office/drawing/2014/main" id="{E9BC338C-61EA-48E7-8CA8-2EC200065942}"/>
                </a:ext>
              </a:extLst>
            </p:cNvPr>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4" name="Freeform 22">
              <a:extLst>
                <a:ext uri="{FF2B5EF4-FFF2-40B4-BE49-F238E27FC236}">
                  <a16:creationId xmlns:a16="http://schemas.microsoft.com/office/drawing/2014/main" id="{594EDF28-08A1-4B23-9A33-2808F9A6F006}"/>
                </a:ext>
              </a:extLst>
            </p:cNvPr>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5" name="Freeform 23">
              <a:extLst>
                <a:ext uri="{FF2B5EF4-FFF2-40B4-BE49-F238E27FC236}">
                  <a16:creationId xmlns:a16="http://schemas.microsoft.com/office/drawing/2014/main" id="{29461933-CB15-4A88-AAF2-DF02C668C985}"/>
                </a:ext>
              </a:extLst>
            </p:cNvPr>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Freeform 24">
              <a:extLst>
                <a:ext uri="{FF2B5EF4-FFF2-40B4-BE49-F238E27FC236}">
                  <a16:creationId xmlns:a16="http://schemas.microsoft.com/office/drawing/2014/main" id="{1A3BF3C7-CD41-4A44-BD61-D14BA394FF6A}"/>
                </a:ext>
              </a:extLst>
            </p:cNvPr>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7" name="Freeform 25">
              <a:extLst>
                <a:ext uri="{FF2B5EF4-FFF2-40B4-BE49-F238E27FC236}">
                  <a16:creationId xmlns:a16="http://schemas.microsoft.com/office/drawing/2014/main" id="{B6D47D70-C3E6-42D3-9339-A82A3A0AC943}"/>
                </a:ext>
              </a:extLst>
            </p:cNvPr>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8" name="Freeform 26">
              <a:extLst>
                <a:ext uri="{FF2B5EF4-FFF2-40B4-BE49-F238E27FC236}">
                  <a16:creationId xmlns:a16="http://schemas.microsoft.com/office/drawing/2014/main" id="{8BD9748C-698F-4F3D-9750-20056528404C}"/>
                </a:ext>
              </a:extLst>
            </p:cNvPr>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9" name="Freeform 27">
              <a:extLst>
                <a:ext uri="{FF2B5EF4-FFF2-40B4-BE49-F238E27FC236}">
                  <a16:creationId xmlns:a16="http://schemas.microsoft.com/office/drawing/2014/main" id="{F51A3999-D7A2-4DFC-B4C4-9EE09A262E8D}"/>
                </a:ext>
              </a:extLst>
            </p:cNvPr>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0" name="Freeform 28">
              <a:extLst>
                <a:ext uri="{FF2B5EF4-FFF2-40B4-BE49-F238E27FC236}">
                  <a16:creationId xmlns:a16="http://schemas.microsoft.com/office/drawing/2014/main" id="{629F7AA1-9250-48E7-B181-534CDA4C92C7}"/>
                </a:ext>
              </a:extLst>
            </p:cNvPr>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1" name="Freeform 29">
              <a:extLst>
                <a:ext uri="{FF2B5EF4-FFF2-40B4-BE49-F238E27FC236}">
                  <a16:creationId xmlns:a16="http://schemas.microsoft.com/office/drawing/2014/main" id="{CCA5734D-E3E2-4C72-B1AF-36CBF8D461ED}"/>
                </a:ext>
              </a:extLst>
            </p:cNvPr>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2" name="Freeform 30">
              <a:extLst>
                <a:ext uri="{FF2B5EF4-FFF2-40B4-BE49-F238E27FC236}">
                  <a16:creationId xmlns:a16="http://schemas.microsoft.com/office/drawing/2014/main" id="{B80D088B-5931-4B40-9414-3B372AA10B81}"/>
                </a:ext>
              </a:extLst>
            </p:cNvPr>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3" name="Freeform 31">
              <a:extLst>
                <a:ext uri="{FF2B5EF4-FFF2-40B4-BE49-F238E27FC236}">
                  <a16:creationId xmlns:a16="http://schemas.microsoft.com/office/drawing/2014/main" id="{66A6774C-A2EB-4A29-B8A5-E4C91D073DF0}"/>
                </a:ext>
              </a:extLst>
            </p:cNvPr>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4" name="Freeform 32">
              <a:extLst>
                <a:ext uri="{FF2B5EF4-FFF2-40B4-BE49-F238E27FC236}">
                  <a16:creationId xmlns:a16="http://schemas.microsoft.com/office/drawing/2014/main" id="{83B9D341-67E1-42D1-BE2B-9FE89A8A9683}"/>
                </a:ext>
              </a:extLst>
            </p:cNvPr>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5" name="Freeform 33">
              <a:extLst>
                <a:ext uri="{FF2B5EF4-FFF2-40B4-BE49-F238E27FC236}">
                  <a16:creationId xmlns:a16="http://schemas.microsoft.com/office/drawing/2014/main" id="{CBC9C7BA-7466-4E37-BDB0-DF72CB096F4C}"/>
                </a:ext>
              </a:extLst>
            </p:cNvPr>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6" name="Freeform 34">
              <a:extLst>
                <a:ext uri="{FF2B5EF4-FFF2-40B4-BE49-F238E27FC236}">
                  <a16:creationId xmlns:a16="http://schemas.microsoft.com/office/drawing/2014/main" id="{6A88D9A6-FEC7-4C50-8168-CBF8BB726628}"/>
                </a:ext>
              </a:extLst>
            </p:cNvPr>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7" name="Freeform 35">
              <a:extLst>
                <a:ext uri="{FF2B5EF4-FFF2-40B4-BE49-F238E27FC236}">
                  <a16:creationId xmlns:a16="http://schemas.microsoft.com/office/drawing/2014/main" id="{B164EDA3-DEEE-46ED-938B-F67042FE5A77}"/>
                </a:ext>
              </a:extLst>
            </p:cNvPr>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8" name="Freeform 36">
              <a:extLst>
                <a:ext uri="{FF2B5EF4-FFF2-40B4-BE49-F238E27FC236}">
                  <a16:creationId xmlns:a16="http://schemas.microsoft.com/office/drawing/2014/main" id="{26FD9D98-5181-4F31-ABEA-707B2325FFD3}"/>
                </a:ext>
              </a:extLst>
            </p:cNvPr>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9" name="Freeform 37">
              <a:extLst>
                <a:ext uri="{FF2B5EF4-FFF2-40B4-BE49-F238E27FC236}">
                  <a16:creationId xmlns:a16="http://schemas.microsoft.com/office/drawing/2014/main" id="{3F14165D-964D-4A4F-9EC0-3AAA899C7ADD}"/>
                </a:ext>
              </a:extLst>
            </p:cNvPr>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0" name="Freeform 38">
              <a:extLst>
                <a:ext uri="{FF2B5EF4-FFF2-40B4-BE49-F238E27FC236}">
                  <a16:creationId xmlns:a16="http://schemas.microsoft.com/office/drawing/2014/main" id="{0EA4D2F5-60AE-4730-A148-81811533B558}"/>
                </a:ext>
              </a:extLst>
            </p:cNvPr>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1" name="Freeform 39">
              <a:extLst>
                <a:ext uri="{FF2B5EF4-FFF2-40B4-BE49-F238E27FC236}">
                  <a16:creationId xmlns:a16="http://schemas.microsoft.com/office/drawing/2014/main" id="{0F26D148-B169-4AE7-A9B4-84493AD9AE1A}"/>
                </a:ext>
              </a:extLst>
            </p:cNvPr>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2" name="Freeform 40">
              <a:extLst>
                <a:ext uri="{FF2B5EF4-FFF2-40B4-BE49-F238E27FC236}">
                  <a16:creationId xmlns:a16="http://schemas.microsoft.com/office/drawing/2014/main" id="{5FE37838-5B2E-42B6-8E97-9FB73ECA87AC}"/>
                </a:ext>
              </a:extLst>
            </p:cNvPr>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3" name="Freeform 41">
              <a:extLst>
                <a:ext uri="{FF2B5EF4-FFF2-40B4-BE49-F238E27FC236}">
                  <a16:creationId xmlns:a16="http://schemas.microsoft.com/office/drawing/2014/main" id="{69675922-1ED1-484A-A8C6-77F0F3C3DEE4}"/>
                </a:ext>
              </a:extLst>
            </p:cNvPr>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4" name="Freeform 42">
              <a:extLst>
                <a:ext uri="{FF2B5EF4-FFF2-40B4-BE49-F238E27FC236}">
                  <a16:creationId xmlns:a16="http://schemas.microsoft.com/office/drawing/2014/main" id="{A42CC303-401E-4A05-9764-50BF5FB4F196}"/>
                </a:ext>
              </a:extLst>
            </p:cNvPr>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5" name="Freeform 43">
              <a:extLst>
                <a:ext uri="{FF2B5EF4-FFF2-40B4-BE49-F238E27FC236}">
                  <a16:creationId xmlns:a16="http://schemas.microsoft.com/office/drawing/2014/main" id="{895BD59D-57E5-4DFA-8BEB-7C5F8EABB80B}"/>
                </a:ext>
              </a:extLst>
            </p:cNvPr>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6" name="Freeform 44">
              <a:extLst>
                <a:ext uri="{FF2B5EF4-FFF2-40B4-BE49-F238E27FC236}">
                  <a16:creationId xmlns:a16="http://schemas.microsoft.com/office/drawing/2014/main" id="{5A67E54F-0D9F-4809-B6EA-5DC819F5FCFE}"/>
                </a:ext>
              </a:extLst>
            </p:cNvPr>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7" name="Freeform 45">
              <a:extLst>
                <a:ext uri="{FF2B5EF4-FFF2-40B4-BE49-F238E27FC236}">
                  <a16:creationId xmlns:a16="http://schemas.microsoft.com/office/drawing/2014/main" id="{EE1B570F-368C-4F14-9CCA-72B5A8887EE9}"/>
                </a:ext>
              </a:extLst>
            </p:cNvPr>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8" name="Freeform 46">
              <a:extLst>
                <a:ext uri="{FF2B5EF4-FFF2-40B4-BE49-F238E27FC236}">
                  <a16:creationId xmlns:a16="http://schemas.microsoft.com/office/drawing/2014/main" id="{D8E5B45A-400E-4AC6-8C66-C04AFBF21757}"/>
                </a:ext>
              </a:extLst>
            </p:cNvPr>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9" name="Freeform 47">
              <a:extLst>
                <a:ext uri="{FF2B5EF4-FFF2-40B4-BE49-F238E27FC236}">
                  <a16:creationId xmlns:a16="http://schemas.microsoft.com/office/drawing/2014/main" id="{9B1DBE7A-BEC8-4E3D-A2E3-523617DCCE68}"/>
                </a:ext>
              </a:extLst>
            </p:cNvPr>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0" name="Freeform 48">
              <a:extLst>
                <a:ext uri="{FF2B5EF4-FFF2-40B4-BE49-F238E27FC236}">
                  <a16:creationId xmlns:a16="http://schemas.microsoft.com/office/drawing/2014/main" id="{A328AFA9-1365-4331-8C8A-BDED2F225ACF}"/>
                </a:ext>
              </a:extLst>
            </p:cNvPr>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1" name="Freeform 49">
              <a:extLst>
                <a:ext uri="{FF2B5EF4-FFF2-40B4-BE49-F238E27FC236}">
                  <a16:creationId xmlns:a16="http://schemas.microsoft.com/office/drawing/2014/main" id="{40D28423-01C2-4D5A-B262-5D8EEDE93A7F}"/>
                </a:ext>
              </a:extLst>
            </p:cNvPr>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2" name="Freeform 50">
              <a:extLst>
                <a:ext uri="{FF2B5EF4-FFF2-40B4-BE49-F238E27FC236}">
                  <a16:creationId xmlns:a16="http://schemas.microsoft.com/office/drawing/2014/main" id="{9CDC0915-9436-438F-898E-5A9F98C5519F}"/>
                </a:ext>
              </a:extLst>
            </p:cNvPr>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3" name="Freeform 51">
              <a:extLst>
                <a:ext uri="{FF2B5EF4-FFF2-40B4-BE49-F238E27FC236}">
                  <a16:creationId xmlns:a16="http://schemas.microsoft.com/office/drawing/2014/main" id="{F935C553-EDF6-432C-B38D-A4D8CC9C87BC}"/>
                </a:ext>
              </a:extLst>
            </p:cNvPr>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4" name="Freeform 52">
              <a:extLst>
                <a:ext uri="{FF2B5EF4-FFF2-40B4-BE49-F238E27FC236}">
                  <a16:creationId xmlns:a16="http://schemas.microsoft.com/office/drawing/2014/main" id="{18213C50-39AF-422D-B898-11D99519F795}"/>
                </a:ext>
              </a:extLst>
            </p:cNvPr>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5" name="Freeform 53">
              <a:extLst>
                <a:ext uri="{FF2B5EF4-FFF2-40B4-BE49-F238E27FC236}">
                  <a16:creationId xmlns:a16="http://schemas.microsoft.com/office/drawing/2014/main" id="{7861BB40-64D1-42A3-9ECF-649FDCABE0EE}"/>
                </a:ext>
              </a:extLst>
            </p:cNvPr>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6" name="Freeform 54">
              <a:extLst>
                <a:ext uri="{FF2B5EF4-FFF2-40B4-BE49-F238E27FC236}">
                  <a16:creationId xmlns:a16="http://schemas.microsoft.com/office/drawing/2014/main" id="{D470CF4A-C8B7-450B-A18D-4F106CF42BAC}"/>
                </a:ext>
              </a:extLst>
            </p:cNvPr>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7" name="Freeform 55">
              <a:extLst>
                <a:ext uri="{FF2B5EF4-FFF2-40B4-BE49-F238E27FC236}">
                  <a16:creationId xmlns:a16="http://schemas.microsoft.com/office/drawing/2014/main" id="{F539AEE0-1C47-45EE-9D85-8C72DC25916D}"/>
                </a:ext>
              </a:extLst>
            </p:cNvPr>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8" name="Freeform 56">
              <a:extLst>
                <a:ext uri="{FF2B5EF4-FFF2-40B4-BE49-F238E27FC236}">
                  <a16:creationId xmlns:a16="http://schemas.microsoft.com/office/drawing/2014/main" id="{E30F2B63-0AE7-4867-9B30-9152CAF535CA}"/>
                </a:ext>
              </a:extLst>
            </p:cNvPr>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grpSp>
        <p:nvGrpSpPr>
          <p:cNvPr id="3" name="组合 2">
            <a:extLst>
              <a:ext uri="{FF2B5EF4-FFF2-40B4-BE49-F238E27FC236}">
                <a16:creationId xmlns:a16="http://schemas.microsoft.com/office/drawing/2014/main" id="{0BD7C73B-6851-4C34-B7DA-3E5959F3F385}"/>
              </a:ext>
            </a:extLst>
          </p:cNvPr>
          <p:cNvGrpSpPr/>
          <p:nvPr/>
        </p:nvGrpSpPr>
        <p:grpSpPr>
          <a:xfrm>
            <a:off x="619685" y="1823893"/>
            <a:ext cx="4718241" cy="4548006"/>
            <a:chOff x="493668" y="1667777"/>
            <a:chExt cx="4528789" cy="4365389"/>
          </a:xfrm>
        </p:grpSpPr>
        <p:pic>
          <p:nvPicPr>
            <p:cNvPr id="7170" name="Picture 2">
              <a:extLst>
                <a:ext uri="{FF2B5EF4-FFF2-40B4-BE49-F238E27FC236}">
                  <a16:creationId xmlns:a16="http://schemas.microsoft.com/office/drawing/2014/main" id="{95C7C36D-99B8-4AA8-87DE-38DB85C47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13" y="1667777"/>
              <a:ext cx="4349907" cy="29771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4" name="文本框 113">
              <a:extLst>
                <a:ext uri="{FF2B5EF4-FFF2-40B4-BE49-F238E27FC236}">
                  <a16:creationId xmlns:a16="http://schemas.microsoft.com/office/drawing/2014/main" id="{C80C65BB-2C68-464B-AECA-5B9888E4CE52}"/>
                </a:ext>
              </a:extLst>
            </p:cNvPr>
            <p:cNvSpPr txBox="1"/>
            <p:nvPr/>
          </p:nvSpPr>
          <p:spPr>
            <a:xfrm>
              <a:off x="493668" y="4695352"/>
              <a:ext cx="4528789" cy="1337814"/>
            </a:xfrm>
            <a:prstGeom prst="rect">
              <a:avLst/>
            </a:prstGeom>
            <a:noFill/>
          </p:spPr>
          <p:txBody>
            <a:bodyPr wrap="square" rtlCol="0" anchor="t">
              <a:spAutoFit/>
            </a:bodyPr>
            <a:lstStyle/>
            <a:p>
              <a:pPr indent="457200">
                <a:lnSpc>
                  <a:spcPct val="120000"/>
                </a:lnSpc>
              </a:pPr>
              <a:r>
                <a:rPr lang="en-US" altLang="zh-CN"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1994</a:t>
              </a:r>
              <a:r>
                <a:rPr lang="zh-CN" altLang="en-US"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年在苏黎世</a:t>
              </a:r>
              <a:r>
                <a:rPr lang="en-US" altLang="zh-CN"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ETH</a:t>
              </a:r>
              <a:r>
                <a:rPr lang="zh-CN" altLang="en-US"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举行的一次会议上，迪克斯特拉站在黑板前。他曾经说过，</a:t>
              </a:r>
              <a:r>
                <a:rPr lang="en-US" altLang="zh-CN"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zh-CN" altLang="en-US"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一幅画可能相当于一千个单词，而一个公式相当于一千幅画。”</a:t>
              </a:r>
              <a:endParaRPr lang="en-US" altLang="zh-CN"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endParaRPr>
            </a:p>
          </p:txBody>
        </p:sp>
      </p:grpSp>
    </p:spTree>
    <p:extLst>
      <p:ext uri="{BB962C8B-B14F-4D97-AF65-F5344CB8AC3E}">
        <p14:creationId xmlns:p14="http://schemas.microsoft.com/office/powerpoint/2010/main" val="1817287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
          <p:cNvGrpSpPr>
            <a:grpSpLocks noChangeAspect="1"/>
          </p:cNvGrpSpPr>
          <p:nvPr/>
        </p:nvGrpSpPr>
        <p:grpSpPr bwMode="auto">
          <a:xfrm>
            <a:off x="55728" y="1076068"/>
            <a:ext cx="12359602" cy="189743"/>
            <a:chOff x="2667" y="3648"/>
            <a:chExt cx="959" cy="49"/>
          </a:xfrm>
          <a:solidFill>
            <a:schemeClr val="bg1"/>
          </a:solidFill>
        </p:grpSpPr>
        <p:sp>
          <p:nvSpPr>
            <p:cNvPr id="51"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2"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3"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4"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5"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6"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7"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8"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9"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0"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1"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2"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3"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4"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5"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6"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7"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8"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9"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0"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1"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2"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3"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4"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5"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6"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7"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8"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9"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0"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1"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2"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3"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4"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5"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6"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7"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8"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9"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0"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1"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2"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3"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4"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5"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6"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7"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8"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9"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0"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1"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2"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
        <p:nvSpPr>
          <p:cNvPr id="111" name="文本框 110"/>
          <p:cNvSpPr txBox="1"/>
          <p:nvPr/>
        </p:nvSpPr>
        <p:spPr>
          <a:xfrm>
            <a:off x="1092856" y="198158"/>
            <a:ext cx="10006288" cy="769441"/>
          </a:xfrm>
          <a:prstGeom prst="rect">
            <a:avLst/>
          </a:prstGeom>
          <a:noFill/>
        </p:spPr>
        <p:txBody>
          <a:bodyPr wrap="square" rtlCol="0" anchor="t">
            <a:spAutoFit/>
          </a:bodyPr>
          <a:lstStyle/>
          <a:p>
            <a:pPr lvl="0"/>
            <a:r>
              <a:rPr lang="en-US" altLang="zh-CN" sz="44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THE</a:t>
            </a:r>
            <a:r>
              <a:rPr lang="zh-CN" altLang="en-US" sz="44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多道系统与第一个</a:t>
            </a:r>
            <a:r>
              <a:rPr lang="en-US" altLang="zh-CN" sz="44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Algol 60</a:t>
            </a:r>
            <a:r>
              <a:rPr lang="zh-CN" altLang="en-US" sz="44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编译器</a:t>
            </a:r>
            <a:endParaRPr kumimoji="0" lang="zh-CN" altLang="en-US" sz="4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endParaRPr>
          </a:p>
        </p:txBody>
      </p:sp>
      <p:sp>
        <p:nvSpPr>
          <p:cNvPr id="113" name="文本框 112"/>
          <p:cNvSpPr txBox="1"/>
          <p:nvPr/>
        </p:nvSpPr>
        <p:spPr>
          <a:xfrm>
            <a:off x="116407" y="1593750"/>
            <a:ext cx="7330436" cy="4493025"/>
          </a:xfrm>
          <a:prstGeom prst="rect">
            <a:avLst/>
          </a:prstGeom>
          <a:noFill/>
        </p:spPr>
        <p:txBody>
          <a:bodyPr wrap="square" rtlCol="0" anchor="t">
            <a:spAutoFit/>
          </a:bodyPr>
          <a:lstStyle/>
          <a:p>
            <a:pPr indent="457200">
              <a:lnSpc>
                <a:spcPct val="120000"/>
              </a:lnSpc>
            </a:pP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1967</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年在首届操作系统原理研讨会上，</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介绍了他和几个博士生研制的</a:t>
            </a:r>
            <a:r>
              <a:rPr lang="en-US" altLang="zh-CN"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THE</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多道程序系统</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THE</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系统的目的是验证</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关于操作系统原理、结构、同步进程通信机制等方面的一系列新想法。今天已经普遍采用的系统的多层结构、抽象、上层不需了解下层的详细细节等科学原则就是当时</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提出的，引起了强烈反响；</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同步进程通信的信号量</a:t>
            </a:r>
            <a:r>
              <a:rPr lang="en-US" altLang="zh-CN"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Semaphore</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这一术语也是</a:t>
            </a:r>
            <a:r>
              <a:rPr lang="en-US" altLang="zh-CN"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当时创造的</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t>
            </a:r>
            <a:endPar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endParaRPr>
          </a:p>
          <a:p>
            <a:pPr indent="457200">
              <a:lnSpc>
                <a:spcPct val="120000"/>
              </a:lnSpc>
            </a:pP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 </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是众所周知的编程语言 </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ALGOL</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的粉丝，并参与了为 </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ALGOL 60</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实施第一个编译器的团队，他密切参与了 </a:t>
            </a:r>
            <a:r>
              <a:rPr lang="en-US" altLang="zh-CN"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ALGOL 60 </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的开发、实现和推广工作。</a:t>
            </a:r>
            <a:r>
              <a:rPr lang="en-US" altLang="zh-CN" sz="2000"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和</a:t>
            </a:r>
            <a:r>
              <a:rPr lang="en-US" altLang="zh-CN" sz="2000"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Zonneveld</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合作的编译器，同意直到项目完成之前他们都不刮胡子。而项目完成不久之后，</a:t>
            </a:r>
            <a:r>
              <a:rPr lang="en-US" altLang="zh-CN" sz="2000"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 Zonneveld</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刮了胡子，但</a:t>
            </a:r>
            <a:r>
              <a:rPr lang="en-US" altLang="zh-CN" sz="2000" b="1"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的余生一直留着胡子。</a:t>
            </a:r>
          </a:p>
        </p:txBody>
      </p:sp>
      <p:grpSp>
        <p:nvGrpSpPr>
          <p:cNvPr id="206" name="Group 4">
            <a:extLst>
              <a:ext uri="{FF2B5EF4-FFF2-40B4-BE49-F238E27FC236}">
                <a16:creationId xmlns:a16="http://schemas.microsoft.com/office/drawing/2014/main" id="{7C1324C8-9705-4C95-ACBF-1B590CB1AB13}"/>
              </a:ext>
            </a:extLst>
          </p:cNvPr>
          <p:cNvGrpSpPr>
            <a:grpSpLocks noChangeAspect="1"/>
          </p:cNvGrpSpPr>
          <p:nvPr/>
        </p:nvGrpSpPr>
        <p:grpSpPr bwMode="auto">
          <a:xfrm>
            <a:off x="14564" y="6364376"/>
            <a:ext cx="12359602" cy="189743"/>
            <a:chOff x="2667" y="3648"/>
            <a:chExt cx="959" cy="49"/>
          </a:xfrm>
          <a:solidFill>
            <a:schemeClr val="bg1"/>
          </a:solidFill>
        </p:grpSpPr>
        <p:sp>
          <p:nvSpPr>
            <p:cNvPr id="207" name="Freeform 5">
              <a:extLst>
                <a:ext uri="{FF2B5EF4-FFF2-40B4-BE49-F238E27FC236}">
                  <a16:creationId xmlns:a16="http://schemas.microsoft.com/office/drawing/2014/main" id="{FECD7598-74F4-48DF-8A7A-ED0D656DC7D9}"/>
                </a:ext>
              </a:extLst>
            </p:cNvPr>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8" name="Freeform 6">
              <a:extLst>
                <a:ext uri="{FF2B5EF4-FFF2-40B4-BE49-F238E27FC236}">
                  <a16:creationId xmlns:a16="http://schemas.microsoft.com/office/drawing/2014/main" id="{5D46920F-89F4-42F9-A599-AF4AE6877706}"/>
                </a:ext>
              </a:extLst>
            </p:cNvPr>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9" name="Freeform 7">
              <a:extLst>
                <a:ext uri="{FF2B5EF4-FFF2-40B4-BE49-F238E27FC236}">
                  <a16:creationId xmlns:a16="http://schemas.microsoft.com/office/drawing/2014/main" id="{7BE66783-8ABD-4B73-8BD2-E85322A2C7DA}"/>
                </a:ext>
              </a:extLst>
            </p:cNvPr>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0" name="Freeform 8">
              <a:extLst>
                <a:ext uri="{FF2B5EF4-FFF2-40B4-BE49-F238E27FC236}">
                  <a16:creationId xmlns:a16="http://schemas.microsoft.com/office/drawing/2014/main" id="{62AA38F7-6BDE-412D-B31A-0EACDC690A69}"/>
                </a:ext>
              </a:extLst>
            </p:cNvPr>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1" name="Freeform 9">
              <a:extLst>
                <a:ext uri="{FF2B5EF4-FFF2-40B4-BE49-F238E27FC236}">
                  <a16:creationId xmlns:a16="http://schemas.microsoft.com/office/drawing/2014/main" id="{02A3F99C-C39D-4307-8C56-D229CEAAFB0A}"/>
                </a:ext>
              </a:extLst>
            </p:cNvPr>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2" name="Freeform 10">
              <a:extLst>
                <a:ext uri="{FF2B5EF4-FFF2-40B4-BE49-F238E27FC236}">
                  <a16:creationId xmlns:a16="http://schemas.microsoft.com/office/drawing/2014/main" id="{A5E8CC0A-33A7-4D34-9DA9-34E973A363AB}"/>
                </a:ext>
              </a:extLst>
            </p:cNvPr>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3" name="Freeform 11">
              <a:extLst>
                <a:ext uri="{FF2B5EF4-FFF2-40B4-BE49-F238E27FC236}">
                  <a16:creationId xmlns:a16="http://schemas.microsoft.com/office/drawing/2014/main" id="{09812288-B8FA-4E11-8A2D-290CDF240D27}"/>
                </a:ext>
              </a:extLst>
            </p:cNvPr>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4" name="Freeform 12">
              <a:extLst>
                <a:ext uri="{FF2B5EF4-FFF2-40B4-BE49-F238E27FC236}">
                  <a16:creationId xmlns:a16="http://schemas.microsoft.com/office/drawing/2014/main" id="{001C8471-8FF8-4236-B680-61050142079E}"/>
                </a:ext>
              </a:extLst>
            </p:cNvPr>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5" name="Freeform 13">
              <a:extLst>
                <a:ext uri="{FF2B5EF4-FFF2-40B4-BE49-F238E27FC236}">
                  <a16:creationId xmlns:a16="http://schemas.microsoft.com/office/drawing/2014/main" id="{73E49D55-7390-4103-B0D1-27446CE585CD}"/>
                </a:ext>
              </a:extLst>
            </p:cNvPr>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6" name="Freeform 14">
              <a:extLst>
                <a:ext uri="{FF2B5EF4-FFF2-40B4-BE49-F238E27FC236}">
                  <a16:creationId xmlns:a16="http://schemas.microsoft.com/office/drawing/2014/main" id="{2BA917E8-F972-4C6F-8BD5-B0FE2776D2F9}"/>
                </a:ext>
              </a:extLst>
            </p:cNvPr>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7" name="Freeform 15">
              <a:extLst>
                <a:ext uri="{FF2B5EF4-FFF2-40B4-BE49-F238E27FC236}">
                  <a16:creationId xmlns:a16="http://schemas.microsoft.com/office/drawing/2014/main" id="{12A96259-E1E2-4DFF-A42E-D35A0F2BF770}"/>
                </a:ext>
              </a:extLst>
            </p:cNvPr>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8" name="Freeform 16">
              <a:extLst>
                <a:ext uri="{FF2B5EF4-FFF2-40B4-BE49-F238E27FC236}">
                  <a16:creationId xmlns:a16="http://schemas.microsoft.com/office/drawing/2014/main" id="{6223EEFA-6BE1-4776-9066-28E0704CD7C6}"/>
                </a:ext>
              </a:extLst>
            </p:cNvPr>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9" name="Freeform 17">
              <a:extLst>
                <a:ext uri="{FF2B5EF4-FFF2-40B4-BE49-F238E27FC236}">
                  <a16:creationId xmlns:a16="http://schemas.microsoft.com/office/drawing/2014/main" id="{72CCDAA8-55DF-4FA2-ABCE-96E63102F2B8}"/>
                </a:ext>
              </a:extLst>
            </p:cNvPr>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0" name="Freeform 18">
              <a:extLst>
                <a:ext uri="{FF2B5EF4-FFF2-40B4-BE49-F238E27FC236}">
                  <a16:creationId xmlns:a16="http://schemas.microsoft.com/office/drawing/2014/main" id="{D22A0D65-73A7-4953-A0EA-A33F69E76F18}"/>
                </a:ext>
              </a:extLst>
            </p:cNvPr>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1" name="Freeform 19">
              <a:extLst>
                <a:ext uri="{FF2B5EF4-FFF2-40B4-BE49-F238E27FC236}">
                  <a16:creationId xmlns:a16="http://schemas.microsoft.com/office/drawing/2014/main" id="{9DBC6B3D-9761-4ED0-A988-D88FAF18206A}"/>
                </a:ext>
              </a:extLst>
            </p:cNvPr>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2" name="Freeform 20">
              <a:extLst>
                <a:ext uri="{FF2B5EF4-FFF2-40B4-BE49-F238E27FC236}">
                  <a16:creationId xmlns:a16="http://schemas.microsoft.com/office/drawing/2014/main" id="{592447DD-CE8C-49B8-BD71-3C5C5B3CE627}"/>
                </a:ext>
              </a:extLst>
            </p:cNvPr>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3" name="Freeform 21">
              <a:extLst>
                <a:ext uri="{FF2B5EF4-FFF2-40B4-BE49-F238E27FC236}">
                  <a16:creationId xmlns:a16="http://schemas.microsoft.com/office/drawing/2014/main" id="{E9BC338C-61EA-48E7-8CA8-2EC200065942}"/>
                </a:ext>
              </a:extLst>
            </p:cNvPr>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4" name="Freeform 22">
              <a:extLst>
                <a:ext uri="{FF2B5EF4-FFF2-40B4-BE49-F238E27FC236}">
                  <a16:creationId xmlns:a16="http://schemas.microsoft.com/office/drawing/2014/main" id="{594EDF28-08A1-4B23-9A33-2808F9A6F006}"/>
                </a:ext>
              </a:extLst>
            </p:cNvPr>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5" name="Freeform 23">
              <a:extLst>
                <a:ext uri="{FF2B5EF4-FFF2-40B4-BE49-F238E27FC236}">
                  <a16:creationId xmlns:a16="http://schemas.microsoft.com/office/drawing/2014/main" id="{29461933-CB15-4A88-AAF2-DF02C668C985}"/>
                </a:ext>
              </a:extLst>
            </p:cNvPr>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Freeform 24">
              <a:extLst>
                <a:ext uri="{FF2B5EF4-FFF2-40B4-BE49-F238E27FC236}">
                  <a16:creationId xmlns:a16="http://schemas.microsoft.com/office/drawing/2014/main" id="{1A3BF3C7-CD41-4A44-BD61-D14BA394FF6A}"/>
                </a:ext>
              </a:extLst>
            </p:cNvPr>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7" name="Freeform 25">
              <a:extLst>
                <a:ext uri="{FF2B5EF4-FFF2-40B4-BE49-F238E27FC236}">
                  <a16:creationId xmlns:a16="http://schemas.microsoft.com/office/drawing/2014/main" id="{B6D47D70-C3E6-42D3-9339-A82A3A0AC943}"/>
                </a:ext>
              </a:extLst>
            </p:cNvPr>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8" name="Freeform 26">
              <a:extLst>
                <a:ext uri="{FF2B5EF4-FFF2-40B4-BE49-F238E27FC236}">
                  <a16:creationId xmlns:a16="http://schemas.microsoft.com/office/drawing/2014/main" id="{8BD9748C-698F-4F3D-9750-20056528404C}"/>
                </a:ext>
              </a:extLst>
            </p:cNvPr>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9" name="Freeform 27">
              <a:extLst>
                <a:ext uri="{FF2B5EF4-FFF2-40B4-BE49-F238E27FC236}">
                  <a16:creationId xmlns:a16="http://schemas.microsoft.com/office/drawing/2014/main" id="{F51A3999-D7A2-4DFC-B4C4-9EE09A262E8D}"/>
                </a:ext>
              </a:extLst>
            </p:cNvPr>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0" name="Freeform 28">
              <a:extLst>
                <a:ext uri="{FF2B5EF4-FFF2-40B4-BE49-F238E27FC236}">
                  <a16:creationId xmlns:a16="http://schemas.microsoft.com/office/drawing/2014/main" id="{629F7AA1-9250-48E7-B181-534CDA4C92C7}"/>
                </a:ext>
              </a:extLst>
            </p:cNvPr>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1" name="Freeform 29">
              <a:extLst>
                <a:ext uri="{FF2B5EF4-FFF2-40B4-BE49-F238E27FC236}">
                  <a16:creationId xmlns:a16="http://schemas.microsoft.com/office/drawing/2014/main" id="{CCA5734D-E3E2-4C72-B1AF-36CBF8D461ED}"/>
                </a:ext>
              </a:extLst>
            </p:cNvPr>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2" name="Freeform 30">
              <a:extLst>
                <a:ext uri="{FF2B5EF4-FFF2-40B4-BE49-F238E27FC236}">
                  <a16:creationId xmlns:a16="http://schemas.microsoft.com/office/drawing/2014/main" id="{B80D088B-5931-4B40-9414-3B372AA10B81}"/>
                </a:ext>
              </a:extLst>
            </p:cNvPr>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3" name="Freeform 31">
              <a:extLst>
                <a:ext uri="{FF2B5EF4-FFF2-40B4-BE49-F238E27FC236}">
                  <a16:creationId xmlns:a16="http://schemas.microsoft.com/office/drawing/2014/main" id="{66A6774C-A2EB-4A29-B8A5-E4C91D073DF0}"/>
                </a:ext>
              </a:extLst>
            </p:cNvPr>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4" name="Freeform 32">
              <a:extLst>
                <a:ext uri="{FF2B5EF4-FFF2-40B4-BE49-F238E27FC236}">
                  <a16:creationId xmlns:a16="http://schemas.microsoft.com/office/drawing/2014/main" id="{83B9D341-67E1-42D1-BE2B-9FE89A8A9683}"/>
                </a:ext>
              </a:extLst>
            </p:cNvPr>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5" name="Freeform 33">
              <a:extLst>
                <a:ext uri="{FF2B5EF4-FFF2-40B4-BE49-F238E27FC236}">
                  <a16:creationId xmlns:a16="http://schemas.microsoft.com/office/drawing/2014/main" id="{CBC9C7BA-7466-4E37-BDB0-DF72CB096F4C}"/>
                </a:ext>
              </a:extLst>
            </p:cNvPr>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6" name="Freeform 34">
              <a:extLst>
                <a:ext uri="{FF2B5EF4-FFF2-40B4-BE49-F238E27FC236}">
                  <a16:creationId xmlns:a16="http://schemas.microsoft.com/office/drawing/2014/main" id="{6A88D9A6-FEC7-4C50-8168-CBF8BB726628}"/>
                </a:ext>
              </a:extLst>
            </p:cNvPr>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7" name="Freeform 35">
              <a:extLst>
                <a:ext uri="{FF2B5EF4-FFF2-40B4-BE49-F238E27FC236}">
                  <a16:creationId xmlns:a16="http://schemas.microsoft.com/office/drawing/2014/main" id="{B164EDA3-DEEE-46ED-938B-F67042FE5A77}"/>
                </a:ext>
              </a:extLst>
            </p:cNvPr>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8" name="Freeform 36">
              <a:extLst>
                <a:ext uri="{FF2B5EF4-FFF2-40B4-BE49-F238E27FC236}">
                  <a16:creationId xmlns:a16="http://schemas.microsoft.com/office/drawing/2014/main" id="{26FD9D98-5181-4F31-ABEA-707B2325FFD3}"/>
                </a:ext>
              </a:extLst>
            </p:cNvPr>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9" name="Freeform 37">
              <a:extLst>
                <a:ext uri="{FF2B5EF4-FFF2-40B4-BE49-F238E27FC236}">
                  <a16:creationId xmlns:a16="http://schemas.microsoft.com/office/drawing/2014/main" id="{3F14165D-964D-4A4F-9EC0-3AAA899C7ADD}"/>
                </a:ext>
              </a:extLst>
            </p:cNvPr>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0" name="Freeform 38">
              <a:extLst>
                <a:ext uri="{FF2B5EF4-FFF2-40B4-BE49-F238E27FC236}">
                  <a16:creationId xmlns:a16="http://schemas.microsoft.com/office/drawing/2014/main" id="{0EA4D2F5-60AE-4730-A148-81811533B558}"/>
                </a:ext>
              </a:extLst>
            </p:cNvPr>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1" name="Freeform 39">
              <a:extLst>
                <a:ext uri="{FF2B5EF4-FFF2-40B4-BE49-F238E27FC236}">
                  <a16:creationId xmlns:a16="http://schemas.microsoft.com/office/drawing/2014/main" id="{0F26D148-B169-4AE7-A9B4-84493AD9AE1A}"/>
                </a:ext>
              </a:extLst>
            </p:cNvPr>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2" name="Freeform 40">
              <a:extLst>
                <a:ext uri="{FF2B5EF4-FFF2-40B4-BE49-F238E27FC236}">
                  <a16:creationId xmlns:a16="http://schemas.microsoft.com/office/drawing/2014/main" id="{5FE37838-5B2E-42B6-8E97-9FB73ECA87AC}"/>
                </a:ext>
              </a:extLst>
            </p:cNvPr>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3" name="Freeform 41">
              <a:extLst>
                <a:ext uri="{FF2B5EF4-FFF2-40B4-BE49-F238E27FC236}">
                  <a16:creationId xmlns:a16="http://schemas.microsoft.com/office/drawing/2014/main" id="{69675922-1ED1-484A-A8C6-77F0F3C3DEE4}"/>
                </a:ext>
              </a:extLst>
            </p:cNvPr>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4" name="Freeform 42">
              <a:extLst>
                <a:ext uri="{FF2B5EF4-FFF2-40B4-BE49-F238E27FC236}">
                  <a16:creationId xmlns:a16="http://schemas.microsoft.com/office/drawing/2014/main" id="{A42CC303-401E-4A05-9764-50BF5FB4F196}"/>
                </a:ext>
              </a:extLst>
            </p:cNvPr>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5" name="Freeform 43">
              <a:extLst>
                <a:ext uri="{FF2B5EF4-FFF2-40B4-BE49-F238E27FC236}">
                  <a16:creationId xmlns:a16="http://schemas.microsoft.com/office/drawing/2014/main" id="{895BD59D-57E5-4DFA-8BEB-7C5F8EABB80B}"/>
                </a:ext>
              </a:extLst>
            </p:cNvPr>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6" name="Freeform 44">
              <a:extLst>
                <a:ext uri="{FF2B5EF4-FFF2-40B4-BE49-F238E27FC236}">
                  <a16:creationId xmlns:a16="http://schemas.microsoft.com/office/drawing/2014/main" id="{5A67E54F-0D9F-4809-B6EA-5DC819F5FCFE}"/>
                </a:ext>
              </a:extLst>
            </p:cNvPr>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7" name="Freeform 45">
              <a:extLst>
                <a:ext uri="{FF2B5EF4-FFF2-40B4-BE49-F238E27FC236}">
                  <a16:creationId xmlns:a16="http://schemas.microsoft.com/office/drawing/2014/main" id="{EE1B570F-368C-4F14-9CCA-72B5A8887EE9}"/>
                </a:ext>
              </a:extLst>
            </p:cNvPr>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8" name="Freeform 46">
              <a:extLst>
                <a:ext uri="{FF2B5EF4-FFF2-40B4-BE49-F238E27FC236}">
                  <a16:creationId xmlns:a16="http://schemas.microsoft.com/office/drawing/2014/main" id="{D8E5B45A-400E-4AC6-8C66-C04AFBF21757}"/>
                </a:ext>
              </a:extLst>
            </p:cNvPr>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9" name="Freeform 47">
              <a:extLst>
                <a:ext uri="{FF2B5EF4-FFF2-40B4-BE49-F238E27FC236}">
                  <a16:creationId xmlns:a16="http://schemas.microsoft.com/office/drawing/2014/main" id="{9B1DBE7A-BEC8-4E3D-A2E3-523617DCCE68}"/>
                </a:ext>
              </a:extLst>
            </p:cNvPr>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0" name="Freeform 48">
              <a:extLst>
                <a:ext uri="{FF2B5EF4-FFF2-40B4-BE49-F238E27FC236}">
                  <a16:creationId xmlns:a16="http://schemas.microsoft.com/office/drawing/2014/main" id="{A328AFA9-1365-4331-8C8A-BDED2F225ACF}"/>
                </a:ext>
              </a:extLst>
            </p:cNvPr>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1" name="Freeform 49">
              <a:extLst>
                <a:ext uri="{FF2B5EF4-FFF2-40B4-BE49-F238E27FC236}">
                  <a16:creationId xmlns:a16="http://schemas.microsoft.com/office/drawing/2014/main" id="{40D28423-01C2-4D5A-B262-5D8EEDE93A7F}"/>
                </a:ext>
              </a:extLst>
            </p:cNvPr>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2" name="Freeform 50">
              <a:extLst>
                <a:ext uri="{FF2B5EF4-FFF2-40B4-BE49-F238E27FC236}">
                  <a16:creationId xmlns:a16="http://schemas.microsoft.com/office/drawing/2014/main" id="{9CDC0915-9436-438F-898E-5A9F98C5519F}"/>
                </a:ext>
              </a:extLst>
            </p:cNvPr>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3" name="Freeform 51">
              <a:extLst>
                <a:ext uri="{FF2B5EF4-FFF2-40B4-BE49-F238E27FC236}">
                  <a16:creationId xmlns:a16="http://schemas.microsoft.com/office/drawing/2014/main" id="{F935C553-EDF6-432C-B38D-A4D8CC9C87BC}"/>
                </a:ext>
              </a:extLst>
            </p:cNvPr>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4" name="Freeform 52">
              <a:extLst>
                <a:ext uri="{FF2B5EF4-FFF2-40B4-BE49-F238E27FC236}">
                  <a16:creationId xmlns:a16="http://schemas.microsoft.com/office/drawing/2014/main" id="{18213C50-39AF-422D-B898-11D99519F795}"/>
                </a:ext>
              </a:extLst>
            </p:cNvPr>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5" name="Freeform 53">
              <a:extLst>
                <a:ext uri="{FF2B5EF4-FFF2-40B4-BE49-F238E27FC236}">
                  <a16:creationId xmlns:a16="http://schemas.microsoft.com/office/drawing/2014/main" id="{7861BB40-64D1-42A3-9ECF-649FDCABE0EE}"/>
                </a:ext>
              </a:extLst>
            </p:cNvPr>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6" name="Freeform 54">
              <a:extLst>
                <a:ext uri="{FF2B5EF4-FFF2-40B4-BE49-F238E27FC236}">
                  <a16:creationId xmlns:a16="http://schemas.microsoft.com/office/drawing/2014/main" id="{D470CF4A-C8B7-450B-A18D-4F106CF42BAC}"/>
                </a:ext>
              </a:extLst>
            </p:cNvPr>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7" name="Freeform 55">
              <a:extLst>
                <a:ext uri="{FF2B5EF4-FFF2-40B4-BE49-F238E27FC236}">
                  <a16:creationId xmlns:a16="http://schemas.microsoft.com/office/drawing/2014/main" id="{F539AEE0-1C47-45EE-9D85-8C72DC25916D}"/>
                </a:ext>
              </a:extLst>
            </p:cNvPr>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8" name="Freeform 56">
              <a:extLst>
                <a:ext uri="{FF2B5EF4-FFF2-40B4-BE49-F238E27FC236}">
                  <a16:creationId xmlns:a16="http://schemas.microsoft.com/office/drawing/2014/main" id="{E30F2B63-0AE7-4867-9B30-9152CAF535CA}"/>
                </a:ext>
              </a:extLst>
            </p:cNvPr>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grpSp>
        <p:nvGrpSpPr>
          <p:cNvPr id="4" name="组合 3">
            <a:extLst>
              <a:ext uri="{FF2B5EF4-FFF2-40B4-BE49-F238E27FC236}">
                <a16:creationId xmlns:a16="http://schemas.microsoft.com/office/drawing/2014/main" id="{7E5C6E45-1A00-493B-877F-6084A72B93C3}"/>
              </a:ext>
            </a:extLst>
          </p:cNvPr>
          <p:cNvGrpSpPr/>
          <p:nvPr/>
        </p:nvGrpSpPr>
        <p:grpSpPr>
          <a:xfrm>
            <a:off x="7461803" y="1636733"/>
            <a:ext cx="4660844" cy="4302508"/>
            <a:chOff x="7232787" y="1440409"/>
            <a:chExt cx="4755677" cy="4390050"/>
          </a:xfrm>
        </p:grpSpPr>
        <p:pic>
          <p:nvPicPr>
            <p:cNvPr id="10245" name="Picture 5">
              <a:extLst>
                <a:ext uri="{FF2B5EF4-FFF2-40B4-BE49-F238E27FC236}">
                  <a16:creationId xmlns:a16="http://schemas.microsoft.com/office/drawing/2014/main" id="{4EA3A54E-A011-4058-9560-FDABB67C2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7297" y="1440409"/>
              <a:ext cx="4217238" cy="31629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114" name="文本框 113">
              <a:extLst>
                <a:ext uri="{FF2B5EF4-FFF2-40B4-BE49-F238E27FC236}">
                  <a16:creationId xmlns:a16="http://schemas.microsoft.com/office/drawing/2014/main" id="{0E594870-153A-4E3E-B0CA-20A6F276A759}"/>
                </a:ext>
              </a:extLst>
            </p:cNvPr>
            <p:cNvSpPr txBox="1"/>
            <p:nvPr/>
          </p:nvSpPr>
          <p:spPr>
            <a:xfrm>
              <a:off x="7232787" y="4753241"/>
              <a:ext cx="4755677" cy="1077218"/>
            </a:xfrm>
            <a:prstGeom prst="rect">
              <a:avLst/>
            </a:prstGeom>
            <a:noFill/>
          </p:spPr>
          <p:txBody>
            <a:bodyPr wrap="square">
              <a:spAutoFit/>
            </a:bodyPr>
            <a:lstStyle/>
            <a:p>
              <a:r>
                <a:rPr lang="en-US" altLang="zh-CN" sz="1600" kern="0" dirty="0">
                  <a:solidFill>
                    <a:schemeClr val="bg1"/>
                  </a:solidFill>
                  <a:latin typeface="微软雅黑" panose="020B0503020204020204" pitchFamily="34" charset="-122"/>
                  <a:ea typeface="微软雅黑" panose="020B0503020204020204" pitchFamily="34" charset="-122"/>
                </a:rPr>
                <a:t>ALGOL 60</a:t>
              </a:r>
              <a:r>
                <a:rPr lang="zh-CN" altLang="en-US" sz="1600" kern="0" dirty="0">
                  <a:solidFill>
                    <a:schemeClr val="bg1"/>
                  </a:solidFill>
                  <a:latin typeface="微软雅黑" panose="020B0503020204020204" pitchFamily="34" charset="-122"/>
                  <a:ea typeface="微软雅黑" panose="020B0503020204020204" pitchFamily="34" charset="-122"/>
                </a:rPr>
                <a:t>是 </a:t>
              </a:r>
              <a:r>
                <a:rPr lang="en-US" altLang="zh-CN" sz="1600" kern="0" dirty="0">
                  <a:solidFill>
                    <a:schemeClr val="bg1"/>
                  </a:solidFill>
                  <a:latin typeface="微软雅黑" panose="020B0503020204020204" pitchFamily="34" charset="-122"/>
                  <a:ea typeface="微软雅黑" panose="020B0503020204020204" pitchFamily="34" charset="-122"/>
                </a:rPr>
                <a:t>1960 </a:t>
              </a:r>
              <a:r>
                <a:rPr lang="zh-CN" altLang="en-US" sz="1600" kern="0" dirty="0">
                  <a:solidFill>
                    <a:schemeClr val="bg1"/>
                  </a:solidFill>
                  <a:latin typeface="微软雅黑" panose="020B0503020204020204" pitchFamily="34" charset="-122"/>
                  <a:ea typeface="微软雅黑" panose="020B0503020204020204" pitchFamily="34" charset="-122"/>
                </a:rPr>
                <a:t>年</a:t>
              </a:r>
              <a:r>
                <a:rPr lang="en-US" altLang="zh-CN" sz="1600" kern="0" dirty="0">
                  <a:solidFill>
                    <a:schemeClr val="bg1"/>
                  </a:solidFill>
                  <a:latin typeface="微软雅黑" panose="020B0503020204020204" pitchFamily="34" charset="-122"/>
                  <a:ea typeface="微软雅黑" panose="020B0503020204020204" pitchFamily="34" charset="-122"/>
                </a:rPr>
                <a:t>1</a:t>
              </a:r>
              <a:r>
                <a:rPr lang="zh-CN" altLang="en-US" sz="1600" kern="0" dirty="0">
                  <a:solidFill>
                    <a:schemeClr val="bg1"/>
                  </a:solidFill>
                  <a:latin typeface="微软雅黑" panose="020B0503020204020204" pitchFamily="34" charset="-122"/>
                  <a:ea typeface="微软雅黑" panose="020B0503020204020204" pitchFamily="34" charset="-122"/>
                </a:rPr>
                <a:t>月在巴黎召开的</a:t>
              </a:r>
              <a:r>
                <a:rPr lang="en-US" altLang="zh-CN" sz="1600" kern="0" dirty="0">
                  <a:solidFill>
                    <a:schemeClr val="bg1"/>
                  </a:solidFill>
                  <a:latin typeface="微软雅黑" panose="020B0503020204020204" pitchFamily="34" charset="-122"/>
                  <a:ea typeface="微软雅黑" panose="020B0503020204020204" pitchFamily="34" charset="-122"/>
                </a:rPr>
                <a:t>ALGOL</a:t>
              </a:r>
              <a:r>
                <a:rPr lang="zh-CN" altLang="en-US" sz="1600" kern="0" dirty="0">
                  <a:solidFill>
                    <a:schemeClr val="bg1"/>
                  </a:solidFill>
                  <a:latin typeface="微软雅黑" panose="020B0503020204020204" pitchFamily="34" charset="-122"/>
                  <a:ea typeface="微软雅黑" panose="020B0503020204020204" pitchFamily="34" charset="-122"/>
                </a:rPr>
                <a:t>会议的结果。到</a:t>
              </a:r>
              <a:r>
                <a:rPr lang="en-US" altLang="zh-CN" sz="1600" kern="0" dirty="0">
                  <a:solidFill>
                    <a:schemeClr val="bg1"/>
                  </a:solidFill>
                  <a:latin typeface="微软雅黑" panose="020B0503020204020204" pitchFamily="34" charset="-122"/>
                  <a:ea typeface="微软雅黑" panose="020B0503020204020204" pitchFamily="34" charset="-122"/>
                </a:rPr>
                <a:t>1960</a:t>
              </a:r>
              <a:r>
                <a:rPr lang="zh-CN" altLang="en-US" sz="1600" kern="0" dirty="0">
                  <a:solidFill>
                    <a:schemeClr val="bg1"/>
                  </a:solidFill>
                  <a:latin typeface="微软雅黑" panose="020B0503020204020204" pitchFamily="34" charset="-122"/>
                  <a:ea typeface="微软雅黑" panose="020B0503020204020204" pitchFamily="34" charset="-122"/>
                </a:rPr>
                <a:t>年</a:t>
              </a:r>
              <a:r>
                <a:rPr lang="en-US" altLang="zh-CN" sz="1600" kern="0" dirty="0">
                  <a:solidFill>
                    <a:schemeClr val="bg1"/>
                  </a:solidFill>
                  <a:latin typeface="微软雅黑" panose="020B0503020204020204" pitchFamily="34" charset="-122"/>
                  <a:ea typeface="微软雅黑" panose="020B0503020204020204" pitchFamily="34" charset="-122"/>
                </a:rPr>
                <a:t>8</a:t>
              </a:r>
              <a:r>
                <a:rPr lang="zh-CN" altLang="en-US" sz="1600" kern="0" dirty="0">
                  <a:solidFill>
                    <a:schemeClr val="bg1"/>
                  </a:solidFill>
                  <a:latin typeface="微软雅黑" panose="020B0503020204020204" pitchFamily="34" charset="-122"/>
                  <a:ea typeface="微软雅黑" panose="020B0503020204020204" pitchFamily="34" charset="-122"/>
                </a:rPr>
                <a:t>月，迪克斯特拉和他的同事</a:t>
              </a:r>
              <a:r>
                <a:rPr lang="en-US" altLang="zh-CN" sz="1600" kern="0" dirty="0">
                  <a:solidFill>
                    <a:schemeClr val="bg1"/>
                  </a:solidFill>
                  <a:latin typeface="微软雅黑" panose="020B0503020204020204" pitchFamily="34" charset="-122"/>
                  <a:ea typeface="微软雅黑" panose="020B0503020204020204" pitchFamily="34" charset="-122"/>
                </a:rPr>
                <a:t>Jaap Zonneveld</a:t>
              </a:r>
              <a:r>
                <a:rPr lang="zh-CN" altLang="en-US" sz="1600" kern="0" dirty="0">
                  <a:solidFill>
                    <a:schemeClr val="bg1"/>
                  </a:solidFill>
                  <a:latin typeface="微软雅黑" panose="020B0503020204020204" pitchFamily="34" charset="-122"/>
                  <a:ea typeface="微软雅黑" panose="020B0503020204020204" pitchFamily="34" charset="-122"/>
                </a:rPr>
                <a:t>在世界上投入运行了第一台完整的</a:t>
              </a:r>
              <a:r>
                <a:rPr lang="en-US" altLang="zh-CN" sz="1600" kern="0" dirty="0">
                  <a:solidFill>
                    <a:schemeClr val="bg1"/>
                  </a:solidFill>
                  <a:latin typeface="微软雅黑" panose="020B0503020204020204" pitchFamily="34" charset="-122"/>
                  <a:ea typeface="微软雅黑" panose="020B0503020204020204" pitchFamily="34" charset="-122"/>
                </a:rPr>
                <a:t>ALGOL 60</a:t>
              </a:r>
              <a:r>
                <a:rPr lang="zh-CN" altLang="en-US" sz="1600" kern="0" dirty="0">
                  <a:solidFill>
                    <a:schemeClr val="bg1"/>
                  </a:solidFill>
                  <a:latin typeface="微软雅黑" panose="020B0503020204020204" pitchFamily="34" charset="-122"/>
                  <a:ea typeface="微软雅黑" panose="020B0503020204020204" pitchFamily="34" charset="-122"/>
                </a:rPr>
                <a:t>编译器（用于电子</a:t>
              </a:r>
              <a:r>
                <a:rPr lang="en-US" altLang="zh-CN" sz="1600" kern="0" dirty="0">
                  <a:solidFill>
                    <a:schemeClr val="bg1"/>
                  </a:solidFill>
                  <a:latin typeface="微软雅黑" panose="020B0503020204020204" pitchFamily="34" charset="-122"/>
                  <a:ea typeface="微软雅黑" panose="020B0503020204020204" pitchFamily="34" charset="-122"/>
                </a:rPr>
                <a:t>X1</a:t>
              </a:r>
              <a:r>
                <a:rPr lang="zh-CN" altLang="en-US" sz="1600" kern="0" dirty="0">
                  <a:solidFill>
                    <a:schemeClr val="bg1"/>
                  </a:solidFill>
                  <a:latin typeface="微软雅黑" panose="020B0503020204020204" pitchFamily="34" charset="-122"/>
                  <a:ea typeface="微软雅黑" panose="020B0503020204020204" pitchFamily="34" charset="-122"/>
                </a:rPr>
                <a:t>计算机）。</a:t>
              </a:r>
            </a:p>
          </p:txBody>
        </p:sp>
      </p:grpSp>
    </p:spTree>
    <p:extLst>
      <p:ext uri="{BB962C8B-B14F-4D97-AF65-F5344CB8AC3E}">
        <p14:creationId xmlns:p14="http://schemas.microsoft.com/office/powerpoint/2010/main" val="2861533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
          <p:cNvGrpSpPr>
            <a:grpSpLocks noChangeAspect="1"/>
          </p:cNvGrpSpPr>
          <p:nvPr/>
        </p:nvGrpSpPr>
        <p:grpSpPr bwMode="auto">
          <a:xfrm>
            <a:off x="55728" y="1076068"/>
            <a:ext cx="12359602" cy="189743"/>
            <a:chOff x="2667" y="3648"/>
            <a:chExt cx="959" cy="49"/>
          </a:xfrm>
          <a:solidFill>
            <a:schemeClr val="bg1"/>
          </a:solidFill>
        </p:grpSpPr>
        <p:sp>
          <p:nvSpPr>
            <p:cNvPr id="51"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2"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3"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4"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5"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6"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7"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8"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9"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0"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1"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2"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3"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4"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5"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6"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7"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8"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9"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0"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1"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2"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3"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4"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5"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6"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7"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8"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9"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0"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1"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2"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3"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4"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5"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6"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7"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8"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9"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0"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1"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2"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3"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4"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5"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6"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7"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8"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9"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0"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1"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2"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
        <p:nvSpPr>
          <p:cNvPr id="111" name="文本框 110"/>
          <p:cNvSpPr txBox="1"/>
          <p:nvPr/>
        </p:nvSpPr>
        <p:spPr>
          <a:xfrm>
            <a:off x="1694795" y="198158"/>
            <a:ext cx="8802410" cy="830997"/>
          </a:xfrm>
          <a:prstGeom prst="rect">
            <a:avLst/>
          </a:prstGeom>
          <a:noFill/>
        </p:spPr>
        <p:txBody>
          <a:bodyPr wrap="none" rtlCol="0" anchor="t">
            <a:spAutoFit/>
          </a:bodyPr>
          <a:lstStyle/>
          <a:p>
            <a:pPr lvl="0"/>
            <a:r>
              <a:rPr lang="en-US" altLang="zh-CN" sz="48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Go To</a:t>
            </a:r>
            <a:r>
              <a:rPr lang="zh-CN" altLang="en-US" sz="4800" b="1"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语句有害和结构程序设计</a:t>
            </a:r>
            <a:endParaRPr kumimoji="0" lang="zh-CN" altLang="en-US" sz="4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endParaRPr>
          </a:p>
        </p:txBody>
      </p:sp>
      <p:sp>
        <p:nvSpPr>
          <p:cNvPr id="113" name="文本框 112"/>
          <p:cNvSpPr txBox="1"/>
          <p:nvPr/>
        </p:nvSpPr>
        <p:spPr>
          <a:xfrm>
            <a:off x="366644" y="1463955"/>
            <a:ext cx="11492001" cy="4717766"/>
          </a:xfrm>
          <a:prstGeom prst="rect">
            <a:avLst/>
          </a:prstGeom>
          <a:noFill/>
        </p:spPr>
        <p:txBody>
          <a:bodyPr wrap="square" rtlCol="0" anchor="t">
            <a:spAutoFit/>
          </a:bodyPr>
          <a:lstStyle/>
          <a:p>
            <a:pPr indent="457200">
              <a:lnSpc>
                <a:spcPct val="120000"/>
              </a:lnSpc>
            </a:pPr>
            <a:r>
              <a:rPr lang="zh-CN" altLang="en-US"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结构化程序设计被称为软件发展中的第三个里程碑</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（第一、二个里程碑是子程序和高级语言）。早在</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1965</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年召开的</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IFIP</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会议上，</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就提出</a:t>
            </a:r>
            <a:r>
              <a:rPr lang="zh-CN" altLang="en-US"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en-US" altLang="zh-CN"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Go To</a:t>
            </a:r>
            <a:r>
              <a:rPr lang="zh-CN" altLang="en-US"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语句可以从高级语言中取消”，“一个程序的质量与程序中所含的</a:t>
            </a:r>
            <a:r>
              <a:rPr lang="en-US" altLang="zh-CN"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Go To</a:t>
            </a:r>
            <a:r>
              <a:rPr lang="zh-CN" altLang="en-US"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语句的数量成反比”</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。但是，</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讲话的影响很小，当时人们正忙于</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IBM 360</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系列的使用；而</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IBM 360</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的主要语言之一是</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FORTRAN</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Go To</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语句则是</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FORTRAN</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的支柱。</a:t>
            </a:r>
          </a:p>
          <a:p>
            <a:pPr indent="457200">
              <a:lnSpc>
                <a:spcPct val="120000"/>
              </a:lnSpc>
            </a:pP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1968</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年</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给</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ACM</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通讯写了一篇短文，该文后改成信件形式刊登，以便早日发表，这就是具有历史意义的、著名的</a:t>
            </a:r>
            <a:r>
              <a:rPr lang="zh-CN" altLang="en-US"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en-US" altLang="zh-CN"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Go To Letter”</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在信中建议：“</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Go To</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语句太容易把程序弄乱，应从一切高级语言中去掉；只用三种基本控制结构就可以写各种程序，而这样的程序可以由上而下阅读而不会返回”。这封信引起了激烈的讨论。人们逐渐认识到：不是一个简单地去掉</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Go To</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的问题，而是促进一种新的程序设计观念、方法和风格，以期显著提高软件生产率和降低软件维护代价。当时采用结构程序设计方法的两个最著名项目是：</a:t>
            </a:r>
          </a:p>
          <a:p>
            <a:pPr indent="457200">
              <a:lnSpc>
                <a:spcPct val="120000"/>
              </a:lnSpc>
            </a:pP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1</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 纽约时报信息库管理系统，含</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8.3</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万行源代码，只花了</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1</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年，第一年使用过程中，只发生过一次使系统失效的软件故障；</a:t>
            </a:r>
          </a:p>
          <a:p>
            <a:pPr indent="457200">
              <a:lnSpc>
                <a:spcPct val="120000"/>
              </a:lnSpc>
            </a:pP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2</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 美国宇航局空间实验室操作的模拟系统，含</a:t>
            </a:r>
            <a:r>
              <a:rPr lang="en-US" altLang="zh-CN"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40</a:t>
            </a: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万行源代码，只用两年时间就全部完成。</a:t>
            </a:r>
          </a:p>
          <a:p>
            <a:pPr indent="457200">
              <a:lnSpc>
                <a:spcPct val="120000"/>
              </a:lnSpc>
            </a:pP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上个世纪六十年代末到七十年代初，上述这两个系统可以算得上是大型软件了。</a:t>
            </a:r>
          </a:p>
          <a:p>
            <a:pPr indent="457200">
              <a:lnSpc>
                <a:spcPct val="120000"/>
              </a:lnSpc>
            </a:pPr>
            <a:r>
              <a:rPr lang="zh-CN" altLang="en-US"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结构程序设计概念影响了后来的高级语言，也影响了一代程序员的风格和习惯。</a:t>
            </a:r>
            <a:endPar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endParaRPr>
          </a:p>
        </p:txBody>
      </p:sp>
      <p:grpSp>
        <p:nvGrpSpPr>
          <p:cNvPr id="206" name="Group 4">
            <a:extLst>
              <a:ext uri="{FF2B5EF4-FFF2-40B4-BE49-F238E27FC236}">
                <a16:creationId xmlns:a16="http://schemas.microsoft.com/office/drawing/2014/main" id="{7C1324C8-9705-4C95-ACBF-1B590CB1AB13}"/>
              </a:ext>
            </a:extLst>
          </p:cNvPr>
          <p:cNvGrpSpPr>
            <a:grpSpLocks noChangeAspect="1"/>
          </p:cNvGrpSpPr>
          <p:nvPr/>
        </p:nvGrpSpPr>
        <p:grpSpPr bwMode="auto">
          <a:xfrm>
            <a:off x="14564" y="6364376"/>
            <a:ext cx="12359602" cy="189743"/>
            <a:chOff x="2667" y="3648"/>
            <a:chExt cx="959" cy="49"/>
          </a:xfrm>
          <a:solidFill>
            <a:schemeClr val="bg1"/>
          </a:solidFill>
        </p:grpSpPr>
        <p:sp>
          <p:nvSpPr>
            <p:cNvPr id="207" name="Freeform 5">
              <a:extLst>
                <a:ext uri="{FF2B5EF4-FFF2-40B4-BE49-F238E27FC236}">
                  <a16:creationId xmlns:a16="http://schemas.microsoft.com/office/drawing/2014/main" id="{FECD7598-74F4-48DF-8A7A-ED0D656DC7D9}"/>
                </a:ext>
              </a:extLst>
            </p:cNvPr>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8" name="Freeform 6">
              <a:extLst>
                <a:ext uri="{FF2B5EF4-FFF2-40B4-BE49-F238E27FC236}">
                  <a16:creationId xmlns:a16="http://schemas.microsoft.com/office/drawing/2014/main" id="{5D46920F-89F4-42F9-A599-AF4AE6877706}"/>
                </a:ext>
              </a:extLst>
            </p:cNvPr>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9" name="Freeform 7">
              <a:extLst>
                <a:ext uri="{FF2B5EF4-FFF2-40B4-BE49-F238E27FC236}">
                  <a16:creationId xmlns:a16="http://schemas.microsoft.com/office/drawing/2014/main" id="{7BE66783-8ABD-4B73-8BD2-E85322A2C7DA}"/>
                </a:ext>
              </a:extLst>
            </p:cNvPr>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0" name="Freeform 8">
              <a:extLst>
                <a:ext uri="{FF2B5EF4-FFF2-40B4-BE49-F238E27FC236}">
                  <a16:creationId xmlns:a16="http://schemas.microsoft.com/office/drawing/2014/main" id="{62AA38F7-6BDE-412D-B31A-0EACDC690A69}"/>
                </a:ext>
              </a:extLst>
            </p:cNvPr>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1" name="Freeform 9">
              <a:extLst>
                <a:ext uri="{FF2B5EF4-FFF2-40B4-BE49-F238E27FC236}">
                  <a16:creationId xmlns:a16="http://schemas.microsoft.com/office/drawing/2014/main" id="{02A3F99C-C39D-4307-8C56-D229CEAAFB0A}"/>
                </a:ext>
              </a:extLst>
            </p:cNvPr>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2" name="Freeform 10">
              <a:extLst>
                <a:ext uri="{FF2B5EF4-FFF2-40B4-BE49-F238E27FC236}">
                  <a16:creationId xmlns:a16="http://schemas.microsoft.com/office/drawing/2014/main" id="{A5E8CC0A-33A7-4D34-9DA9-34E973A363AB}"/>
                </a:ext>
              </a:extLst>
            </p:cNvPr>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3" name="Freeform 11">
              <a:extLst>
                <a:ext uri="{FF2B5EF4-FFF2-40B4-BE49-F238E27FC236}">
                  <a16:creationId xmlns:a16="http://schemas.microsoft.com/office/drawing/2014/main" id="{09812288-B8FA-4E11-8A2D-290CDF240D27}"/>
                </a:ext>
              </a:extLst>
            </p:cNvPr>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4" name="Freeform 12">
              <a:extLst>
                <a:ext uri="{FF2B5EF4-FFF2-40B4-BE49-F238E27FC236}">
                  <a16:creationId xmlns:a16="http://schemas.microsoft.com/office/drawing/2014/main" id="{001C8471-8FF8-4236-B680-61050142079E}"/>
                </a:ext>
              </a:extLst>
            </p:cNvPr>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5" name="Freeform 13">
              <a:extLst>
                <a:ext uri="{FF2B5EF4-FFF2-40B4-BE49-F238E27FC236}">
                  <a16:creationId xmlns:a16="http://schemas.microsoft.com/office/drawing/2014/main" id="{73E49D55-7390-4103-B0D1-27446CE585CD}"/>
                </a:ext>
              </a:extLst>
            </p:cNvPr>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6" name="Freeform 14">
              <a:extLst>
                <a:ext uri="{FF2B5EF4-FFF2-40B4-BE49-F238E27FC236}">
                  <a16:creationId xmlns:a16="http://schemas.microsoft.com/office/drawing/2014/main" id="{2BA917E8-F972-4C6F-8BD5-B0FE2776D2F9}"/>
                </a:ext>
              </a:extLst>
            </p:cNvPr>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7" name="Freeform 15">
              <a:extLst>
                <a:ext uri="{FF2B5EF4-FFF2-40B4-BE49-F238E27FC236}">
                  <a16:creationId xmlns:a16="http://schemas.microsoft.com/office/drawing/2014/main" id="{12A96259-E1E2-4DFF-A42E-D35A0F2BF770}"/>
                </a:ext>
              </a:extLst>
            </p:cNvPr>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8" name="Freeform 16">
              <a:extLst>
                <a:ext uri="{FF2B5EF4-FFF2-40B4-BE49-F238E27FC236}">
                  <a16:creationId xmlns:a16="http://schemas.microsoft.com/office/drawing/2014/main" id="{6223EEFA-6BE1-4776-9066-28E0704CD7C6}"/>
                </a:ext>
              </a:extLst>
            </p:cNvPr>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9" name="Freeform 17">
              <a:extLst>
                <a:ext uri="{FF2B5EF4-FFF2-40B4-BE49-F238E27FC236}">
                  <a16:creationId xmlns:a16="http://schemas.microsoft.com/office/drawing/2014/main" id="{72CCDAA8-55DF-4FA2-ABCE-96E63102F2B8}"/>
                </a:ext>
              </a:extLst>
            </p:cNvPr>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0" name="Freeform 18">
              <a:extLst>
                <a:ext uri="{FF2B5EF4-FFF2-40B4-BE49-F238E27FC236}">
                  <a16:creationId xmlns:a16="http://schemas.microsoft.com/office/drawing/2014/main" id="{D22A0D65-73A7-4953-A0EA-A33F69E76F18}"/>
                </a:ext>
              </a:extLst>
            </p:cNvPr>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1" name="Freeform 19">
              <a:extLst>
                <a:ext uri="{FF2B5EF4-FFF2-40B4-BE49-F238E27FC236}">
                  <a16:creationId xmlns:a16="http://schemas.microsoft.com/office/drawing/2014/main" id="{9DBC6B3D-9761-4ED0-A988-D88FAF18206A}"/>
                </a:ext>
              </a:extLst>
            </p:cNvPr>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2" name="Freeform 20">
              <a:extLst>
                <a:ext uri="{FF2B5EF4-FFF2-40B4-BE49-F238E27FC236}">
                  <a16:creationId xmlns:a16="http://schemas.microsoft.com/office/drawing/2014/main" id="{592447DD-CE8C-49B8-BD71-3C5C5B3CE627}"/>
                </a:ext>
              </a:extLst>
            </p:cNvPr>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3" name="Freeform 21">
              <a:extLst>
                <a:ext uri="{FF2B5EF4-FFF2-40B4-BE49-F238E27FC236}">
                  <a16:creationId xmlns:a16="http://schemas.microsoft.com/office/drawing/2014/main" id="{E9BC338C-61EA-48E7-8CA8-2EC200065942}"/>
                </a:ext>
              </a:extLst>
            </p:cNvPr>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4" name="Freeform 22">
              <a:extLst>
                <a:ext uri="{FF2B5EF4-FFF2-40B4-BE49-F238E27FC236}">
                  <a16:creationId xmlns:a16="http://schemas.microsoft.com/office/drawing/2014/main" id="{594EDF28-08A1-4B23-9A33-2808F9A6F006}"/>
                </a:ext>
              </a:extLst>
            </p:cNvPr>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5" name="Freeform 23">
              <a:extLst>
                <a:ext uri="{FF2B5EF4-FFF2-40B4-BE49-F238E27FC236}">
                  <a16:creationId xmlns:a16="http://schemas.microsoft.com/office/drawing/2014/main" id="{29461933-CB15-4A88-AAF2-DF02C668C985}"/>
                </a:ext>
              </a:extLst>
            </p:cNvPr>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Freeform 24">
              <a:extLst>
                <a:ext uri="{FF2B5EF4-FFF2-40B4-BE49-F238E27FC236}">
                  <a16:creationId xmlns:a16="http://schemas.microsoft.com/office/drawing/2014/main" id="{1A3BF3C7-CD41-4A44-BD61-D14BA394FF6A}"/>
                </a:ext>
              </a:extLst>
            </p:cNvPr>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7" name="Freeform 25">
              <a:extLst>
                <a:ext uri="{FF2B5EF4-FFF2-40B4-BE49-F238E27FC236}">
                  <a16:creationId xmlns:a16="http://schemas.microsoft.com/office/drawing/2014/main" id="{B6D47D70-C3E6-42D3-9339-A82A3A0AC943}"/>
                </a:ext>
              </a:extLst>
            </p:cNvPr>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8" name="Freeform 26">
              <a:extLst>
                <a:ext uri="{FF2B5EF4-FFF2-40B4-BE49-F238E27FC236}">
                  <a16:creationId xmlns:a16="http://schemas.microsoft.com/office/drawing/2014/main" id="{8BD9748C-698F-4F3D-9750-20056528404C}"/>
                </a:ext>
              </a:extLst>
            </p:cNvPr>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9" name="Freeform 27">
              <a:extLst>
                <a:ext uri="{FF2B5EF4-FFF2-40B4-BE49-F238E27FC236}">
                  <a16:creationId xmlns:a16="http://schemas.microsoft.com/office/drawing/2014/main" id="{F51A3999-D7A2-4DFC-B4C4-9EE09A262E8D}"/>
                </a:ext>
              </a:extLst>
            </p:cNvPr>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0" name="Freeform 28">
              <a:extLst>
                <a:ext uri="{FF2B5EF4-FFF2-40B4-BE49-F238E27FC236}">
                  <a16:creationId xmlns:a16="http://schemas.microsoft.com/office/drawing/2014/main" id="{629F7AA1-9250-48E7-B181-534CDA4C92C7}"/>
                </a:ext>
              </a:extLst>
            </p:cNvPr>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1" name="Freeform 29">
              <a:extLst>
                <a:ext uri="{FF2B5EF4-FFF2-40B4-BE49-F238E27FC236}">
                  <a16:creationId xmlns:a16="http://schemas.microsoft.com/office/drawing/2014/main" id="{CCA5734D-E3E2-4C72-B1AF-36CBF8D461ED}"/>
                </a:ext>
              </a:extLst>
            </p:cNvPr>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2" name="Freeform 30">
              <a:extLst>
                <a:ext uri="{FF2B5EF4-FFF2-40B4-BE49-F238E27FC236}">
                  <a16:creationId xmlns:a16="http://schemas.microsoft.com/office/drawing/2014/main" id="{B80D088B-5931-4B40-9414-3B372AA10B81}"/>
                </a:ext>
              </a:extLst>
            </p:cNvPr>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3" name="Freeform 31">
              <a:extLst>
                <a:ext uri="{FF2B5EF4-FFF2-40B4-BE49-F238E27FC236}">
                  <a16:creationId xmlns:a16="http://schemas.microsoft.com/office/drawing/2014/main" id="{66A6774C-A2EB-4A29-B8A5-E4C91D073DF0}"/>
                </a:ext>
              </a:extLst>
            </p:cNvPr>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4" name="Freeform 32">
              <a:extLst>
                <a:ext uri="{FF2B5EF4-FFF2-40B4-BE49-F238E27FC236}">
                  <a16:creationId xmlns:a16="http://schemas.microsoft.com/office/drawing/2014/main" id="{83B9D341-67E1-42D1-BE2B-9FE89A8A9683}"/>
                </a:ext>
              </a:extLst>
            </p:cNvPr>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5" name="Freeform 33">
              <a:extLst>
                <a:ext uri="{FF2B5EF4-FFF2-40B4-BE49-F238E27FC236}">
                  <a16:creationId xmlns:a16="http://schemas.microsoft.com/office/drawing/2014/main" id="{CBC9C7BA-7466-4E37-BDB0-DF72CB096F4C}"/>
                </a:ext>
              </a:extLst>
            </p:cNvPr>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6" name="Freeform 34">
              <a:extLst>
                <a:ext uri="{FF2B5EF4-FFF2-40B4-BE49-F238E27FC236}">
                  <a16:creationId xmlns:a16="http://schemas.microsoft.com/office/drawing/2014/main" id="{6A88D9A6-FEC7-4C50-8168-CBF8BB726628}"/>
                </a:ext>
              </a:extLst>
            </p:cNvPr>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7" name="Freeform 35">
              <a:extLst>
                <a:ext uri="{FF2B5EF4-FFF2-40B4-BE49-F238E27FC236}">
                  <a16:creationId xmlns:a16="http://schemas.microsoft.com/office/drawing/2014/main" id="{B164EDA3-DEEE-46ED-938B-F67042FE5A77}"/>
                </a:ext>
              </a:extLst>
            </p:cNvPr>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8" name="Freeform 36">
              <a:extLst>
                <a:ext uri="{FF2B5EF4-FFF2-40B4-BE49-F238E27FC236}">
                  <a16:creationId xmlns:a16="http://schemas.microsoft.com/office/drawing/2014/main" id="{26FD9D98-5181-4F31-ABEA-707B2325FFD3}"/>
                </a:ext>
              </a:extLst>
            </p:cNvPr>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9" name="Freeform 37">
              <a:extLst>
                <a:ext uri="{FF2B5EF4-FFF2-40B4-BE49-F238E27FC236}">
                  <a16:creationId xmlns:a16="http://schemas.microsoft.com/office/drawing/2014/main" id="{3F14165D-964D-4A4F-9EC0-3AAA899C7ADD}"/>
                </a:ext>
              </a:extLst>
            </p:cNvPr>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0" name="Freeform 38">
              <a:extLst>
                <a:ext uri="{FF2B5EF4-FFF2-40B4-BE49-F238E27FC236}">
                  <a16:creationId xmlns:a16="http://schemas.microsoft.com/office/drawing/2014/main" id="{0EA4D2F5-60AE-4730-A148-81811533B558}"/>
                </a:ext>
              </a:extLst>
            </p:cNvPr>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1" name="Freeform 39">
              <a:extLst>
                <a:ext uri="{FF2B5EF4-FFF2-40B4-BE49-F238E27FC236}">
                  <a16:creationId xmlns:a16="http://schemas.microsoft.com/office/drawing/2014/main" id="{0F26D148-B169-4AE7-A9B4-84493AD9AE1A}"/>
                </a:ext>
              </a:extLst>
            </p:cNvPr>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2" name="Freeform 40">
              <a:extLst>
                <a:ext uri="{FF2B5EF4-FFF2-40B4-BE49-F238E27FC236}">
                  <a16:creationId xmlns:a16="http://schemas.microsoft.com/office/drawing/2014/main" id="{5FE37838-5B2E-42B6-8E97-9FB73ECA87AC}"/>
                </a:ext>
              </a:extLst>
            </p:cNvPr>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3" name="Freeform 41">
              <a:extLst>
                <a:ext uri="{FF2B5EF4-FFF2-40B4-BE49-F238E27FC236}">
                  <a16:creationId xmlns:a16="http://schemas.microsoft.com/office/drawing/2014/main" id="{69675922-1ED1-484A-A8C6-77F0F3C3DEE4}"/>
                </a:ext>
              </a:extLst>
            </p:cNvPr>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4" name="Freeform 42">
              <a:extLst>
                <a:ext uri="{FF2B5EF4-FFF2-40B4-BE49-F238E27FC236}">
                  <a16:creationId xmlns:a16="http://schemas.microsoft.com/office/drawing/2014/main" id="{A42CC303-401E-4A05-9764-50BF5FB4F196}"/>
                </a:ext>
              </a:extLst>
            </p:cNvPr>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5" name="Freeform 43">
              <a:extLst>
                <a:ext uri="{FF2B5EF4-FFF2-40B4-BE49-F238E27FC236}">
                  <a16:creationId xmlns:a16="http://schemas.microsoft.com/office/drawing/2014/main" id="{895BD59D-57E5-4DFA-8BEB-7C5F8EABB80B}"/>
                </a:ext>
              </a:extLst>
            </p:cNvPr>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6" name="Freeform 44">
              <a:extLst>
                <a:ext uri="{FF2B5EF4-FFF2-40B4-BE49-F238E27FC236}">
                  <a16:creationId xmlns:a16="http://schemas.microsoft.com/office/drawing/2014/main" id="{5A67E54F-0D9F-4809-B6EA-5DC819F5FCFE}"/>
                </a:ext>
              </a:extLst>
            </p:cNvPr>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7" name="Freeform 45">
              <a:extLst>
                <a:ext uri="{FF2B5EF4-FFF2-40B4-BE49-F238E27FC236}">
                  <a16:creationId xmlns:a16="http://schemas.microsoft.com/office/drawing/2014/main" id="{EE1B570F-368C-4F14-9CCA-72B5A8887EE9}"/>
                </a:ext>
              </a:extLst>
            </p:cNvPr>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8" name="Freeform 46">
              <a:extLst>
                <a:ext uri="{FF2B5EF4-FFF2-40B4-BE49-F238E27FC236}">
                  <a16:creationId xmlns:a16="http://schemas.microsoft.com/office/drawing/2014/main" id="{D8E5B45A-400E-4AC6-8C66-C04AFBF21757}"/>
                </a:ext>
              </a:extLst>
            </p:cNvPr>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9" name="Freeform 47">
              <a:extLst>
                <a:ext uri="{FF2B5EF4-FFF2-40B4-BE49-F238E27FC236}">
                  <a16:creationId xmlns:a16="http://schemas.microsoft.com/office/drawing/2014/main" id="{9B1DBE7A-BEC8-4E3D-A2E3-523617DCCE68}"/>
                </a:ext>
              </a:extLst>
            </p:cNvPr>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0" name="Freeform 48">
              <a:extLst>
                <a:ext uri="{FF2B5EF4-FFF2-40B4-BE49-F238E27FC236}">
                  <a16:creationId xmlns:a16="http://schemas.microsoft.com/office/drawing/2014/main" id="{A328AFA9-1365-4331-8C8A-BDED2F225ACF}"/>
                </a:ext>
              </a:extLst>
            </p:cNvPr>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1" name="Freeform 49">
              <a:extLst>
                <a:ext uri="{FF2B5EF4-FFF2-40B4-BE49-F238E27FC236}">
                  <a16:creationId xmlns:a16="http://schemas.microsoft.com/office/drawing/2014/main" id="{40D28423-01C2-4D5A-B262-5D8EEDE93A7F}"/>
                </a:ext>
              </a:extLst>
            </p:cNvPr>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2" name="Freeform 50">
              <a:extLst>
                <a:ext uri="{FF2B5EF4-FFF2-40B4-BE49-F238E27FC236}">
                  <a16:creationId xmlns:a16="http://schemas.microsoft.com/office/drawing/2014/main" id="{9CDC0915-9436-438F-898E-5A9F98C5519F}"/>
                </a:ext>
              </a:extLst>
            </p:cNvPr>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3" name="Freeform 51">
              <a:extLst>
                <a:ext uri="{FF2B5EF4-FFF2-40B4-BE49-F238E27FC236}">
                  <a16:creationId xmlns:a16="http://schemas.microsoft.com/office/drawing/2014/main" id="{F935C553-EDF6-432C-B38D-A4D8CC9C87BC}"/>
                </a:ext>
              </a:extLst>
            </p:cNvPr>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4" name="Freeform 52">
              <a:extLst>
                <a:ext uri="{FF2B5EF4-FFF2-40B4-BE49-F238E27FC236}">
                  <a16:creationId xmlns:a16="http://schemas.microsoft.com/office/drawing/2014/main" id="{18213C50-39AF-422D-B898-11D99519F795}"/>
                </a:ext>
              </a:extLst>
            </p:cNvPr>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5" name="Freeform 53">
              <a:extLst>
                <a:ext uri="{FF2B5EF4-FFF2-40B4-BE49-F238E27FC236}">
                  <a16:creationId xmlns:a16="http://schemas.microsoft.com/office/drawing/2014/main" id="{7861BB40-64D1-42A3-9ECF-649FDCABE0EE}"/>
                </a:ext>
              </a:extLst>
            </p:cNvPr>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6" name="Freeform 54">
              <a:extLst>
                <a:ext uri="{FF2B5EF4-FFF2-40B4-BE49-F238E27FC236}">
                  <a16:creationId xmlns:a16="http://schemas.microsoft.com/office/drawing/2014/main" id="{D470CF4A-C8B7-450B-A18D-4F106CF42BAC}"/>
                </a:ext>
              </a:extLst>
            </p:cNvPr>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7" name="Freeform 55">
              <a:extLst>
                <a:ext uri="{FF2B5EF4-FFF2-40B4-BE49-F238E27FC236}">
                  <a16:creationId xmlns:a16="http://schemas.microsoft.com/office/drawing/2014/main" id="{F539AEE0-1C47-45EE-9D85-8C72DC25916D}"/>
                </a:ext>
              </a:extLst>
            </p:cNvPr>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8" name="Freeform 56">
              <a:extLst>
                <a:ext uri="{FF2B5EF4-FFF2-40B4-BE49-F238E27FC236}">
                  <a16:creationId xmlns:a16="http://schemas.microsoft.com/office/drawing/2014/main" id="{E30F2B63-0AE7-4867-9B30-9152CAF535CA}"/>
                </a:ext>
              </a:extLst>
            </p:cNvPr>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
          <p:cNvGrpSpPr>
            <a:grpSpLocks noChangeAspect="1"/>
          </p:cNvGrpSpPr>
          <p:nvPr/>
        </p:nvGrpSpPr>
        <p:grpSpPr bwMode="auto">
          <a:xfrm>
            <a:off x="55728" y="1228941"/>
            <a:ext cx="12359602" cy="189743"/>
            <a:chOff x="2667" y="3648"/>
            <a:chExt cx="959" cy="49"/>
          </a:xfrm>
          <a:solidFill>
            <a:schemeClr val="bg1"/>
          </a:solidFill>
        </p:grpSpPr>
        <p:sp>
          <p:nvSpPr>
            <p:cNvPr id="51"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2"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3"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4"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5"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6"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7"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8"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9"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0"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1"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2"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3"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4"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5"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6"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7"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8"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9"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0"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1"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2"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3"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4"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5"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6"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7"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8"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9"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0"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1"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2"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3"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4"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5"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6"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7"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8"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9"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0"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1"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2"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3"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4"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5"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6"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7"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8"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9"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0"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1"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2"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
        <p:nvSpPr>
          <p:cNvPr id="111" name="文本框 110"/>
          <p:cNvSpPr txBox="1"/>
          <p:nvPr/>
        </p:nvSpPr>
        <p:spPr>
          <a:xfrm>
            <a:off x="5388114" y="131959"/>
            <a:ext cx="1723549" cy="1015663"/>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感悟</a:t>
            </a:r>
          </a:p>
        </p:txBody>
      </p:sp>
      <p:sp>
        <p:nvSpPr>
          <p:cNvPr id="113" name="文本框 112"/>
          <p:cNvSpPr txBox="1"/>
          <p:nvPr/>
        </p:nvSpPr>
        <p:spPr>
          <a:xfrm>
            <a:off x="661073" y="1656425"/>
            <a:ext cx="11069666" cy="4123693"/>
          </a:xfrm>
          <a:prstGeom prst="rect">
            <a:avLst/>
          </a:prstGeom>
          <a:noFill/>
        </p:spPr>
        <p:txBody>
          <a:bodyPr wrap="square" rtlCol="0" anchor="t">
            <a:spAutoFit/>
          </a:bodyPr>
          <a:lstStyle/>
          <a:p>
            <a:pPr indent="457200">
              <a:lnSpc>
                <a:spcPct val="120000"/>
              </a:lnSpc>
            </a:pP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学过数据结构与算法的人，大多都对</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这个名字耳熟能详，因为学过图论里计算最短路径的</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算法，但在此之前，我也不曾知道原来他就是那个提出“</a:t>
            </a:r>
            <a:r>
              <a:rPr lang="en-US" altLang="zh-CN" sz="2000" kern="0" dirty="0" err="1">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goto</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有害论”的</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，是那个提出信号量和</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PV</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原语，解决了有趣的“哲学家聚餐”问题的</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，那个第一个</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Algol 60</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编译器的设计者和实现者，</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THE</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操作系统的设计者和开发者，那个与</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 E. Knuth</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并称为我们这个时代最伟大的计算机科学家的人。</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对后世程序员的影响深远且不可替代，三十年前</a:t>
            </a: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Dijkstra</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关于程序可靠性的一些名言至今仍有意义：</a:t>
            </a:r>
          </a:p>
          <a:p>
            <a:pPr indent="457200">
              <a:lnSpc>
                <a:spcPct val="120000"/>
              </a:lnSpc>
            </a:pP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“有效的程序员不应该浪费很多时间用于程序调试，他们应该一开始就不要把故障引入。”</a:t>
            </a:r>
          </a:p>
          <a:p>
            <a:pPr indent="457200">
              <a:lnSpc>
                <a:spcPct val="120000"/>
              </a:lnSpc>
            </a:pP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“程序测试是表明存在故障的非常有效的方法，但对于证明没有故障，调试是很无能为力的。”</a:t>
            </a:r>
            <a:endPar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endParaRPr>
          </a:p>
          <a:p>
            <a:pPr indent="457200">
              <a:lnSpc>
                <a:spcPct val="120000"/>
              </a:lnSpc>
            </a:pPr>
            <a:r>
              <a:rPr lang="en-US" altLang="zh-CN"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1957 </a:t>
            </a:r>
            <a:r>
              <a:rPr lang="zh-CN" altLang="en-US" sz="2000" kern="0" dirty="0">
                <a:solidFill>
                  <a:prstClr val="white"/>
                </a:solidFill>
                <a:latin typeface="微软雅黑" panose="020B0503020204020204" pitchFamily="34" charset="-122"/>
                <a:ea typeface="微软雅黑" panose="020B0503020204020204" pitchFamily="34" charset="-122"/>
                <a:cs typeface="汉仪润圆-65简" panose="00020600040101010101" charset="-122"/>
                <a:sym typeface="+mn-ea"/>
              </a:rPr>
              <a:t>年，他结婚的时候在申请的职业一栏写上了「程序员」，结果被政府拒绝，因为当时荷兰没有这个职业。</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那个时候程序设计没有成为一个职业，没有人能说出这个行业的基础知识体系是什么，而这些都被 </a:t>
            </a:r>
            <a:r>
              <a:rPr lang="en-US" altLang="zh-CN"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Dijkstra </a:t>
            </a:r>
            <a:r>
              <a:rPr lang="zh-CN" altLang="en-US" sz="2000" b="1" kern="0" dirty="0">
                <a:solidFill>
                  <a:srgbClr val="FAFF3B"/>
                </a:solidFill>
                <a:latin typeface="微软雅黑" panose="020B0503020204020204" pitchFamily="34" charset="-122"/>
                <a:ea typeface="微软雅黑" panose="020B0503020204020204" pitchFamily="34" charset="-122"/>
                <a:cs typeface="汉仪润圆-65简" panose="00020600040101010101" charset="-122"/>
                <a:sym typeface="+mn-ea"/>
              </a:rPr>
              <a:t>改变了。</a:t>
            </a:r>
            <a:r>
              <a:rPr lang="zh-CN" altLang="en-US" sz="2000" kern="0" dirty="0">
                <a:solidFill>
                  <a:schemeClr val="bg1"/>
                </a:solidFill>
                <a:latin typeface="微软雅黑" panose="020B0503020204020204" pitchFamily="34" charset="-122"/>
                <a:ea typeface="微软雅黑" panose="020B0503020204020204" pitchFamily="34" charset="-122"/>
                <a:cs typeface="汉仪润圆-65简" panose="00020600040101010101" charset="-122"/>
                <a:sym typeface="+mn-ea"/>
              </a:rPr>
              <a:t>在我看来，这是他最大的成就。</a:t>
            </a:r>
            <a:endParaRPr kumimoji="0" lang="zh-CN" altLang="en-US" sz="200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endParaRPr>
          </a:p>
        </p:txBody>
      </p:sp>
      <p:grpSp>
        <p:nvGrpSpPr>
          <p:cNvPr id="203" name="Group 4">
            <a:extLst>
              <a:ext uri="{FF2B5EF4-FFF2-40B4-BE49-F238E27FC236}">
                <a16:creationId xmlns:a16="http://schemas.microsoft.com/office/drawing/2014/main" id="{09FB3217-B234-4195-8A55-E7EAE40FE0AC}"/>
              </a:ext>
            </a:extLst>
          </p:cNvPr>
          <p:cNvGrpSpPr>
            <a:grpSpLocks noChangeAspect="1"/>
          </p:cNvGrpSpPr>
          <p:nvPr/>
        </p:nvGrpSpPr>
        <p:grpSpPr bwMode="auto">
          <a:xfrm>
            <a:off x="15549" y="6044439"/>
            <a:ext cx="12359602" cy="189743"/>
            <a:chOff x="2667" y="3648"/>
            <a:chExt cx="959" cy="49"/>
          </a:xfrm>
          <a:solidFill>
            <a:schemeClr val="bg1"/>
          </a:solidFill>
        </p:grpSpPr>
        <p:sp>
          <p:nvSpPr>
            <p:cNvPr id="204" name="Freeform 5">
              <a:extLst>
                <a:ext uri="{FF2B5EF4-FFF2-40B4-BE49-F238E27FC236}">
                  <a16:creationId xmlns:a16="http://schemas.microsoft.com/office/drawing/2014/main" id="{623C1156-780B-435A-BEF4-25CA66248A64}"/>
                </a:ext>
              </a:extLst>
            </p:cNvPr>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5" name="Freeform 6">
              <a:extLst>
                <a:ext uri="{FF2B5EF4-FFF2-40B4-BE49-F238E27FC236}">
                  <a16:creationId xmlns:a16="http://schemas.microsoft.com/office/drawing/2014/main" id="{B45F896F-2F6D-426F-A861-680E47DA2DC6}"/>
                </a:ext>
              </a:extLst>
            </p:cNvPr>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6" name="Freeform 7">
              <a:extLst>
                <a:ext uri="{FF2B5EF4-FFF2-40B4-BE49-F238E27FC236}">
                  <a16:creationId xmlns:a16="http://schemas.microsoft.com/office/drawing/2014/main" id="{15C04313-9A43-49E6-94E8-74160CD2AE39}"/>
                </a:ext>
              </a:extLst>
            </p:cNvPr>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7" name="Freeform 8">
              <a:extLst>
                <a:ext uri="{FF2B5EF4-FFF2-40B4-BE49-F238E27FC236}">
                  <a16:creationId xmlns:a16="http://schemas.microsoft.com/office/drawing/2014/main" id="{963AEA7B-CC45-4E0E-B61F-4D88405C1506}"/>
                </a:ext>
              </a:extLst>
            </p:cNvPr>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8" name="Freeform 9">
              <a:extLst>
                <a:ext uri="{FF2B5EF4-FFF2-40B4-BE49-F238E27FC236}">
                  <a16:creationId xmlns:a16="http://schemas.microsoft.com/office/drawing/2014/main" id="{3D88871B-90A0-4182-B870-0685F89009AF}"/>
                </a:ext>
              </a:extLst>
            </p:cNvPr>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9" name="Freeform 10">
              <a:extLst>
                <a:ext uri="{FF2B5EF4-FFF2-40B4-BE49-F238E27FC236}">
                  <a16:creationId xmlns:a16="http://schemas.microsoft.com/office/drawing/2014/main" id="{771C74C6-9D48-4FE7-BA87-AF2C66ECA773}"/>
                </a:ext>
              </a:extLst>
            </p:cNvPr>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0" name="Freeform 11">
              <a:extLst>
                <a:ext uri="{FF2B5EF4-FFF2-40B4-BE49-F238E27FC236}">
                  <a16:creationId xmlns:a16="http://schemas.microsoft.com/office/drawing/2014/main" id="{6022F624-C244-4950-B90C-F8D364784012}"/>
                </a:ext>
              </a:extLst>
            </p:cNvPr>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1" name="Freeform 12">
              <a:extLst>
                <a:ext uri="{FF2B5EF4-FFF2-40B4-BE49-F238E27FC236}">
                  <a16:creationId xmlns:a16="http://schemas.microsoft.com/office/drawing/2014/main" id="{28461BB4-BF20-4369-B69F-1A1545DB437B}"/>
                </a:ext>
              </a:extLst>
            </p:cNvPr>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2" name="Freeform 13">
              <a:extLst>
                <a:ext uri="{FF2B5EF4-FFF2-40B4-BE49-F238E27FC236}">
                  <a16:creationId xmlns:a16="http://schemas.microsoft.com/office/drawing/2014/main" id="{DB23656A-6E2C-4F81-B453-83C674475F9A}"/>
                </a:ext>
              </a:extLst>
            </p:cNvPr>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3" name="Freeform 14">
              <a:extLst>
                <a:ext uri="{FF2B5EF4-FFF2-40B4-BE49-F238E27FC236}">
                  <a16:creationId xmlns:a16="http://schemas.microsoft.com/office/drawing/2014/main" id="{181A690E-6231-44D5-93CC-34C66128DC92}"/>
                </a:ext>
              </a:extLst>
            </p:cNvPr>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4" name="Freeform 15">
              <a:extLst>
                <a:ext uri="{FF2B5EF4-FFF2-40B4-BE49-F238E27FC236}">
                  <a16:creationId xmlns:a16="http://schemas.microsoft.com/office/drawing/2014/main" id="{BE872215-E42F-44BD-A586-CAD1C5858E22}"/>
                </a:ext>
              </a:extLst>
            </p:cNvPr>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5" name="Freeform 16">
              <a:extLst>
                <a:ext uri="{FF2B5EF4-FFF2-40B4-BE49-F238E27FC236}">
                  <a16:creationId xmlns:a16="http://schemas.microsoft.com/office/drawing/2014/main" id="{501FD72F-2E63-4DB1-AFC0-A17A7E27E29A}"/>
                </a:ext>
              </a:extLst>
            </p:cNvPr>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6" name="Freeform 17">
              <a:extLst>
                <a:ext uri="{FF2B5EF4-FFF2-40B4-BE49-F238E27FC236}">
                  <a16:creationId xmlns:a16="http://schemas.microsoft.com/office/drawing/2014/main" id="{CE929D2E-686C-4445-ABC8-B25CFFEF0402}"/>
                </a:ext>
              </a:extLst>
            </p:cNvPr>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7" name="Freeform 18">
              <a:extLst>
                <a:ext uri="{FF2B5EF4-FFF2-40B4-BE49-F238E27FC236}">
                  <a16:creationId xmlns:a16="http://schemas.microsoft.com/office/drawing/2014/main" id="{10DEBF79-AE71-452F-9CC4-63A9B7CF2318}"/>
                </a:ext>
              </a:extLst>
            </p:cNvPr>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8" name="Freeform 19">
              <a:extLst>
                <a:ext uri="{FF2B5EF4-FFF2-40B4-BE49-F238E27FC236}">
                  <a16:creationId xmlns:a16="http://schemas.microsoft.com/office/drawing/2014/main" id="{92ACF33A-1A10-44BC-84E4-E28BB631D449}"/>
                </a:ext>
              </a:extLst>
            </p:cNvPr>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9" name="Freeform 20">
              <a:extLst>
                <a:ext uri="{FF2B5EF4-FFF2-40B4-BE49-F238E27FC236}">
                  <a16:creationId xmlns:a16="http://schemas.microsoft.com/office/drawing/2014/main" id="{BBB067C5-4A0F-42F9-A2B3-D539CFE581F0}"/>
                </a:ext>
              </a:extLst>
            </p:cNvPr>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0" name="Freeform 21">
              <a:extLst>
                <a:ext uri="{FF2B5EF4-FFF2-40B4-BE49-F238E27FC236}">
                  <a16:creationId xmlns:a16="http://schemas.microsoft.com/office/drawing/2014/main" id="{4CCCBB0D-613E-436D-9BEE-E0F6975D01A9}"/>
                </a:ext>
              </a:extLst>
            </p:cNvPr>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1" name="Freeform 22">
              <a:extLst>
                <a:ext uri="{FF2B5EF4-FFF2-40B4-BE49-F238E27FC236}">
                  <a16:creationId xmlns:a16="http://schemas.microsoft.com/office/drawing/2014/main" id="{A20EA338-2057-430D-9DED-C26409BB2928}"/>
                </a:ext>
              </a:extLst>
            </p:cNvPr>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2" name="Freeform 23">
              <a:extLst>
                <a:ext uri="{FF2B5EF4-FFF2-40B4-BE49-F238E27FC236}">
                  <a16:creationId xmlns:a16="http://schemas.microsoft.com/office/drawing/2014/main" id="{ADAE0518-74D6-42E5-91CF-EC0DF296B6A3}"/>
                </a:ext>
              </a:extLst>
            </p:cNvPr>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3" name="Freeform 24">
              <a:extLst>
                <a:ext uri="{FF2B5EF4-FFF2-40B4-BE49-F238E27FC236}">
                  <a16:creationId xmlns:a16="http://schemas.microsoft.com/office/drawing/2014/main" id="{B0FF3769-4B58-4DF7-8458-A220937E087C}"/>
                </a:ext>
              </a:extLst>
            </p:cNvPr>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4" name="Freeform 25">
              <a:extLst>
                <a:ext uri="{FF2B5EF4-FFF2-40B4-BE49-F238E27FC236}">
                  <a16:creationId xmlns:a16="http://schemas.microsoft.com/office/drawing/2014/main" id="{01808475-5591-4A76-9B47-0D3122D3C909}"/>
                </a:ext>
              </a:extLst>
            </p:cNvPr>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5" name="Freeform 26">
              <a:extLst>
                <a:ext uri="{FF2B5EF4-FFF2-40B4-BE49-F238E27FC236}">
                  <a16:creationId xmlns:a16="http://schemas.microsoft.com/office/drawing/2014/main" id="{01225E01-71E4-454D-AFC4-E3BFFE8F4D5F}"/>
                </a:ext>
              </a:extLst>
            </p:cNvPr>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Freeform 27">
              <a:extLst>
                <a:ext uri="{FF2B5EF4-FFF2-40B4-BE49-F238E27FC236}">
                  <a16:creationId xmlns:a16="http://schemas.microsoft.com/office/drawing/2014/main" id="{B2264D04-99D2-4E6C-AB54-9BD80DE98BB4}"/>
                </a:ext>
              </a:extLst>
            </p:cNvPr>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7" name="Freeform 28">
              <a:extLst>
                <a:ext uri="{FF2B5EF4-FFF2-40B4-BE49-F238E27FC236}">
                  <a16:creationId xmlns:a16="http://schemas.microsoft.com/office/drawing/2014/main" id="{4FD51744-B3F2-4F4C-B44A-B6F0D165ADA8}"/>
                </a:ext>
              </a:extLst>
            </p:cNvPr>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8" name="Freeform 29">
              <a:extLst>
                <a:ext uri="{FF2B5EF4-FFF2-40B4-BE49-F238E27FC236}">
                  <a16:creationId xmlns:a16="http://schemas.microsoft.com/office/drawing/2014/main" id="{E1BC54DF-74BA-46F1-81AC-86B2F96586B1}"/>
                </a:ext>
              </a:extLst>
            </p:cNvPr>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9" name="Freeform 30">
              <a:extLst>
                <a:ext uri="{FF2B5EF4-FFF2-40B4-BE49-F238E27FC236}">
                  <a16:creationId xmlns:a16="http://schemas.microsoft.com/office/drawing/2014/main" id="{347E0DE5-FC04-4DE0-A2BA-5F610F1AC1E2}"/>
                </a:ext>
              </a:extLst>
            </p:cNvPr>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0" name="Freeform 31">
              <a:extLst>
                <a:ext uri="{FF2B5EF4-FFF2-40B4-BE49-F238E27FC236}">
                  <a16:creationId xmlns:a16="http://schemas.microsoft.com/office/drawing/2014/main" id="{C33C7F9D-3279-4FEF-AE55-B7ADFEB8624A}"/>
                </a:ext>
              </a:extLst>
            </p:cNvPr>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1" name="Freeform 32">
              <a:extLst>
                <a:ext uri="{FF2B5EF4-FFF2-40B4-BE49-F238E27FC236}">
                  <a16:creationId xmlns:a16="http://schemas.microsoft.com/office/drawing/2014/main" id="{77657B38-E192-4F2F-9D1F-2581D015A55C}"/>
                </a:ext>
              </a:extLst>
            </p:cNvPr>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2" name="Freeform 33">
              <a:extLst>
                <a:ext uri="{FF2B5EF4-FFF2-40B4-BE49-F238E27FC236}">
                  <a16:creationId xmlns:a16="http://schemas.microsoft.com/office/drawing/2014/main" id="{F3955730-7740-4DA6-A2F1-14A7EE20063A}"/>
                </a:ext>
              </a:extLst>
            </p:cNvPr>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3" name="Freeform 34">
              <a:extLst>
                <a:ext uri="{FF2B5EF4-FFF2-40B4-BE49-F238E27FC236}">
                  <a16:creationId xmlns:a16="http://schemas.microsoft.com/office/drawing/2014/main" id="{E3D3D4A4-B024-4A4A-843A-99F92630D524}"/>
                </a:ext>
              </a:extLst>
            </p:cNvPr>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4" name="Freeform 35">
              <a:extLst>
                <a:ext uri="{FF2B5EF4-FFF2-40B4-BE49-F238E27FC236}">
                  <a16:creationId xmlns:a16="http://schemas.microsoft.com/office/drawing/2014/main" id="{93790E79-9F11-4A31-9EC3-7BC4055F5117}"/>
                </a:ext>
              </a:extLst>
            </p:cNvPr>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5" name="Freeform 36">
              <a:extLst>
                <a:ext uri="{FF2B5EF4-FFF2-40B4-BE49-F238E27FC236}">
                  <a16:creationId xmlns:a16="http://schemas.microsoft.com/office/drawing/2014/main" id="{570094C4-4714-4B25-B9A8-F504EFD915D5}"/>
                </a:ext>
              </a:extLst>
            </p:cNvPr>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6" name="Freeform 37">
              <a:extLst>
                <a:ext uri="{FF2B5EF4-FFF2-40B4-BE49-F238E27FC236}">
                  <a16:creationId xmlns:a16="http://schemas.microsoft.com/office/drawing/2014/main" id="{9637C61C-0AB5-4C65-8BDD-5C1192EC900B}"/>
                </a:ext>
              </a:extLst>
            </p:cNvPr>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7" name="Freeform 38">
              <a:extLst>
                <a:ext uri="{FF2B5EF4-FFF2-40B4-BE49-F238E27FC236}">
                  <a16:creationId xmlns:a16="http://schemas.microsoft.com/office/drawing/2014/main" id="{379F47B2-1E55-4200-955F-F2D41B2ECDE6}"/>
                </a:ext>
              </a:extLst>
            </p:cNvPr>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8" name="Freeform 39">
              <a:extLst>
                <a:ext uri="{FF2B5EF4-FFF2-40B4-BE49-F238E27FC236}">
                  <a16:creationId xmlns:a16="http://schemas.microsoft.com/office/drawing/2014/main" id="{9117836C-3F00-467C-A561-D82FFF05EFAC}"/>
                </a:ext>
              </a:extLst>
            </p:cNvPr>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9" name="Freeform 40">
              <a:extLst>
                <a:ext uri="{FF2B5EF4-FFF2-40B4-BE49-F238E27FC236}">
                  <a16:creationId xmlns:a16="http://schemas.microsoft.com/office/drawing/2014/main" id="{2AA0AB67-AB20-4533-BE94-E9F045B9D494}"/>
                </a:ext>
              </a:extLst>
            </p:cNvPr>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0" name="Freeform 41">
              <a:extLst>
                <a:ext uri="{FF2B5EF4-FFF2-40B4-BE49-F238E27FC236}">
                  <a16:creationId xmlns:a16="http://schemas.microsoft.com/office/drawing/2014/main" id="{049398E2-5C4E-44A3-9BD8-09578A002065}"/>
                </a:ext>
              </a:extLst>
            </p:cNvPr>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1" name="Freeform 42">
              <a:extLst>
                <a:ext uri="{FF2B5EF4-FFF2-40B4-BE49-F238E27FC236}">
                  <a16:creationId xmlns:a16="http://schemas.microsoft.com/office/drawing/2014/main" id="{DEA39AB7-117F-4F3C-BDB0-C629D42E127D}"/>
                </a:ext>
              </a:extLst>
            </p:cNvPr>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2" name="Freeform 43">
              <a:extLst>
                <a:ext uri="{FF2B5EF4-FFF2-40B4-BE49-F238E27FC236}">
                  <a16:creationId xmlns:a16="http://schemas.microsoft.com/office/drawing/2014/main" id="{45113FFD-8CA8-4589-A722-F53BAF27630C}"/>
                </a:ext>
              </a:extLst>
            </p:cNvPr>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3" name="Freeform 44">
              <a:extLst>
                <a:ext uri="{FF2B5EF4-FFF2-40B4-BE49-F238E27FC236}">
                  <a16:creationId xmlns:a16="http://schemas.microsoft.com/office/drawing/2014/main" id="{D50FD9BC-A8B7-4949-90B7-BAAE77E2C878}"/>
                </a:ext>
              </a:extLst>
            </p:cNvPr>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4" name="Freeform 45">
              <a:extLst>
                <a:ext uri="{FF2B5EF4-FFF2-40B4-BE49-F238E27FC236}">
                  <a16:creationId xmlns:a16="http://schemas.microsoft.com/office/drawing/2014/main" id="{8DB94FE4-366C-4E7D-9EC7-5256C4E1272B}"/>
                </a:ext>
              </a:extLst>
            </p:cNvPr>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5" name="Freeform 46">
              <a:extLst>
                <a:ext uri="{FF2B5EF4-FFF2-40B4-BE49-F238E27FC236}">
                  <a16:creationId xmlns:a16="http://schemas.microsoft.com/office/drawing/2014/main" id="{5F0FD624-FA38-4845-B4B8-2116C491046D}"/>
                </a:ext>
              </a:extLst>
            </p:cNvPr>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6" name="Freeform 47">
              <a:extLst>
                <a:ext uri="{FF2B5EF4-FFF2-40B4-BE49-F238E27FC236}">
                  <a16:creationId xmlns:a16="http://schemas.microsoft.com/office/drawing/2014/main" id="{137CF649-602F-43C4-9FF5-0CD193602CBB}"/>
                </a:ext>
              </a:extLst>
            </p:cNvPr>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7" name="Freeform 48">
              <a:extLst>
                <a:ext uri="{FF2B5EF4-FFF2-40B4-BE49-F238E27FC236}">
                  <a16:creationId xmlns:a16="http://schemas.microsoft.com/office/drawing/2014/main" id="{DE737FF5-AF21-4501-BDF0-ABE3E4A205F9}"/>
                </a:ext>
              </a:extLst>
            </p:cNvPr>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8" name="Freeform 49">
              <a:extLst>
                <a:ext uri="{FF2B5EF4-FFF2-40B4-BE49-F238E27FC236}">
                  <a16:creationId xmlns:a16="http://schemas.microsoft.com/office/drawing/2014/main" id="{A5A993A2-EB01-480A-8C99-7640B6A465C8}"/>
                </a:ext>
              </a:extLst>
            </p:cNvPr>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9" name="Freeform 50">
              <a:extLst>
                <a:ext uri="{FF2B5EF4-FFF2-40B4-BE49-F238E27FC236}">
                  <a16:creationId xmlns:a16="http://schemas.microsoft.com/office/drawing/2014/main" id="{90871D90-D88E-4C32-97C0-A871F90AAFEC}"/>
                </a:ext>
              </a:extLst>
            </p:cNvPr>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0" name="Freeform 51">
              <a:extLst>
                <a:ext uri="{FF2B5EF4-FFF2-40B4-BE49-F238E27FC236}">
                  <a16:creationId xmlns:a16="http://schemas.microsoft.com/office/drawing/2014/main" id="{39C3DC5A-3A5B-4FB6-9106-F8C3D8D3AC76}"/>
                </a:ext>
              </a:extLst>
            </p:cNvPr>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1" name="Freeform 52">
              <a:extLst>
                <a:ext uri="{FF2B5EF4-FFF2-40B4-BE49-F238E27FC236}">
                  <a16:creationId xmlns:a16="http://schemas.microsoft.com/office/drawing/2014/main" id="{A3F808B8-5408-41BD-9644-C9AA52ADED44}"/>
                </a:ext>
              </a:extLst>
            </p:cNvPr>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2" name="Freeform 53">
              <a:extLst>
                <a:ext uri="{FF2B5EF4-FFF2-40B4-BE49-F238E27FC236}">
                  <a16:creationId xmlns:a16="http://schemas.microsoft.com/office/drawing/2014/main" id="{9F127182-1D86-4F41-913C-1B676A461989}"/>
                </a:ext>
              </a:extLst>
            </p:cNvPr>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3" name="Freeform 54">
              <a:extLst>
                <a:ext uri="{FF2B5EF4-FFF2-40B4-BE49-F238E27FC236}">
                  <a16:creationId xmlns:a16="http://schemas.microsoft.com/office/drawing/2014/main" id="{E646F12D-5034-44DE-A715-81A9F35BC6B8}"/>
                </a:ext>
              </a:extLst>
            </p:cNvPr>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4" name="Freeform 55">
              <a:extLst>
                <a:ext uri="{FF2B5EF4-FFF2-40B4-BE49-F238E27FC236}">
                  <a16:creationId xmlns:a16="http://schemas.microsoft.com/office/drawing/2014/main" id="{0C5BF1A5-4BCA-4461-9604-802C2A5D9D3F}"/>
                </a:ext>
              </a:extLst>
            </p:cNvPr>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5" name="Freeform 56">
              <a:extLst>
                <a:ext uri="{FF2B5EF4-FFF2-40B4-BE49-F238E27FC236}">
                  <a16:creationId xmlns:a16="http://schemas.microsoft.com/office/drawing/2014/main" id="{C31FAF1F-4009-44ED-8F89-683574C91D0E}"/>
                </a:ext>
              </a:extLst>
            </p:cNvPr>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Tree>
    <p:extLst>
      <p:ext uri="{BB962C8B-B14F-4D97-AF65-F5344CB8AC3E}">
        <p14:creationId xmlns:p14="http://schemas.microsoft.com/office/powerpoint/2010/main" val="449654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5" name="组合 1024">
            <a:extLst>
              <a:ext uri="{FF2B5EF4-FFF2-40B4-BE49-F238E27FC236}">
                <a16:creationId xmlns:a16="http://schemas.microsoft.com/office/drawing/2014/main" id="{B0B0D538-8DD8-429B-9FDB-1B6A3DAA8EF3}"/>
              </a:ext>
            </a:extLst>
          </p:cNvPr>
          <p:cNvGrpSpPr/>
          <p:nvPr/>
        </p:nvGrpSpPr>
        <p:grpSpPr>
          <a:xfrm>
            <a:off x="10998748" y="-55725"/>
            <a:ext cx="1226598" cy="7055965"/>
            <a:chOff x="10998748" y="-55725"/>
            <a:chExt cx="1226598" cy="7055965"/>
          </a:xfrm>
        </p:grpSpPr>
        <p:cxnSp>
          <p:nvCxnSpPr>
            <p:cNvPr id="45" name="直接连接符 44">
              <a:extLst>
                <a:ext uri="{FF2B5EF4-FFF2-40B4-BE49-F238E27FC236}">
                  <a16:creationId xmlns:a16="http://schemas.microsoft.com/office/drawing/2014/main" id="{28EF6692-0FA3-4611-AC0F-0262A4588F2C}"/>
                </a:ext>
              </a:extLst>
            </p:cNvPr>
            <p:cNvCxnSpPr>
              <a:cxnSpLocks/>
            </p:cNvCxnSpPr>
            <p:nvPr/>
          </p:nvCxnSpPr>
          <p:spPr>
            <a:xfrm>
              <a:off x="10998748" y="-55725"/>
              <a:ext cx="1214120" cy="191014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67DFEA3-A730-4913-AE7C-2FA09AADAA48}"/>
                </a:ext>
              </a:extLst>
            </p:cNvPr>
            <p:cNvCxnSpPr>
              <a:cxnSpLocks/>
            </p:cNvCxnSpPr>
            <p:nvPr/>
          </p:nvCxnSpPr>
          <p:spPr>
            <a:xfrm flipH="1">
              <a:off x="11084482" y="2758440"/>
              <a:ext cx="1140864" cy="42418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24" name="组合 1023">
            <a:extLst>
              <a:ext uri="{FF2B5EF4-FFF2-40B4-BE49-F238E27FC236}">
                <a16:creationId xmlns:a16="http://schemas.microsoft.com/office/drawing/2014/main" id="{A0F10274-B5E4-47A2-87A1-737B2921A243}"/>
              </a:ext>
            </a:extLst>
          </p:cNvPr>
          <p:cNvGrpSpPr/>
          <p:nvPr/>
        </p:nvGrpSpPr>
        <p:grpSpPr>
          <a:xfrm>
            <a:off x="-106680" y="-451413"/>
            <a:ext cx="1639479" cy="7309413"/>
            <a:chOff x="-106680" y="-231494"/>
            <a:chExt cx="1947055" cy="7089494"/>
          </a:xfrm>
        </p:grpSpPr>
        <p:cxnSp>
          <p:nvCxnSpPr>
            <p:cNvPr id="46" name="直接连接符 45">
              <a:extLst>
                <a:ext uri="{FF2B5EF4-FFF2-40B4-BE49-F238E27FC236}">
                  <a16:creationId xmlns:a16="http://schemas.microsoft.com/office/drawing/2014/main" id="{9E19C55C-08B5-42BC-9F19-E3228C723DCE}"/>
                </a:ext>
              </a:extLst>
            </p:cNvPr>
            <p:cNvCxnSpPr>
              <a:cxnSpLocks/>
            </p:cNvCxnSpPr>
            <p:nvPr/>
          </p:nvCxnSpPr>
          <p:spPr>
            <a:xfrm flipV="1">
              <a:off x="0" y="-231494"/>
              <a:ext cx="1840375" cy="42399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933E967-E2F1-44A9-A54E-D4633DCDDE13}"/>
                </a:ext>
              </a:extLst>
            </p:cNvPr>
            <p:cNvCxnSpPr>
              <a:cxnSpLocks/>
            </p:cNvCxnSpPr>
            <p:nvPr/>
          </p:nvCxnSpPr>
          <p:spPr>
            <a:xfrm>
              <a:off x="-106680" y="5356398"/>
              <a:ext cx="954442" cy="150160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96D6B9F3-513C-4876-BE75-B3A1C41A6DCF}"/>
              </a:ext>
            </a:extLst>
          </p:cNvPr>
          <p:cNvGrpSpPr/>
          <p:nvPr/>
        </p:nvGrpSpPr>
        <p:grpSpPr>
          <a:xfrm>
            <a:off x="491068" y="97781"/>
            <a:ext cx="4839546" cy="1258930"/>
            <a:chOff x="423334" y="118172"/>
            <a:chExt cx="4839546" cy="1258930"/>
          </a:xfrm>
        </p:grpSpPr>
        <p:grpSp>
          <p:nvGrpSpPr>
            <p:cNvPr id="15" name="组合 14">
              <a:extLst>
                <a:ext uri="{FF2B5EF4-FFF2-40B4-BE49-F238E27FC236}">
                  <a16:creationId xmlns:a16="http://schemas.microsoft.com/office/drawing/2014/main" id="{7B872BA6-69A0-41AC-B97B-86E31D7E7A9F}"/>
                </a:ext>
              </a:extLst>
            </p:cNvPr>
            <p:cNvGrpSpPr/>
            <p:nvPr/>
          </p:nvGrpSpPr>
          <p:grpSpPr>
            <a:xfrm>
              <a:off x="423334" y="317077"/>
              <a:ext cx="1610288" cy="1060025"/>
              <a:chOff x="1286934" y="530437"/>
              <a:chExt cx="2252623" cy="1482864"/>
            </a:xfrm>
          </p:grpSpPr>
          <p:sp>
            <p:nvSpPr>
              <p:cNvPr id="6" name="椭圆 5">
                <a:extLst>
                  <a:ext uri="{FF2B5EF4-FFF2-40B4-BE49-F238E27FC236}">
                    <a16:creationId xmlns:a16="http://schemas.microsoft.com/office/drawing/2014/main" id="{E804C518-F425-48EA-9554-B144036FEFAD}"/>
                  </a:ext>
                </a:extLst>
              </p:cNvPr>
              <p:cNvSpPr/>
              <p:nvPr/>
            </p:nvSpPr>
            <p:spPr>
              <a:xfrm>
                <a:off x="1286934" y="530437"/>
                <a:ext cx="1482865" cy="1482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cs typeface="+mn-ea"/>
                  <a:sym typeface="+mn-lt"/>
                </a:endParaRPr>
              </a:p>
            </p:txBody>
          </p:sp>
          <p:sp>
            <p:nvSpPr>
              <p:cNvPr id="14" name="文本框 13">
                <a:extLst>
                  <a:ext uri="{FF2B5EF4-FFF2-40B4-BE49-F238E27FC236}">
                    <a16:creationId xmlns:a16="http://schemas.microsoft.com/office/drawing/2014/main" id="{3708E682-DACF-445D-91B6-B95289E77229}"/>
                  </a:ext>
                </a:extLst>
              </p:cNvPr>
              <p:cNvSpPr txBox="1"/>
              <p:nvPr/>
            </p:nvSpPr>
            <p:spPr>
              <a:xfrm>
                <a:off x="1381687" y="626047"/>
                <a:ext cx="2157870" cy="1291642"/>
              </a:xfrm>
              <a:prstGeom prst="rect">
                <a:avLst/>
              </a:prstGeom>
              <a:noFill/>
            </p:spPr>
            <p:txBody>
              <a:bodyPr wrap="square" rtlCol="0">
                <a:spAutoFit/>
              </a:bodyPr>
              <a:lstStyle/>
              <a:p>
                <a:r>
                  <a:rPr lang="en-US" altLang="zh-CN" sz="5400" b="1" dirty="0">
                    <a:cs typeface="+mn-ea"/>
                    <a:sym typeface="+mn-lt"/>
                  </a:rPr>
                  <a:t>01</a:t>
                </a:r>
                <a:endParaRPr lang="zh-CN" altLang="en-US" sz="6600" b="1" dirty="0">
                  <a:cs typeface="+mn-ea"/>
                  <a:sym typeface="+mn-lt"/>
                </a:endParaRPr>
              </a:p>
            </p:txBody>
          </p:sp>
        </p:grpSp>
        <p:sp>
          <p:nvSpPr>
            <p:cNvPr id="18" name="文本框 17">
              <a:extLst>
                <a:ext uri="{FF2B5EF4-FFF2-40B4-BE49-F238E27FC236}">
                  <a16:creationId xmlns:a16="http://schemas.microsoft.com/office/drawing/2014/main" id="{2B86751D-D397-4CDA-8614-D747FC857929}"/>
                </a:ext>
              </a:extLst>
            </p:cNvPr>
            <p:cNvSpPr txBox="1"/>
            <p:nvPr/>
          </p:nvSpPr>
          <p:spPr>
            <a:xfrm>
              <a:off x="1737360" y="118172"/>
              <a:ext cx="3525520" cy="1191993"/>
            </a:xfrm>
            <a:prstGeom prst="rect">
              <a:avLst/>
            </a:prstGeom>
            <a:noFill/>
          </p:spPr>
          <p:txBody>
            <a:bodyPr wrap="square" rtlCol="0">
              <a:spAutoFit/>
            </a:bodyPr>
            <a:lstStyle/>
            <a:p>
              <a:pPr algn="dist">
                <a:lnSpc>
                  <a:spcPct val="150000"/>
                </a:lnSpc>
              </a:pPr>
              <a:r>
                <a:rPr lang="zh-CN" altLang="en-US" sz="5400" b="1" dirty="0">
                  <a:solidFill>
                    <a:schemeClr val="bg1"/>
                  </a:solidFill>
                  <a:effectLst>
                    <a:outerShdw blurRad="38100" dist="38100" dir="2700000" algn="tl">
                      <a:srgbClr val="000000">
                        <a:alpha val="43137"/>
                      </a:srgbClr>
                    </a:outerShdw>
                  </a:effectLst>
                  <a:latin typeface="+mj-ea"/>
                  <a:ea typeface="+mj-ea"/>
                  <a:cs typeface="+mn-ea"/>
                  <a:sym typeface="+mn-lt"/>
                </a:rPr>
                <a:t>模型描述</a:t>
              </a:r>
              <a:endParaRPr lang="fr-FR" altLang="zh-CN" sz="5400" b="1" dirty="0">
                <a:solidFill>
                  <a:schemeClr val="bg1"/>
                </a:solidFill>
                <a:effectLst>
                  <a:outerShdw blurRad="38100" dist="38100" dir="2700000" algn="tl">
                    <a:srgbClr val="000000">
                      <a:alpha val="43137"/>
                    </a:srgbClr>
                  </a:outerShdw>
                </a:effectLst>
                <a:latin typeface="+mj-ea"/>
                <a:ea typeface="+mj-ea"/>
                <a:cs typeface="+mn-ea"/>
                <a:sym typeface="+mn-lt"/>
              </a:endParaRPr>
            </a:p>
          </p:txBody>
        </p:sp>
      </p:grpSp>
      <p:pic>
        <p:nvPicPr>
          <p:cNvPr id="11" name="图片 10" descr="形状, 圆圈&#10;&#10;描述已自动生成">
            <a:extLst>
              <a:ext uri="{FF2B5EF4-FFF2-40B4-BE49-F238E27FC236}">
                <a16:creationId xmlns:a16="http://schemas.microsoft.com/office/drawing/2014/main" id="{EADD2B3D-EE83-4C19-AAFD-76E210EF5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204" y="480858"/>
            <a:ext cx="5294483" cy="4893239"/>
          </a:xfrm>
          <a:prstGeom prst="rect">
            <a:avLst/>
          </a:prstGeom>
        </p:spPr>
      </p:pic>
      <p:sp>
        <p:nvSpPr>
          <p:cNvPr id="40" name="文本框 39">
            <a:extLst>
              <a:ext uri="{FF2B5EF4-FFF2-40B4-BE49-F238E27FC236}">
                <a16:creationId xmlns:a16="http://schemas.microsoft.com/office/drawing/2014/main" id="{38204284-DA59-44BF-8563-C99577EA49AA}"/>
              </a:ext>
            </a:extLst>
          </p:cNvPr>
          <p:cNvSpPr txBox="1"/>
          <p:nvPr/>
        </p:nvSpPr>
        <p:spPr>
          <a:xfrm>
            <a:off x="696989" y="1869543"/>
            <a:ext cx="5294483" cy="3266985"/>
          </a:xfrm>
          <a:prstGeom prst="rect">
            <a:avLst/>
          </a:prstGeom>
          <a:noFill/>
        </p:spPr>
        <p:txBody>
          <a:bodyPr wrap="square">
            <a:spAutoFit/>
          </a:bodyPr>
          <a:lstStyle/>
          <a:p>
            <a:pPr indent="457200">
              <a:lnSpc>
                <a:spcPct val="150000"/>
              </a:lnSpc>
            </a:pPr>
            <a:r>
              <a:rPr lang="zh-CN" altLang="en-US" sz="2000" dirty="0">
                <a:solidFill>
                  <a:schemeClr val="bg1"/>
                </a:solidFill>
              </a:rPr>
              <a:t>五位哲学家围坐在一张圆桌旁，每人面前各摆放一碗面条，每二位哲学家之间只摆放一支筷子。哲学家的行为是反复地进餐与思考。当哲学家饥饿时，他必须能够</a:t>
            </a:r>
            <a:r>
              <a:rPr lang="zh-CN" altLang="en-US" sz="2000" b="1" dirty="0">
                <a:solidFill>
                  <a:srgbClr val="FAFF3B"/>
                </a:solidFill>
              </a:rPr>
              <a:t>依次拿到</a:t>
            </a:r>
            <a:r>
              <a:rPr lang="zh-CN" altLang="en-US" sz="2000" dirty="0">
                <a:solidFill>
                  <a:schemeClr val="bg1"/>
                </a:solidFill>
              </a:rPr>
              <a:t>左、右两支筷子后才能吃到面条，</a:t>
            </a:r>
            <a:r>
              <a:rPr lang="zh-CN" altLang="en-US" sz="2000" b="1" dirty="0">
                <a:solidFill>
                  <a:srgbClr val="FAFF3B"/>
                </a:solidFill>
              </a:rPr>
              <a:t>餐后放下</a:t>
            </a:r>
            <a:r>
              <a:rPr lang="zh-CN" altLang="en-US" sz="2000" dirty="0">
                <a:solidFill>
                  <a:schemeClr val="bg1"/>
                </a:solidFill>
              </a:rPr>
              <a:t>两支筷子继续思考。而且他们只思考从不交谈</a:t>
            </a:r>
          </a:p>
          <a:p>
            <a:pPr indent="457200">
              <a:lnSpc>
                <a:spcPct val="150000"/>
              </a:lnSpc>
            </a:pPr>
            <a:endParaRPr lang="zh-CN" altLang="en-US" sz="2000" b="1" dirty="0">
              <a:solidFill>
                <a:schemeClr val="bg1"/>
              </a:solidFill>
            </a:endParaRPr>
          </a:p>
        </p:txBody>
      </p:sp>
      <p:sp>
        <p:nvSpPr>
          <p:cNvPr id="19" name="矩形 18">
            <a:extLst>
              <a:ext uri="{FF2B5EF4-FFF2-40B4-BE49-F238E27FC236}">
                <a16:creationId xmlns:a16="http://schemas.microsoft.com/office/drawing/2014/main" id="{99ECFE90-7E99-40A4-8C14-DD6CBFEB7AB1}"/>
              </a:ext>
            </a:extLst>
          </p:cNvPr>
          <p:cNvSpPr/>
          <p:nvPr/>
        </p:nvSpPr>
        <p:spPr>
          <a:xfrm>
            <a:off x="491068" y="5361479"/>
            <a:ext cx="11055440" cy="1015663"/>
          </a:xfrm>
          <a:prstGeom prst="rect">
            <a:avLst/>
          </a:prstGeom>
          <a:noFill/>
        </p:spPr>
        <p:txBody>
          <a:bodyPr wrap="square" lIns="91440" tIns="45720" rIns="91440" bIns="45720">
            <a:spAutoFit/>
          </a:bodyPr>
          <a:lstStyle/>
          <a:p>
            <a:pPr algn="ctr"/>
            <a:r>
              <a:rPr lang="zh-CN" altLang="en-US" sz="6000" b="1" dirty="0">
                <a:ln w="10160">
                  <a:solidFill>
                    <a:schemeClr val="bg1">
                      <a:lumMod val="85000"/>
                    </a:schemeClr>
                  </a:solidFill>
                  <a:prstDash val="solid"/>
                </a:ln>
                <a:solidFill>
                  <a:srgbClr val="FFFFFF"/>
                </a:solidFill>
                <a:effectLst>
                  <a:outerShdw blurRad="38100" dist="22860" dir="5400000" algn="tl" rotWithShape="0">
                    <a:srgbClr val="000000">
                      <a:alpha val="30000"/>
                    </a:srgbClr>
                  </a:outerShdw>
                </a:effectLst>
              </a:rPr>
              <a:t>即只有思考和进餐两种交替状态</a:t>
            </a:r>
          </a:p>
        </p:txBody>
      </p:sp>
    </p:spTree>
    <p:extLst>
      <p:ext uri="{BB962C8B-B14F-4D97-AF65-F5344CB8AC3E}">
        <p14:creationId xmlns:p14="http://schemas.microsoft.com/office/powerpoint/2010/main" val="2918174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86" name="组合 185">
            <a:extLst>
              <a:ext uri="{FF2B5EF4-FFF2-40B4-BE49-F238E27FC236}">
                <a16:creationId xmlns:a16="http://schemas.microsoft.com/office/drawing/2014/main" id="{320B4267-1B0D-4B2B-BE7A-92EA1BC8A148}"/>
              </a:ext>
            </a:extLst>
          </p:cNvPr>
          <p:cNvGrpSpPr/>
          <p:nvPr/>
        </p:nvGrpSpPr>
        <p:grpSpPr>
          <a:xfrm>
            <a:off x="-106680" y="-451413"/>
            <a:ext cx="1639479" cy="7309413"/>
            <a:chOff x="-106680" y="-231494"/>
            <a:chExt cx="1947055" cy="7089494"/>
          </a:xfrm>
        </p:grpSpPr>
        <p:cxnSp>
          <p:nvCxnSpPr>
            <p:cNvPr id="187" name="直接连接符 186">
              <a:extLst>
                <a:ext uri="{FF2B5EF4-FFF2-40B4-BE49-F238E27FC236}">
                  <a16:creationId xmlns:a16="http://schemas.microsoft.com/office/drawing/2014/main" id="{2CF093AF-ED05-42BC-A2A7-2EF0962285F0}"/>
                </a:ext>
              </a:extLst>
            </p:cNvPr>
            <p:cNvCxnSpPr>
              <a:cxnSpLocks/>
            </p:cNvCxnSpPr>
            <p:nvPr/>
          </p:nvCxnSpPr>
          <p:spPr>
            <a:xfrm flipV="1">
              <a:off x="0" y="-231494"/>
              <a:ext cx="1840375" cy="42399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D93C470D-4B19-4E14-A9AA-D45BC2C6F759}"/>
                </a:ext>
              </a:extLst>
            </p:cNvPr>
            <p:cNvCxnSpPr>
              <a:cxnSpLocks/>
            </p:cNvCxnSpPr>
            <p:nvPr/>
          </p:nvCxnSpPr>
          <p:spPr>
            <a:xfrm>
              <a:off x="-106680" y="5356398"/>
              <a:ext cx="954442" cy="150160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6D6E1A4C-0335-4E34-9D6E-A7524C52F858}"/>
              </a:ext>
            </a:extLst>
          </p:cNvPr>
          <p:cNvGrpSpPr/>
          <p:nvPr/>
        </p:nvGrpSpPr>
        <p:grpSpPr>
          <a:xfrm>
            <a:off x="472481" y="161473"/>
            <a:ext cx="4839546" cy="1258930"/>
            <a:chOff x="423334" y="118172"/>
            <a:chExt cx="4839546" cy="1258930"/>
          </a:xfrm>
        </p:grpSpPr>
        <p:grpSp>
          <p:nvGrpSpPr>
            <p:cNvPr id="15" name="组合 14">
              <a:extLst>
                <a:ext uri="{FF2B5EF4-FFF2-40B4-BE49-F238E27FC236}">
                  <a16:creationId xmlns:a16="http://schemas.microsoft.com/office/drawing/2014/main" id="{7B872BA6-69A0-41AC-B97B-86E31D7E7A9F}"/>
                </a:ext>
              </a:extLst>
            </p:cNvPr>
            <p:cNvGrpSpPr/>
            <p:nvPr/>
          </p:nvGrpSpPr>
          <p:grpSpPr>
            <a:xfrm>
              <a:off x="423334" y="317077"/>
              <a:ext cx="1610288" cy="1060025"/>
              <a:chOff x="1286934" y="530437"/>
              <a:chExt cx="2252623" cy="1482864"/>
            </a:xfrm>
          </p:grpSpPr>
          <p:sp>
            <p:nvSpPr>
              <p:cNvPr id="6" name="椭圆 5">
                <a:extLst>
                  <a:ext uri="{FF2B5EF4-FFF2-40B4-BE49-F238E27FC236}">
                    <a16:creationId xmlns:a16="http://schemas.microsoft.com/office/drawing/2014/main" id="{E804C518-F425-48EA-9554-B144036FEFAD}"/>
                  </a:ext>
                </a:extLst>
              </p:cNvPr>
              <p:cNvSpPr/>
              <p:nvPr/>
            </p:nvSpPr>
            <p:spPr>
              <a:xfrm>
                <a:off x="1286934" y="530437"/>
                <a:ext cx="1482865" cy="1482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cs typeface="+mn-ea"/>
                  <a:sym typeface="+mn-lt"/>
                </a:endParaRPr>
              </a:p>
            </p:txBody>
          </p:sp>
          <p:sp>
            <p:nvSpPr>
              <p:cNvPr id="14" name="文本框 13">
                <a:extLst>
                  <a:ext uri="{FF2B5EF4-FFF2-40B4-BE49-F238E27FC236}">
                    <a16:creationId xmlns:a16="http://schemas.microsoft.com/office/drawing/2014/main" id="{3708E682-DACF-445D-91B6-B95289E77229}"/>
                  </a:ext>
                </a:extLst>
              </p:cNvPr>
              <p:cNvSpPr txBox="1"/>
              <p:nvPr/>
            </p:nvSpPr>
            <p:spPr>
              <a:xfrm>
                <a:off x="1381687" y="626047"/>
                <a:ext cx="2157870" cy="1291642"/>
              </a:xfrm>
              <a:prstGeom prst="rect">
                <a:avLst/>
              </a:prstGeom>
              <a:noFill/>
            </p:spPr>
            <p:txBody>
              <a:bodyPr wrap="square" rtlCol="0">
                <a:spAutoFit/>
              </a:bodyPr>
              <a:lstStyle/>
              <a:p>
                <a:r>
                  <a:rPr lang="en-US" altLang="zh-CN" sz="5400" b="1" dirty="0">
                    <a:cs typeface="+mn-ea"/>
                    <a:sym typeface="+mn-lt"/>
                  </a:rPr>
                  <a:t>01</a:t>
                </a:r>
                <a:endParaRPr lang="zh-CN" altLang="en-US" sz="6600" b="1" dirty="0">
                  <a:cs typeface="+mn-ea"/>
                  <a:sym typeface="+mn-lt"/>
                </a:endParaRPr>
              </a:p>
            </p:txBody>
          </p:sp>
        </p:grpSp>
        <p:sp>
          <p:nvSpPr>
            <p:cNvPr id="18" name="文本框 17">
              <a:extLst>
                <a:ext uri="{FF2B5EF4-FFF2-40B4-BE49-F238E27FC236}">
                  <a16:creationId xmlns:a16="http://schemas.microsoft.com/office/drawing/2014/main" id="{2B86751D-D397-4CDA-8614-D747FC857929}"/>
                </a:ext>
              </a:extLst>
            </p:cNvPr>
            <p:cNvSpPr txBox="1"/>
            <p:nvPr/>
          </p:nvSpPr>
          <p:spPr>
            <a:xfrm>
              <a:off x="1737360" y="118172"/>
              <a:ext cx="3525520" cy="1191993"/>
            </a:xfrm>
            <a:prstGeom prst="rect">
              <a:avLst/>
            </a:prstGeom>
            <a:noFill/>
          </p:spPr>
          <p:txBody>
            <a:bodyPr wrap="square" rtlCol="0">
              <a:spAutoFit/>
            </a:bodyPr>
            <a:lstStyle/>
            <a:p>
              <a:pPr algn="dist">
                <a:lnSpc>
                  <a:spcPct val="150000"/>
                </a:lnSpc>
              </a:pPr>
              <a:r>
                <a:rPr lang="zh-CN" altLang="en-US" sz="5400" b="1" dirty="0">
                  <a:solidFill>
                    <a:schemeClr val="bg1"/>
                  </a:solidFill>
                  <a:effectLst>
                    <a:outerShdw blurRad="38100" dist="38100" dir="2700000" algn="tl">
                      <a:srgbClr val="000000">
                        <a:alpha val="43137"/>
                      </a:srgbClr>
                    </a:outerShdw>
                  </a:effectLst>
                  <a:latin typeface="+mj-ea"/>
                  <a:ea typeface="+mj-ea"/>
                  <a:cs typeface="+mn-ea"/>
                  <a:sym typeface="+mn-lt"/>
                </a:rPr>
                <a:t>模型描述</a:t>
              </a:r>
              <a:endParaRPr lang="fr-FR" altLang="zh-CN" sz="5400" b="1" dirty="0">
                <a:solidFill>
                  <a:schemeClr val="bg1"/>
                </a:solidFill>
                <a:effectLst>
                  <a:outerShdw blurRad="38100" dist="38100" dir="2700000" algn="tl">
                    <a:srgbClr val="000000">
                      <a:alpha val="43137"/>
                    </a:srgbClr>
                  </a:outerShdw>
                </a:effectLst>
                <a:latin typeface="+mj-ea"/>
                <a:ea typeface="+mj-ea"/>
                <a:cs typeface="+mn-ea"/>
                <a:sym typeface="+mn-lt"/>
              </a:endParaRPr>
            </a:p>
          </p:txBody>
        </p:sp>
      </p:grpSp>
      <p:sp>
        <p:nvSpPr>
          <p:cNvPr id="12" name="文本框 11">
            <a:extLst>
              <a:ext uri="{FF2B5EF4-FFF2-40B4-BE49-F238E27FC236}">
                <a16:creationId xmlns:a16="http://schemas.microsoft.com/office/drawing/2014/main" id="{3E18A93F-9F2A-4CBF-810B-A5DCF1B83016}"/>
              </a:ext>
            </a:extLst>
          </p:cNvPr>
          <p:cNvSpPr txBox="1"/>
          <p:nvPr/>
        </p:nvSpPr>
        <p:spPr>
          <a:xfrm>
            <a:off x="556225" y="1687655"/>
            <a:ext cx="6272835" cy="4192430"/>
          </a:xfrm>
          <a:prstGeom prst="rect">
            <a:avLst/>
          </a:prstGeom>
          <a:noFill/>
        </p:spPr>
        <p:txBody>
          <a:bodyPr wrap="square">
            <a:spAutoFit/>
          </a:bodyPr>
          <a:lstStyle/>
          <a:p>
            <a:pPr indent="457200">
              <a:lnSpc>
                <a:spcPct val="150000"/>
              </a:lnSpc>
            </a:pPr>
            <a:r>
              <a:rPr lang="zh-CN" altLang="en-US" sz="2000" dirty="0">
                <a:solidFill>
                  <a:schemeClr val="bg1"/>
                </a:solidFill>
              </a:rPr>
              <a:t>哲学家顺利进行上述行为所需要做到的如下，哲学家需要统一思考逻辑，同时能够保证以下两个条件</a:t>
            </a:r>
            <a:r>
              <a:rPr lang="en-US" altLang="zh-CN" sz="2000" dirty="0">
                <a:solidFill>
                  <a:schemeClr val="bg1"/>
                </a:solidFill>
              </a:rPr>
              <a:t>:</a:t>
            </a:r>
          </a:p>
          <a:p>
            <a:pPr marL="457200" indent="-457200">
              <a:lnSpc>
                <a:spcPct val="150000"/>
              </a:lnSpc>
              <a:buFont typeface="+mj-lt"/>
              <a:buAutoNum type="arabicPeriod"/>
            </a:pPr>
            <a:r>
              <a:rPr lang="zh-CN" altLang="en-US" sz="2000" dirty="0">
                <a:solidFill>
                  <a:schemeClr val="bg1"/>
                </a:solidFill>
              </a:rPr>
              <a:t>他们</a:t>
            </a:r>
            <a:r>
              <a:rPr lang="zh-CN" altLang="en-US" sz="2000" b="1" dirty="0">
                <a:solidFill>
                  <a:srgbClr val="FAFF3B"/>
                </a:solidFill>
              </a:rPr>
              <a:t>至少有人且尽可能两个人</a:t>
            </a:r>
            <a:r>
              <a:rPr lang="zh-CN" altLang="en-US" sz="2000" dirty="0">
                <a:solidFill>
                  <a:schemeClr val="bg1"/>
                </a:solidFill>
              </a:rPr>
              <a:t>能同时拿到两把叉子开始吃饭</a:t>
            </a:r>
            <a:r>
              <a:rPr lang="en-US" altLang="zh-CN" sz="2000" dirty="0">
                <a:solidFill>
                  <a:schemeClr val="bg1"/>
                </a:solidFill>
              </a:rPr>
              <a:t>;</a:t>
            </a:r>
          </a:p>
          <a:p>
            <a:pPr marL="457200" indent="-457200">
              <a:lnSpc>
                <a:spcPct val="150000"/>
              </a:lnSpc>
              <a:buFont typeface="+mj-lt"/>
              <a:buAutoNum type="arabicPeriod"/>
            </a:pPr>
            <a:r>
              <a:rPr lang="zh-CN" altLang="en-US" sz="2000" dirty="0">
                <a:solidFill>
                  <a:schemeClr val="bg1"/>
                </a:solidFill>
              </a:rPr>
              <a:t>不会发生</a:t>
            </a:r>
            <a:r>
              <a:rPr lang="zh-CN" altLang="en-US" sz="2000" b="1" dirty="0">
                <a:solidFill>
                  <a:srgbClr val="FAFF3B"/>
                </a:solidFill>
              </a:rPr>
              <a:t>“死锁”</a:t>
            </a:r>
            <a:r>
              <a:rPr lang="zh-CN" altLang="en-US" sz="2000" dirty="0">
                <a:solidFill>
                  <a:schemeClr val="bg1"/>
                </a:solidFill>
              </a:rPr>
              <a:t>和</a:t>
            </a:r>
            <a:r>
              <a:rPr lang="zh-CN" altLang="en-US" sz="2000" b="1" dirty="0">
                <a:solidFill>
                  <a:srgbClr val="FAFF3B"/>
                </a:solidFill>
              </a:rPr>
              <a:t>“饥饿”</a:t>
            </a:r>
            <a:r>
              <a:rPr lang="zh-CN" altLang="en-US" sz="2000" dirty="0">
                <a:solidFill>
                  <a:schemeClr val="bg1"/>
                </a:solidFill>
              </a:rPr>
              <a:t>的状态。</a:t>
            </a:r>
            <a:endParaRPr lang="en-US" altLang="zh-CN" sz="2000" dirty="0">
              <a:solidFill>
                <a:schemeClr val="bg1"/>
              </a:solidFill>
            </a:endParaRPr>
          </a:p>
          <a:p>
            <a:pPr indent="457200">
              <a:lnSpc>
                <a:spcPct val="150000"/>
              </a:lnSpc>
            </a:pPr>
            <a:r>
              <a:rPr lang="zh-CN" altLang="en-US" sz="2000" dirty="0">
                <a:solidFill>
                  <a:schemeClr val="bg1"/>
                </a:solidFill>
              </a:rPr>
              <a:t>哲学家进餐和思考的时机是随机的，不能指定哲学家们进餐顺序。同时要保证不会出现死锁和饥饿这两种让“进餐”无法继续的状态。（比如</a:t>
            </a:r>
            <a:r>
              <a:rPr lang="zh-CN" altLang="en-US" sz="2000" b="1" dirty="0">
                <a:solidFill>
                  <a:srgbClr val="FAFF3B"/>
                </a:solidFill>
              </a:rPr>
              <a:t>五个人同时拿起了右手边的筷子，导致五个人都无法继续进餐</a:t>
            </a:r>
            <a:r>
              <a:rPr lang="zh-CN" altLang="en-US" sz="2000" dirty="0">
                <a:solidFill>
                  <a:schemeClr val="bg1"/>
                </a:solidFill>
              </a:rPr>
              <a:t>）</a:t>
            </a:r>
            <a:endParaRPr lang="zh-CN" altLang="en-US" sz="2000" b="1" dirty="0">
              <a:solidFill>
                <a:schemeClr val="bg1"/>
              </a:solidFill>
            </a:endParaRPr>
          </a:p>
        </p:txBody>
      </p:sp>
      <p:pic>
        <p:nvPicPr>
          <p:cNvPr id="185" name="图片 184" descr="形状, 圆圈&#10;&#10;描述已自动生成">
            <a:extLst>
              <a:ext uri="{FF2B5EF4-FFF2-40B4-BE49-F238E27FC236}">
                <a16:creationId xmlns:a16="http://schemas.microsoft.com/office/drawing/2014/main" id="{A006C73A-B53C-4DF2-8EF8-962ABF935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779" y="1219845"/>
            <a:ext cx="5317222" cy="4914255"/>
          </a:xfrm>
          <a:prstGeom prst="rect">
            <a:avLst/>
          </a:prstGeom>
        </p:spPr>
      </p:pic>
      <p:grpSp>
        <p:nvGrpSpPr>
          <p:cNvPr id="189" name="组合 188">
            <a:extLst>
              <a:ext uri="{FF2B5EF4-FFF2-40B4-BE49-F238E27FC236}">
                <a16:creationId xmlns:a16="http://schemas.microsoft.com/office/drawing/2014/main" id="{C059E591-55B1-4704-BDB1-2222515E88E4}"/>
              </a:ext>
            </a:extLst>
          </p:cNvPr>
          <p:cNvGrpSpPr/>
          <p:nvPr/>
        </p:nvGrpSpPr>
        <p:grpSpPr>
          <a:xfrm>
            <a:off x="10998748" y="-55725"/>
            <a:ext cx="1226598" cy="7055965"/>
            <a:chOff x="10998748" y="-55725"/>
            <a:chExt cx="1226598" cy="7055965"/>
          </a:xfrm>
        </p:grpSpPr>
        <p:cxnSp>
          <p:nvCxnSpPr>
            <p:cNvPr id="190" name="直接连接符 189">
              <a:extLst>
                <a:ext uri="{FF2B5EF4-FFF2-40B4-BE49-F238E27FC236}">
                  <a16:creationId xmlns:a16="http://schemas.microsoft.com/office/drawing/2014/main" id="{F01CB323-542D-4E15-ABE8-BE499405810A}"/>
                </a:ext>
              </a:extLst>
            </p:cNvPr>
            <p:cNvCxnSpPr>
              <a:cxnSpLocks/>
            </p:cNvCxnSpPr>
            <p:nvPr/>
          </p:nvCxnSpPr>
          <p:spPr>
            <a:xfrm>
              <a:off x="10998748" y="-55725"/>
              <a:ext cx="1214120" cy="191014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a16="http://schemas.microsoft.com/office/drawing/2014/main" id="{0922211B-5A74-4796-97FA-53CB2ADD0A20}"/>
                </a:ext>
              </a:extLst>
            </p:cNvPr>
            <p:cNvCxnSpPr>
              <a:cxnSpLocks/>
            </p:cNvCxnSpPr>
            <p:nvPr/>
          </p:nvCxnSpPr>
          <p:spPr>
            <a:xfrm flipH="1">
              <a:off x="11084482" y="2758440"/>
              <a:ext cx="1140864" cy="42418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111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85"/>
                                        </p:tgtEl>
                                        <p:attrNameLst>
                                          <p:attrName>style.visibility</p:attrName>
                                        </p:attrNameLst>
                                      </p:cBhvr>
                                      <p:to>
                                        <p:strVal val="visible"/>
                                      </p:to>
                                    </p:set>
                                    <p:animEffect transition="in" filter="fade">
                                      <p:cBhvr>
                                        <p:cTn id="13"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5" name="组合 1024">
            <a:extLst>
              <a:ext uri="{FF2B5EF4-FFF2-40B4-BE49-F238E27FC236}">
                <a16:creationId xmlns:a16="http://schemas.microsoft.com/office/drawing/2014/main" id="{B0B0D538-8DD8-429B-9FDB-1B6A3DAA8EF3}"/>
              </a:ext>
            </a:extLst>
          </p:cNvPr>
          <p:cNvGrpSpPr/>
          <p:nvPr/>
        </p:nvGrpSpPr>
        <p:grpSpPr>
          <a:xfrm>
            <a:off x="10998748" y="-55725"/>
            <a:ext cx="1226598" cy="7055965"/>
            <a:chOff x="10998748" y="-55725"/>
            <a:chExt cx="1226598" cy="7055965"/>
          </a:xfrm>
        </p:grpSpPr>
        <p:cxnSp>
          <p:nvCxnSpPr>
            <p:cNvPr id="45" name="直接连接符 44">
              <a:extLst>
                <a:ext uri="{FF2B5EF4-FFF2-40B4-BE49-F238E27FC236}">
                  <a16:creationId xmlns:a16="http://schemas.microsoft.com/office/drawing/2014/main" id="{28EF6692-0FA3-4611-AC0F-0262A4588F2C}"/>
                </a:ext>
              </a:extLst>
            </p:cNvPr>
            <p:cNvCxnSpPr>
              <a:cxnSpLocks/>
            </p:cNvCxnSpPr>
            <p:nvPr/>
          </p:nvCxnSpPr>
          <p:spPr>
            <a:xfrm>
              <a:off x="10998748" y="-55725"/>
              <a:ext cx="1214120" cy="191014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67DFEA3-A730-4913-AE7C-2FA09AADAA48}"/>
                </a:ext>
              </a:extLst>
            </p:cNvPr>
            <p:cNvCxnSpPr>
              <a:cxnSpLocks/>
            </p:cNvCxnSpPr>
            <p:nvPr/>
          </p:nvCxnSpPr>
          <p:spPr>
            <a:xfrm flipH="1">
              <a:off x="11084482" y="2758440"/>
              <a:ext cx="1140864" cy="42418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24" name="组合 1023">
            <a:extLst>
              <a:ext uri="{FF2B5EF4-FFF2-40B4-BE49-F238E27FC236}">
                <a16:creationId xmlns:a16="http://schemas.microsoft.com/office/drawing/2014/main" id="{A0F10274-B5E4-47A2-87A1-737B2921A243}"/>
              </a:ext>
            </a:extLst>
          </p:cNvPr>
          <p:cNvGrpSpPr/>
          <p:nvPr/>
        </p:nvGrpSpPr>
        <p:grpSpPr>
          <a:xfrm>
            <a:off x="-106680" y="-451413"/>
            <a:ext cx="1639479" cy="7309413"/>
            <a:chOff x="-106680" y="-231494"/>
            <a:chExt cx="1947055" cy="7089494"/>
          </a:xfrm>
        </p:grpSpPr>
        <p:cxnSp>
          <p:nvCxnSpPr>
            <p:cNvPr id="46" name="直接连接符 45">
              <a:extLst>
                <a:ext uri="{FF2B5EF4-FFF2-40B4-BE49-F238E27FC236}">
                  <a16:creationId xmlns:a16="http://schemas.microsoft.com/office/drawing/2014/main" id="{9E19C55C-08B5-42BC-9F19-E3228C723DCE}"/>
                </a:ext>
              </a:extLst>
            </p:cNvPr>
            <p:cNvCxnSpPr>
              <a:cxnSpLocks/>
            </p:cNvCxnSpPr>
            <p:nvPr/>
          </p:nvCxnSpPr>
          <p:spPr>
            <a:xfrm flipV="1">
              <a:off x="0" y="-231494"/>
              <a:ext cx="1840375" cy="42399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933E967-E2F1-44A9-A54E-D4633DCDDE13}"/>
                </a:ext>
              </a:extLst>
            </p:cNvPr>
            <p:cNvCxnSpPr>
              <a:cxnSpLocks/>
            </p:cNvCxnSpPr>
            <p:nvPr/>
          </p:nvCxnSpPr>
          <p:spPr>
            <a:xfrm>
              <a:off x="-106680" y="5356398"/>
              <a:ext cx="954442" cy="150160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96D6B9F3-513C-4876-BE75-B3A1C41A6DCF}"/>
              </a:ext>
            </a:extLst>
          </p:cNvPr>
          <p:cNvGrpSpPr/>
          <p:nvPr/>
        </p:nvGrpSpPr>
        <p:grpSpPr>
          <a:xfrm>
            <a:off x="491068" y="97781"/>
            <a:ext cx="5833688" cy="1258930"/>
            <a:chOff x="423334" y="118172"/>
            <a:chExt cx="5833688" cy="1258930"/>
          </a:xfrm>
        </p:grpSpPr>
        <p:grpSp>
          <p:nvGrpSpPr>
            <p:cNvPr id="15" name="组合 14">
              <a:extLst>
                <a:ext uri="{FF2B5EF4-FFF2-40B4-BE49-F238E27FC236}">
                  <a16:creationId xmlns:a16="http://schemas.microsoft.com/office/drawing/2014/main" id="{7B872BA6-69A0-41AC-B97B-86E31D7E7A9F}"/>
                </a:ext>
              </a:extLst>
            </p:cNvPr>
            <p:cNvGrpSpPr/>
            <p:nvPr/>
          </p:nvGrpSpPr>
          <p:grpSpPr>
            <a:xfrm>
              <a:off x="423334" y="317077"/>
              <a:ext cx="1610288" cy="1060025"/>
              <a:chOff x="1286934" y="530437"/>
              <a:chExt cx="2252623" cy="1482864"/>
            </a:xfrm>
          </p:grpSpPr>
          <p:sp>
            <p:nvSpPr>
              <p:cNvPr id="6" name="椭圆 5">
                <a:extLst>
                  <a:ext uri="{FF2B5EF4-FFF2-40B4-BE49-F238E27FC236}">
                    <a16:creationId xmlns:a16="http://schemas.microsoft.com/office/drawing/2014/main" id="{E804C518-F425-48EA-9554-B144036FEFAD}"/>
                  </a:ext>
                </a:extLst>
              </p:cNvPr>
              <p:cNvSpPr/>
              <p:nvPr/>
            </p:nvSpPr>
            <p:spPr>
              <a:xfrm>
                <a:off x="1286934" y="530437"/>
                <a:ext cx="1482865" cy="1482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cs typeface="+mn-ea"/>
                  <a:sym typeface="+mn-lt"/>
                </a:endParaRPr>
              </a:p>
            </p:txBody>
          </p:sp>
          <p:sp>
            <p:nvSpPr>
              <p:cNvPr id="14" name="文本框 13">
                <a:extLst>
                  <a:ext uri="{FF2B5EF4-FFF2-40B4-BE49-F238E27FC236}">
                    <a16:creationId xmlns:a16="http://schemas.microsoft.com/office/drawing/2014/main" id="{3708E682-DACF-445D-91B6-B95289E77229}"/>
                  </a:ext>
                </a:extLst>
              </p:cNvPr>
              <p:cNvSpPr txBox="1"/>
              <p:nvPr/>
            </p:nvSpPr>
            <p:spPr>
              <a:xfrm>
                <a:off x="1381687" y="626047"/>
                <a:ext cx="2157870" cy="1291642"/>
              </a:xfrm>
              <a:prstGeom prst="rect">
                <a:avLst/>
              </a:prstGeom>
              <a:noFill/>
            </p:spPr>
            <p:txBody>
              <a:bodyPr wrap="square" rtlCol="0">
                <a:spAutoFit/>
              </a:bodyPr>
              <a:lstStyle/>
              <a:p>
                <a:r>
                  <a:rPr lang="en-US" altLang="zh-CN" sz="5400" b="1" dirty="0">
                    <a:cs typeface="+mn-ea"/>
                    <a:sym typeface="+mn-lt"/>
                  </a:rPr>
                  <a:t>02</a:t>
                </a:r>
                <a:endParaRPr lang="zh-CN" altLang="en-US" sz="6600" b="1" dirty="0">
                  <a:cs typeface="+mn-ea"/>
                  <a:sym typeface="+mn-lt"/>
                </a:endParaRPr>
              </a:p>
            </p:txBody>
          </p:sp>
        </p:grpSp>
        <p:sp>
          <p:nvSpPr>
            <p:cNvPr id="18" name="文本框 17">
              <a:extLst>
                <a:ext uri="{FF2B5EF4-FFF2-40B4-BE49-F238E27FC236}">
                  <a16:creationId xmlns:a16="http://schemas.microsoft.com/office/drawing/2014/main" id="{2B86751D-D397-4CDA-8614-D747FC857929}"/>
                </a:ext>
              </a:extLst>
            </p:cNvPr>
            <p:cNvSpPr txBox="1"/>
            <p:nvPr/>
          </p:nvSpPr>
          <p:spPr>
            <a:xfrm>
              <a:off x="1737360" y="118172"/>
              <a:ext cx="4519662" cy="1191993"/>
            </a:xfrm>
            <a:prstGeom prst="rect">
              <a:avLst/>
            </a:prstGeom>
            <a:noFill/>
          </p:spPr>
          <p:txBody>
            <a:bodyPr wrap="square" rtlCol="0">
              <a:spAutoFit/>
            </a:bodyPr>
            <a:lstStyle/>
            <a:p>
              <a:pPr algn="dist">
                <a:lnSpc>
                  <a:spcPct val="150000"/>
                </a:lnSpc>
              </a:pPr>
              <a:r>
                <a:rPr lang="zh-CN" altLang="en-US" sz="5400" b="1" dirty="0">
                  <a:solidFill>
                    <a:schemeClr val="bg1"/>
                  </a:solidFill>
                  <a:effectLst>
                    <a:outerShdw blurRad="38100" dist="38100" dir="2700000" algn="tl">
                      <a:srgbClr val="000000">
                        <a:alpha val="43137"/>
                      </a:srgbClr>
                    </a:outerShdw>
                  </a:effectLst>
                  <a:latin typeface="+mj-ea"/>
                  <a:ea typeface="+mj-ea"/>
                  <a:cs typeface="+mn-ea"/>
                  <a:sym typeface="+mn-lt"/>
                </a:rPr>
                <a:t>价值与意义</a:t>
              </a:r>
              <a:endParaRPr lang="fr-FR" altLang="zh-CN" sz="5400" b="1" dirty="0">
                <a:solidFill>
                  <a:schemeClr val="bg1"/>
                </a:solidFill>
                <a:effectLst>
                  <a:outerShdw blurRad="38100" dist="38100" dir="2700000" algn="tl">
                    <a:srgbClr val="000000">
                      <a:alpha val="43137"/>
                    </a:srgbClr>
                  </a:outerShdw>
                </a:effectLst>
                <a:latin typeface="+mj-ea"/>
                <a:ea typeface="+mj-ea"/>
                <a:cs typeface="+mn-ea"/>
                <a:sym typeface="+mn-lt"/>
              </a:endParaRPr>
            </a:p>
          </p:txBody>
        </p:sp>
      </p:grpSp>
      <p:sp>
        <p:nvSpPr>
          <p:cNvPr id="25" name="文本框 24">
            <a:extLst>
              <a:ext uri="{FF2B5EF4-FFF2-40B4-BE49-F238E27FC236}">
                <a16:creationId xmlns:a16="http://schemas.microsoft.com/office/drawing/2014/main" id="{5868222A-60BB-4137-8E5E-4AFA68996CFA}"/>
              </a:ext>
            </a:extLst>
          </p:cNvPr>
          <p:cNvSpPr txBox="1"/>
          <p:nvPr/>
        </p:nvSpPr>
        <p:spPr>
          <a:xfrm>
            <a:off x="996316" y="4512978"/>
            <a:ext cx="10075890" cy="1689052"/>
          </a:xfrm>
          <a:prstGeom prst="rect">
            <a:avLst/>
          </a:prstGeom>
          <a:noFill/>
        </p:spPr>
        <p:txBody>
          <a:bodyPr wrap="square">
            <a:spAutoFit/>
          </a:bodyPr>
          <a:lstStyle/>
          <a:p>
            <a:pPr indent="457200" algn="just">
              <a:lnSpc>
                <a:spcPct val="150000"/>
              </a:lnSpc>
            </a:pPr>
            <a:r>
              <a:rPr lang="zh-CN" altLang="en-US" sz="2400" dirty="0">
                <a:solidFill>
                  <a:schemeClr val="bg1"/>
                </a:solidFill>
                <a:latin typeface="+mn-ea"/>
              </a:rPr>
              <a:t>哲学家就餐模型是操作系统中进程共享资源时同步与互斥行为的典型范例。最初由著名计算机科学家</a:t>
            </a:r>
            <a:r>
              <a:rPr lang="en-US" altLang="zh-CN" sz="2400" dirty="0">
                <a:solidFill>
                  <a:schemeClr val="bg1"/>
                </a:solidFill>
                <a:latin typeface="+mn-ea"/>
              </a:rPr>
              <a:t>Dijkstra</a:t>
            </a:r>
            <a:r>
              <a:rPr lang="zh-CN" altLang="en-US" sz="2400" dirty="0">
                <a:solidFill>
                  <a:schemeClr val="bg1"/>
                </a:solidFill>
                <a:latin typeface="+mn-ea"/>
              </a:rPr>
              <a:t>在</a:t>
            </a:r>
            <a:r>
              <a:rPr lang="en-US" altLang="zh-CN" sz="2400" dirty="0">
                <a:solidFill>
                  <a:schemeClr val="bg1"/>
                </a:solidFill>
                <a:latin typeface="+mn-ea"/>
              </a:rPr>
              <a:t>1971</a:t>
            </a:r>
            <a:r>
              <a:rPr lang="zh-CN" altLang="en-US" sz="2400" dirty="0">
                <a:solidFill>
                  <a:schemeClr val="bg1"/>
                </a:solidFill>
                <a:latin typeface="+mn-ea"/>
              </a:rPr>
              <a:t>年提出，其意义在于</a:t>
            </a:r>
            <a:r>
              <a:rPr lang="zh-CN" altLang="en-US" sz="2400" b="1" dirty="0">
                <a:solidFill>
                  <a:srgbClr val="FAFF3B"/>
                </a:solidFill>
                <a:latin typeface="+mn-ea"/>
              </a:rPr>
              <a:t>进程间共享资源时必须遵守共同规则，否则便容易造成死锁等问题</a:t>
            </a:r>
            <a:endParaRPr lang="en-US" altLang="zh-CN" sz="2400" b="1" dirty="0">
              <a:solidFill>
                <a:srgbClr val="FAFF3B"/>
              </a:solidFill>
              <a:latin typeface="+mn-ea"/>
            </a:endParaRPr>
          </a:p>
        </p:txBody>
      </p:sp>
      <p:grpSp>
        <p:nvGrpSpPr>
          <p:cNvPr id="22" name="组合 21">
            <a:extLst>
              <a:ext uri="{FF2B5EF4-FFF2-40B4-BE49-F238E27FC236}">
                <a16:creationId xmlns:a16="http://schemas.microsoft.com/office/drawing/2014/main" id="{02B5BFF1-86F7-406B-8046-B395988F62CD}"/>
              </a:ext>
            </a:extLst>
          </p:cNvPr>
          <p:cNvGrpSpPr/>
          <p:nvPr/>
        </p:nvGrpSpPr>
        <p:grpSpPr>
          <a:xfrm>
            <a:off x="764277" y="1891452"/>
            <a:ext cx="1578489" cy="1475525"/>
            <a:chOff x="764277" y="1891452"/>
            <a:chExt cx="1578489" cy="1475525"/>
          </a:xfrm>
        </p:grpSpPr>
        <p:sp>
          <p:nvSpPr>
            <p:cNvPr id="37" name="文本框 36">
              <a:extLst>
                <a:ext uri="{FF2B5EF4-FFF2-40B4-BE49-F238E27FC236}">
                  <a16:creationId xmlns:a16="http://schemas.microsoft.com/office/drawing/2014/main" id="{AFA0EB6D-3CAD-4686-84FF-07E49C496F0F}"/>
                </a:ext>
              </a:extLst>
            </p:cNvPr>
            <p:cNvSpPr txBox="1"/>
            <p:nvPr/>
          </p:nvSpPr>
          <p:spPr>
            <a:xfrm>
              <a:off x="764277" y="2966867"/>
              <a:ext cx="1578489" cy="400110"/>
            </a:xfrm>
            <a:prstGeom prst="rect">
              <a:avLst/>
            </a:prstGeom>
            <a:noFill/>
          </p:spPr>
          <p:txBody>
            <a:bodyPr wrap="square">
              <a:spAutoFit/>
            </a:bodyPr>
            <a:lstStyle/>
            <a:p>
              <a:pPr algn="dist"/>
              <a:r>
                <a:rPr lang="zh-CN" altLang="en-US" sz="2000" b="1" spc="-300" dirty="0">
                  <a:solidFill>
                    <a:schemeClr val="bg1"/>
                  </a:solidFill>
                  <a:latin typeface="方正静蕾简体" panose="02000000000000000000" pitchFamily="2" charset="-122"/>
                  <a:ea typeface="方正静蕾简体" panose="02000000000000000000" pitchFamily="2" charset="-122"/>
                </a:rPr>
                <a:t>代表</a:t>
              </a:r>
              <a:r>
                <a:rPr lang="zh-CN" altLang="en-US" sz="2000" b="1" spc="-300" dirty="0">
                  <a:solidFill>
                    <a:srgbClr val="FAFF3B"/>
                  </a:solidFill>
                  <a:latin typeface="方正静蕾简体" panose="02000000000000000000" pitchFamily="2" charset="-122"/>
                  <a:ea typeface="方正静蕾简体" panose="02000000000000000000" pitchFamily="2" charset="-122"/>
                </a:rPr>
                <a:t>资源</a:t>
              </a:r>
              <a:endParaRPr lang="en-US" altLang="zh-CN" sz="2000" b="1" spc="-300" dirty="0">
                <a:solidFill>
                  <a:srgbClr val="FAFF3B"/>
                </a:solidFill>
                <a:latin typeface="方正静蕾简体" panose="02000000000000000000" pitchFamily="2" charset="-122"/>
                <a:ea typeface="方正静蕾简体" panose="02000000000000000000" pitchFamily="2" charset="-122"/>
              </a:endParaRPr>
            </a:p>
          </p:txBody>
        </p:sp>
        <p:sp>
          <p:nvSpPr>
            <p:cNvPr id="38" name="文本框 37">
              <a:extLst>
                <a:ext uri="{FF2B5EF4-FFF2-40B4-BE49-F238E27FC236}">
                  <a16:creationId xmlns:a16="http://schemas.microsoft.com/office/drawing/2014/main" id="{BE6DCA8C-9130-4824-9286-A9F0959D538F}"/>
                </a:ext>
              </a:extLst>
            </p:cNvPr>
            <p:cNvSpPr txBox="1"/>
            <p:nvPr/>
          </p:nvSpPr>
          <p:spPr>
            <a:xfrm rot="534776">
              <a:off x="1035173" y="1891452"/>
              <a:ext cx="1067346" cy="584775"/>
            </a:xfrm>
            <a:prstGeom prst="rect">
              <a:avLst/>
            </a:prstGeom>
            <a:noFill/>
          </p:spPr>
          <p:txBody>
            <a:bodyPr wrap="square">
              <a:spAutoFit/>
            </a:bodyPr>
            <a:lstStyle/>
            <a:p>
              <a:pPr algn="dist"/>
              <a:r>
                <a:rPr lang="zh-CN" altLang="en-US" sz="3200" b="1" spc="-300" dirty="0">
                  <a:solidFill>
                    <a:schemeClr val="bg1"/>
                  </a:solidFill>
                  <a:latin typeface="方正静蕾简体" panose="02000000000000000000" pitchFamily="2" charset="-122"/>
                  <a:ea typeface="方正静蕾简体" panose="02000000000000000000" pitchFamily="2" charset="-122"/>
                </a:rPr>
                <a:t>筷子</a:t>
              </a:r>
            </a:p>
          </p:txBody>
        </p:sp>
      </p:grpSp>
      <p:grpSp>
        <p:nvGrpSpPr>
          <p:cNvPr id="26" name="组合 25">
            <a:extLst>
              <a:ext uri="{FF2B5EF4-FFF2-40B4-BE49-F238E27FC236}">
                <a16:creationId xmlns:a16="http://schemas.microsoft.com/office/drawing/2014/main" id="{C982752D-F958-4A1F-9C86-4F7EF5C1F702}"/>
              </a:ext>
            </a:extLst>
          </p:cNvPr>
          <p:cNvGrpSpPr/>
          <p:nvPr/>
        </p:nvGrpSpPr>
        <p:grpSpPr>
          <a:xfrm>
            <a:off x="3142291" y="2663430"/>
            <a:ext cx="1648956" cy="1425924"/>
            <a:chOff x="3142291" y="2663430"/>
            <a:chExt cx="1648956" cy="1425924"/>
          </a:xfrm>
        </p:grpSpPr>
        <p:sp>
          <p:nvSpPr>
            <p:cNvPr id="39" name="文本框 38">
              <a:extLst>
                <a:ext uri="{FF2B5EF4-FFF2-40B4-BE49-F238E27FC236}">
                  <a16:creationId xmlns:a16="http://schemas.microsoft.com/office/drawing/2014/main" id="{8738B31B-3A32-44AF-B2DB-6DD80D969800}"/>
                </a:ext>
              </a:extLst>
            </p:cNvPr>
            <p:cNvSpPr txBox="1"/>
            <p:nvPr/>
          </p:nvSpPr>
          <p:spPr>
            <a:xfrm rot="340536">
              <a:off x="3142291" y="2663430"/>
              <a:ext cx="1442215" cy="584775"/>
            </a:xfrm>
            <a:prstGeom prst="rect">
              <a:avLst/>
            </a:prstGeom>
            <a:noFill/>
          </p:spPr>
          <p:txBody>
            <a:bodyPr wrap="square">
              <a:spAutoFit/>
            </a:bodyPr>
            <a:lstStyle/>
            <a:p>
              <a:pPr algn="dist"/>
              <a:r>
                <a:rPr lang="zh-CN" altLang="en-US" sz="3200" b="1" spc="-300" dirty="0">
                  <a:solidFill>
                    <a:schemeClr val="bg1"/>
                  </a:solidFill>
                  <a:latin typeface="方正静蕾简体" panose="02000000000000000000" pitchFamily="2" charset="-122"/>
                  <a:ea typeface="方正静蕾简体" panose="02000000000000000000" pitchFamily="2" charset="-122"/>
                </a:rPr>
                <a:t>哲学家</a:t>
              </a:r>
            </a:p>
          </p:txBody>
        </p:sp>
        <p:sp>
          <p:nvSpPr>
            <p:cNvPr id="41" name="文本框 40">
              <a:extLst>
                <a:ext uri="{FF2B5EF4-FFF2-40B4-BE49-F238E27FC236}">
                  <a16:creationId xmlns:a16="http://schemas.microsoft.com/office/drawing/2014/main" id="{0BBFAD5F-0DCE-4EEE-8658-63652ACB88F9}"/>
                </a:ext>
              </a:extLst>
            </p:cNvPr>
            <p:cNvSpPr txBox="1"/>
            <p:nvPr/>
          </p:nvSpPr>
          <p:spPr>
            <a:xfrm>
              <a:off x="3241595" y="3689244"/>
              <a:ext cx="1549652" cy="400110"/>
            </a:xfrm>
            <a:prstGeom prst="rect">
              <a:avLst/>
            </a:prstGeom>
            <a:noFill/>
          </p:spPr>
          <p:txBody>
            <a:bodyPr wrap="square">
              <a:spAutoFit/>
            </a:bodyPr>
            <a:lstStyle/>
            <a:p>
              <a:pPr algn="dist"/>
              <a:r>
                <a:rPr lang="zh-CN" altLang="en-US" sz="2000" b="1" dirty="0">
                  <a:solidFill>
                    <a:schemeClr val="bg1"/>
                  </a:solidFill>
                </a:rPr>
                <a:t>代表</a:t>
              </a:r>
              <a:r>
                <a:rPr lang="zh-CN" altLang="en-US" sz="2000" b="1" dirty="0">
                  <a:solidFill>
                    <a:srgbClr val="FAFF3B"/>
                  </a:solidFill>
                </a:rPr>
                <a:t>进程</a:t>
              </a:r>
              <a:endParaRPr lang="zh-CN" altLang="en-US" sz="2000" b="1" spc="-300" dirty="0">
                <a:solidFill>
                  <a:srgbClr val="FAFF3B"/>
                </a:solidFill>
                <a:latin typeface="方正静蕾简体" panose="02000000000000000000" pitchFamily="2" charset="-122"/>
                <a:ea typeface="方正静蕾简体" panose="02000000000000000000" pitchFamily="2" charset="-122"/>
              </a:endParaRPr>
            </a:p>
          </p:txBody>
        </p:sp>
      </p:grpSp>
      <p:grpSp>
        <p:nvGrpSpPr>
          <p:cNvPr id="27" name="组合 26">
            <a:extLst>
              <a:ext uri="{FF2B5EF4-FFF2-40B4-BE49-F238E27FC236}">
                <a16:creationId xmlns:a16="http://schemas.microsoft.com/office/drawing/2014/main" id="{CDD889E6-5B86-4209-9F3E-CB1CB78989AB}"/>
              </a:ext>
            </a:extLst>
          </p:cNvPr>
          <p:cNvGrpSpPr/>
          <p:nvPr/>
        </p:nvGrpSpPr>
        <p:grpSpPr>
          <a:xfrm>
            <a:off x="5667766" y="2518642"/>
            <a:ext cx="1455509" cy="1795674"/>
            <a:chOff x="5667766" y="2518642"/>
            <a:chExt cx="1455509" cy="1795674"/>
          </a:xfrm>
        </p:grpSpPr>
        <p:sp>
          <p:nvSpPr>
            <p:cNvPr id="42" name="文本框 41">
              <a:extLst>
                <a:ext uri="{FF2B5EF4-FFF2-40B4-BE49-F238E27FC236}">
                  <a16:creationId xmlns:a16="http://schemas.microsoft.com/office/drawing/2014/main" id="{2CE4B84E-0C48-4809-9088-A1D45DD95C1B}"/>
                </a:ext>
              </a:extLst>
            </p:cNvPr>
            <p:cNvSpPr txBox="1"/>
            <p:nvPr/>
          </p:nvSpPr>
          <p:spPr>
            <a:xfrm rot="216639">
              <a:off x="5667766" y="2518642"/>
              <a:ext cx="1052882" cy="584775"/>
            </a:xfrm>
            <a:prstGeom prst="rect">
              <a:avLst/>
            </a:prstGeom>
            <a:noFill/>
          </p:spPr>
          <p:txBody>
            <a:bodyPr wrap="square">
              <a:spAutoFit/>
            </a:bodyPr>
            <a:lstStyle/>
            <a:p>
              <a:pPr algn="dist"/>
              <a:r>
                <a:rPr lang="zh-CN" altLang="en-US" sz="3200" b="1" dirty="0">
                  <a:solidFill>
                    <a:schemeClr val="bg1"/>
                  </a:solidFill>
                </a:rPr>
                <a:t>进餐</a:t>
              </a:r>
              <a:endParaRPr lang="zh-CN" altLang="en-US" sz="3200" b="1" spc="-300" dirty="0">
                <a:solidFill>
                  <a:srgbClr val="FAFF3B"/>
                </a:solidFill>
                <a:latin typeface="方正静蕾简体" panose="02000000000000000000" pitchFamily="2" charset="-122"/>
                <a:ea typeface="方正静蕾简体" panose="02000000000000000000" pitchFamily="2" charset="-122"/>
              </a:endParaRPr>
            </a:p>
          </p:txBody>
        </p:sp>
        <p:sp>
          <p:nvSpPr>
            <p:cNvPr id="43" name="文本框 42">
              <a:extLst>
                <a:ext uri="{FF2B5EF4-FFF2-40B4-BE49-F238E27FC236}">
                  <a16:creationId xmlns:a16="http://schemas.microsoft.com/office/drawing/2014/main" id="{E6C2BEF8-61BA-47AB-92AD-3A7548CEFE6D}"/>
                </a:ext>
              </a:extLst>
            </p:cNvPr>
            <p:cNvSpPr txBox="1"/>
            <p:nvPr/>
          </p:nvSpPr>
          <p:spPr>
            <a:xfrm rot="21280499">
              <a:off x="5753944" y="3606430"/>
              <a:ext cx="1369331" cy="707886"/>
            </a:xfrm>
            <a:prstGeom prst="rect">
              <a:avLst/>
            </a:prstGeom>
            <a:noFill/>
          </p:spPr>
          <p:txBody>
            <a:bodyPr wrap="square">
              <a:spAutoFit/>
            </a:bodyPr>
            <a:lstStyle/>
            <a:p>
              <a:pPr algn="dist"/>
              <a:r>
                <a:rPr lang="zh-CN" altLang="en-US" sz="2000" b="1" dirty="0">
                  <a:solidFill>
                    <a:schemeClr val="bg1"/>
                  </a:solidFill>
                </a:rPr>
                <a:t>代表</a:t>
              </a:r>
              <a:r>
                <a:rPr lang="zh-CN" altLang="en-US" sz="2000" b="1" dirty="0">
                  <a:solidFill>
                    <a:srgbClr val="FAFF3B"/>
                  </a:solidFill>
                </a:rPr>
                <a:t>资源正被占用</a:t>
              </a:r>
              <a:endParaRPr lang="zh-CN" altLang="en-US" sz="2000" b="1" spc="-300" dirty="0">
                <a:solidFill>
                  <a:srgbClr val="FAFF3B"/>
                </a:solidFill>
                <a:latin typeface="方正静蕾简体" panose="02000000000000000000" pitchFamily="2" charset="-122"/>
                <a:ea typeface="方正静蕾简体" panose="02000000000000000000" pitchFamily="2" charset="-122"/>
              </a:endParaRPr>
            </a:p>
          </p:txBody>
        </p:sp>
      </p:grpSp>
      <p:grpSp>
        <p:nvGrpSpPr>
          <p:cNvPr id="17" name="组合 16">
            <a:extLst>
              <a:ext uri="{FF2B5EF4-FFF2-40B4-BE49-F238E27FC236}">
                <a16:creationId xmlns:a16="http://schemas.microsoft.com/office/drawing/2014/main" id="{FD466ED6-805D-47D8-8911-453CCBFFCE4F}"/>
              </a:ext>
            </a:extLst>
          </p:cNvPr>
          <p:cNvGrpSpPr/>
          <p:nvPr/>
        </p:nvGrpSpPr>
        <p:grpSpPr>
          <a:xfrm>
            <a:off x="792455" y="1160293"/>
            <a:ext cx="10381918" cy="2503297"/>
            <a:chOff x="792455" y="1160293"/>
            <a:chExt cx="10381918" cy="2503297"/>
          </a:xfrm>
        </p:grpSpPr>
        <p:grpSp>
          <p:nvGrpSpPr>
            <p:cNvPr id="12" name="组合 11">
              <a:extLst>
                <a:ext uri="{FF2B5EF4-FFF2-40B4-BE49-F238E27FC236}">
                  <a16:creationId xmlns:a16="http://schemas.microsoft.com/office/drawing/2014/main" id="{640483C7-9B5F-4545-9390-865130F83F67}"/>
                </a:ext>
              </a:extLst>
            </p:cNvPr>
            <p:cNvGrpSpPr/>
            <p:nvPr/>
          </p:nvGrpSpPr>
          <p:grpSpPr>
            <a:xfrm>
              <a:off x="792455" y="1160293"/>
              <a:ext cx="10381918" cy="2503297"/>
              <a:chOff x="1392127" y="2264745"/>
              <a:chExt cx="8944805" cy="2156780"/>
            </a:xfrm>
          </p:grpSpPr>
          <p:sp>
            <p:nvSpPr>
              <p:cNvPr id="28" name="Freeform 5">
                <a:extLst>
                  <a:ext uri="{FF2B5EF4-FFF2-40B4-BE49-F238E27FC236}">
                    <a16:creationId xmlns:a16="http://schemas.microsoft.com/office/drawing/2014/main" id="{CD393221-2C25-452F-A180-9375788C599E}"/>
                  </a:ext>
                </a:extLst>
              </p:cNvPr>
              <p:cNvSpPr>
                <a:spLocks noEditPoints="1"/>
              </p:cNvSpPr>
              <p:nvPr/>
            </p:nvSpPr>
            <p:spPr bwMode="auto">
              <a:xfrm rot="169628">
                <a:off x="1392127" y="2444785"/>
                <a:ext cx="1295400" cy="134143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solidFill>
                  <a:schemeClr val="bg1"/>
                </a:solidFill>
              </a:ln>
            </p:spPr>
            <p:txBody>
              <a:bodyPr vert="horz" wrap="square" lIns="91440" tIns="45720" rIns="91440" bIns="45720" numCol="1" anchor="t" anchorCtr="0" compatLnSpc="1"/>
              <a:lstStyle/>
              <a:p>
                <a:endParaRPr lang="zh-CN" altLang="en-US"/>
              </a:p>
            </p:txBody>
          </p:sp>
          <p:sp>
            <p:nvSpPr>
              <p:cNvPr id="29" name="Freeform 5">
                <a:extLst>
                  <a:ext uri="{FF2B5EF4-FFF2-40B4-BE49-F238E27FC236}">
                    <a16:creationId xmlns:a16="http://schemas.microsoft.com/office/drawing/2014/main" id="{E5B86717-A028-49F1-A753-7BFA84064DFF}"/>
                  </a:ext>
                </a:extLst>
              </p:cNvPr>
              <p:cNvSpPr>
                <a:spLocks noEditPoints="1"/>
              </p:cNvSpPr>
              <p:nvPr/>
            </p:nvSpPr>
            <p:spPr bwMode="auto">
              <a:xfrm>
                <a:off x="3131755" y="3091876"/>
                <a:ext cx="1781940" cy="1329649"/>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solidFill>
                  <a:schemeClr val="bg1"/>
                </a:solidFill>
              </a:ln>
            </p:spPr>
            <p:txBody>
              <a:bodyPr vert="horz" wrap="square" lIns="91440" tIns="45720" rIns="91440" bIns="45720" numCol="1" anchor="t" anchorCtr="0" compatLnSpc="1"/>
              <a:lstStyle/>
              <a:p>
                <a:endParaRPr lang="zh-CN" altLang="en-US" dirty="0"/>
              </a:p>
            </p:txBody>
          </p:sp>
          <p:sp>
            <p:nvSpPr>
              <p:cNvPr id="30" name="Freeform 5">
                <a:extLst>
                  <a:ext uri="{FF2B5EF4-FFF2-40B4-BE49-F238E27FC236}">
                    <a16:creationId xmlns:a16="http://schemas.microsoft.com/office/drawing/2014/main" id="{C774D0DA-5CD5-4FCB-9F6A-95CB13C75A42}"/>
                  </a:ext>
                </a:extLst>
              </p:cNvPr>
              <p:cNvSpPr>
                <a:spLocks noEditPoints="1"/>
              </p:cNvSpPr>
              <p:nvPr/>
            </p:nvSpPr>
            <p:spPr bwMode="auto">
              <a:xfrm rot="21303109">
                <a:off x="5333915" y="2944097"/>
                <a:ext cx="1382015" cy="1415645"/>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solidFill>
                  <a:schemeClr val="bg1"/>
                </a:solidFill>
              </a:ln>
            </p:spPr>
            <p:txBody>
              <a:bodyPr vert="horz" wrap="square" lIns="91440" tIns="45720" rIns="91440" bIns="45720" numCol="1" anchor="t" anchorCtr="0" compatLnSpc="1"/>
              <a:lstStyle/>
              <a:p>
                <a:endParaRPr lang="zh-CN" altLang="en-US"/>
              </a:p>
            </p:txBody>
          </p:sp>
          <p:sp>
            <p:nvSpPr>
              <p:cNvPr id="31" name="Freeform 5">
                <a:extLst>
                  <a:ext uri="{FF2B5EF4-FFF2-40B4-BE49-F238E27FC236}">
                    <a16:creationId xmlns:a16="http://schemas.microsoft.com/office/drawing/2014/main" id="{399D8E28-FCB7-4012-9AAE-38FEF81E8C91}"/>
                  </a:ext>
                </a:extLst>
              </p:cNvPr>
              <p:cNvSpPr>
                <a:spLocks noEditPoints="1"/>
              </p:cNvSpPr>
              <p:nvPr/>
            </p:nvSpPr>
            <p:spPr bwMode="auto">
              <a:xfrm rot="21286528">
                <a:off x="9041532" y="2264745"/>
                <a:ext cx="1295400" cy="134143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solidFill>
                  <a:schemeClr val="bg1"/>
                </a:solidFill>
              </a:ln>
            </p:spPr>
            <p:txBody>
              <a:bodyPr vert="horz" wrap="square" lIns="91440" tIns="45720" rIns="91440" bIns="45720" numCol="1" anchor="t" anchorCtr="0" compatLnSpc="1"/>
              <a:lstStyle/>
              <a:p>
                <a:endParaRPr lang="zh-CN" altLang="en-US"/>
              </a:p>
            </p:txBody>
          </p:sp>
          <p:sp>
            <p:nvSpPr>
              <p:cNvPr id="32" name="任意多边形 10">
                <a:extLst>
                  <a:ext uri="{FF2B5EF4-FFF2-40B4-BE49-F238E27FC236}">
                    <a16:creationId xmlns:a16="http://schemas.microsoft.com/office/drawing/2014/main" id="{A2A7B9DD-C213-4A49-83D4-DB230613C34F}"/>
                  </a:ext>
                </a:extLst>
              </p:cNvPr>
              <p:cNvSpPr/>
              <p:nvPr/>
            </p:nvSpPr>
            <p:spPr>
              <a:xfrm>
                <a:off x="2160451" y="2275272"/>
                <a:ext cx="7750629" cy="901881"/>
              </a:xfrm>
              <a:custGeom>
                <a:avLst/>
                <a:gdLst>
                  <a:gd name="connsiteX0" fmla="*/ 0 w 7750629"/>
                  <a:gd name="connsiteY0" fmla="*/ 174172 h 901881"/>
                  <a:gd name="connsiteX1" fmla="*/ 2627086 w 7750629"/>
                  <a:gd name="connsiteY1" fmla="*/ 899886 h 901881"/>
                  <a:gd name="connsiteX2" fmla="*/ 5341257 w 7750629"/>
                  <a:gd name="connsiteY2" fmla="*/ 377372 h 901881"/>
                  <a:gd name="connsiteX3" fmla="*/ 7750629 w 7750629"/>
                  <a:gd name="connsiteY3" fmla="*/ 0 h 901881"/>
                </a:gdLst>
                <a:ahLst/>
                <a:cxnLst>
                  <a:cxn ang="0">
                    <a:pos x="connsiteX0" y="connsiteY0"/>
                  </a:cxn>
                  <a:cxn ang="0">
                    <a:pos x="connsiteX1" y="connsiteY1"/>
                  </a:cxn>
                  <a:cxn ang="0">
                    <a:pos x="connsiteX2" y="connsiteY2"/>
                  </a:cxn>
                  <a:cxn ang="0">
                    <a:pos x="connsiteX3" y="connsiteY3"/>
                  </a:cxn>
                </a:cxnLst>
                <a:rect l="l" t="t" r="r" b="b"/>
                <a:pathLst>
                  <a:path w="7750629" h="901881">
                    <a:moveTo>
                      <a:pt x="0" y="174172"/>
                    </a:moveTo>
                    <a:cubicBezTo>
                      <a:pt x="868438" y="520095"/>
                      <a:pt x="1736877" y="866019"/>
                      <a:pt x="2627086" y="899886"/>
                    </a:cubicBezTo>
                    <a:cubicBezTo>
                      <a:pt x="3517295" y="933753"/>
                      <a:pt x="4487333" y="527353"/>
                      <a:pt x="5341257" y="377372"/>
                    </a:cubicBezTo>
                    <a:cubicBezTo>
                      <a:pt x="6195181" y="227391"/>
                      <a:pt x="7049105" y="152400"/>
                      <a:pt x="7750629" y="0"/>
                    </a:cubicBezTo>
                  </a:path>
                </a:pathLst>
              </a:cu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7" name="Freeform 5">
              <a:extLst>
                <a:ext uri="{FF2B5EF4-FFF2-40B4-BE49-F238E27FC236}">
                  <a16:creationId xmlns:a16="http://schemas.microsoft.com/office/drawing/2014/main" id="{47D71602-F4A0-4506-84B1-FC21A1173486}"/>
                </a:ext>
              </a:extLst>
            </p:cNvPr>
            <p:cNvSpPr>
              <a:spLocks noEditPoints="1"/>
            </p:cNvSpPr>
            <p:nvPr/>
          </p:nvSpPr>
          <p:spPr bwMode="auto">
            <a:xfrm rot="21038905">
              <a:off x="7548735" y="1476117"/>
              <a:ext cx="1604056" cy="164308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solidFill>
                <a:schemeClr val="bg1"/>
              </a:solidFill>
            </a:ln>
          </p:spPr>
          <p:txBody>
            <a:bodyPr vert="horz" wrap="square" lIns="91440" tIns="45720" rIns="91440" bIns="45720" numCol="1" anchor="t" anchorCtr="0" compatLnSpc="1"/>
            <a:lstStyle/>
            <a:p>
              <a:endParaRPr lang="zh-CN" altLang="en-US"/>
            </a:p>
          </p:txBody>
        </p:sp>
      </p:grpSp>
      <p:grpSp>
        <p:nvGrpSpPr>
          <p:cNvPr id="34" name="组合 33">
            <a:extLst>
              <a:ext uri="{FF2B5EF4-FFF2-40B4-BE49-F238E27FC236}">
                <a16:creationId xmlns:a16="http://schemas.microsoft.com/office/drawing/2014/main" id="{C360E89D-0785-4FCE-B39C-748247CC505C}"/>
              </a:ext>
            </a:extLst>
          </p:cNvPr>
          <p:cNvGrpSpPr/>
          <p:nvPr/>
        </p:nvGrpSpPr>
        <p:grpSpPr>
          <a:xfrm>
            <a:off x="7779580" y="2062069"/>
            <a:ext cx="1780177" cy="2057102"/>
            <a:chOff x="7779580" y="2062069"/>
            <a:chExt cx="1780177" cy="2057102"/>
          </a:xfrm>
        </p:grpSpPr>
        <p:sp>
          <p:nvSpPr>
            <p:cNvPr id="48" name="文本框 47">
              <a:extLst>
                <a:ext uri="{FF2B5EF4-FFF2-40B4-BE49-F238E27FC236}">
                  <a16:creationId xmlns:a16="http://schemas.microsoft.com/office/drawing/2014/main" id="{142B7FDC-FD7F-4174-A83D-8601762F4A6F}"/>
                </a:ext>
              </a:extLst>
            </p:cNvPr>
            <p:cNvSpPr txBox="1"/>
            <p:nvPr/>
          </p:nvSpPr>
          <p:spPr>
            <a:xfrm rot="21446404">
              <a:off x="7843313" y="2062069"/>
              <a:ext cx="1052882" cy="584775"/>
            </a:xfrm>
            <a:prstGeom prst="rect">
              <a:avLst/>
            </a:prstGeom>
            <a:noFill/>
          </p:spPr>
          <p:txBody>
            <a:bodyPr wrap="square">
              <a:spAutoFit/>
            </a:bodyPr>
            <a:lstStyle/>
            <a:p>
              <a:pPr algn="dist"/>
              <a:r>
                <a:rPr lang="zh-CN" altLang="en-US" sz="3200" b="1" dirty="0">
                  <a:solidFill>
                    <a:schemeClr val="bg1"/>
                  </a:solidFill>
                </a:rPr>
                <a:t>思考</a:t>
              </a:r>
              <a:endParaRPr lang="zh-CN" altLang="en-US" sz="3200" b="1" spc="-300" dirty="0">
                <a:solidFill>
                  <a:srgbClr val="FAFF3B"/>
                </a:solidFill>
                <a:latin typeface="方正静蕾简体" panose="02000000000000000000" pitchFamily="2" charset="-122"/>
                <a:ea typeface="方正静蕾简体" panose="02000000000000000000" pitchFamily="2" charset="-122"/>
              </a:endParaRPr>
            </a:p>
          </p:txBody>
        </p:sp>
        <p:sp>
          <p:nvSpPr>
            <p:cNvPr id="50" name="文本框 49">
              <a:extLst>
                <a:ext uri="{FF2B5EF4-FFF2-40B4-BE49-F238E27FC236}">
                  <a16:creationId xmlns:a16="http://schemas.microsoft.com/office/drawing/2014/main" id="{396F34B0-88FC-450F-8522-F497315AAF0C}"/>
                </a:ext>
              </a:extLst>
            </p:cNvPr>
            <p:cNvSpPr txBox="1"/>
            <p:nvPr/>
          </p:nvSpPr>
          <p:spPr>
            <a:xfrm rot="20969802">
              <a:off x="7779580" y="3103508"/>
              <a:ext cx="1780177" cy="1015663"/>
            </a:xfrm>
            <a:prstGeom prst="rect">
              <a:avLst/>
            </a:prstGeom>
            <a:noFill/>
          </p:spPr>
          <p:txBody>
            <a:bodyPr wrap="square">
              <a:spAutoFit/>
            </a:bodyPr>
            <a:lstStyle/>
            <a:p>
              <a:pPr algn="just"/>
              <a:r>
                <a:rPr lang="zh-CN" altLang="en-US" sz="2000" b="1" dirty="0">
                  <a:solidFill>
                    <a:schemeClr val="bg1"/>
                  </a:solidFill>
                </a:rPr>
                <a:t>代表</a:t>
              </a:r>
              <a:r>
                <a:rPr lang="zh-CN" altLang="en-US" sz="2000" b="1" dirty="0">
                  <a:solidFill>
                    <a:srgbClr val="FAFF3B"/>
                  </a:solidFill>
                </a:rPr>
                <a:t>进程正在进行与资源使用相关的操作</a:t>
              </a:r>
              <a:endParaRPr lang="zh-CN" altLang="en-US" sz="2000" b="1" spc="-300" dirty="0">
                <a:solidFill>
                  <a:srgbClr val="FAFF3B"/>
                </a:solidFill>
                <a:latin typeface="方正静蕾简体" panose="02000000000000000000" pitchFamily="2" charset="-122"/>
                <a:ea typeface="方正静蕾简体" panose="02000000000000000000" pitchFamily="2" charset="-122"/>
              </a:endParaRPr>
            </a:p>
          </p:txBody>
        </p:sp>
      </p:grpSp>
      <p:grpSp>
        <p:nvGrpSpPr>
          <p:cNvPr id="53" name="组合 52">
            <a:extLst>
              <a:ext uri="{FF2B5EF4-FFF2-40B4-BE49-F238E27FC236}">
                <a16:creationId xmlns:a16="http://schemas.microsoft.com/office/drawing/2014/main" id="{5F5F9749-CA65-4790-A3E2-A72E1F85C4A3}"/>
              </a:ext>
            </a:extLst>
          </p:cNvPr>
          <p:cNvGrpSpPr/>
          <p:nvPr/>
        </p:nvGrpSpPr>
        <p:grpSpPr>
          <a:xfrm>
            <a:off x="9732174" y="1659473"/>
            <a:ext cx="2088728" cy="2046057"/>
            <a:chOff x="9732174" y="1659473"/>
            <a:chExt cx="2088728" cy="2046057"/>
          </a:xfrm>
        </p:grpSpPr>
        <p:sp>
          <p:nvSpPr>
            <p:cNvPr id="51" name="文本框 50">
              <a:extLst>
                <a:ext uri="{FF2B5EF4-FFF2-40B4-BE49-F238E27FC236}">
                  <a16:creationId xmlns:a16="http://schemas.microsoft.com/office/drawing/2014/main" id="{18AABA1A-6CBB-4AC0-AF8B-C0B3FECA3800}"/>
                </a:ext>
              </a:extLst>
            </p:cNvPr>
            <p:cNvSpPr txBox="1"/>
            <p:nvPr/>
          </p:nvSpPr>
          <p:spPr>
            <a:xfrm rot="292002">
              <a:off x="9946909" y="1659473"/>
              <a:ext cx="1052882" cy="584775"/>
            </a:xfrm>
            <a:prstGeom prst="rect">
              <a:avLst/>
            </a:prstGeom>
            <a:noFill/>
          </p:spPr>
          <p:txBody>
            <a:bodyPr wrap="square">
              <a:spAutoFit/>
            </a:bodyPr>
            <a:lstStyle/>
            <a:p>
              <a:pPr algn="dist"/>
              <a:r>
                <a:rPr lang="zh-CN" altLang="en-US" sz="3200" b="1" dirty="0">
                  <a:solidFill>
                    <a:schemeClr val="bg1"/>
                  </a:solidFill>
                </a:rPr>
                <a:t>饥饿</a:t>
              </a:r>
              <a:endParaRPr lang="zh-CN" altLang="en-US" sz="3200" b="1" spc="-300" dirty="0">
                <a:solidFill>
                  <a:srgbClr val="FAFF3B"/>
                </a:solidFill>
                <a:latin typeface="方正静蕾简体" panose="02000000000000000000" pitchFamily="2" charset="-122"/>
                <a:ea typeface="方正静蕾简体" panose="02000000000000000000" pitchFamily="2" charset="-122"/>
              </a:endParaRPr>
            </a:p>
          </p:txBody>
        </p:sp>
        <p:sp>
          <p:nvSpPr>
            <p:cNvPr id="52" name="文本框 51">
              <a:extLst>
                <a:ext uri="{FF2B5EF4-FFF2-40B4-BE49-F238E27FC236}">
                  <a16:creationId xmlns:a16="http://schemas.microsoft.com/office/drawing/2014/main" id="{7AD8AB57-2E91-418D-9475-D4493835C08A}"/>
                </a:ext>
              </a:extLst>
            </p:cNvPr>
            <p:cNvSpPr txBox="1"/>
            <p:nvPr/>
          </p:nvSpPr>
          <p:spPr>
            <a:xfrm rot="21176573">
              <a:off x="9732174" y="2689867"/>
              <a:ext cx="2088728" cy="1015663"/>
            </a:xfrm>
            <a:prstGeom prst="rect">
              <a:avLst/>
            </a:prstGeom>
            <a:noFill/>
          </p:spPr>
          <p:txBody>
            <a:bodyPr wrap="square">
              <a:spAutoFit/>
            </a:bodyPr>
            <a:lstStyle/>
            <a:p>
              <a:pPr algn="just"/>
              <a:r>
                <a:rPr lang="zh-CN" altLang="en-US" sz="2000" b="1" dirty="0">
                  <a:solidFill>
                    <a:schemeClr val="bg1"/>
                  </a:solidFill>
                </a:rPr>
                <a:t>代表</a:t>
              </a:r>
              <a:r>
                <a:rPr lang="zh-CN" altLang="en-US" sz="2000" b="1" dirty="0">
                  <a:solidFill>
                    <a:srgbClr val="FAFF3B"/>
                  </a:solidFill>
                </a:rPr>
                <a:t>因得不到资源而被操作系统置于阻塞状态</a:t>
              </a:r>
              <a:endParaRPr lang="zh-CN" altLang="en-US" sz="2000" b="1" spc="-300" dirty="0">
                <a:solidFill>
                  <a:srgbClr val="FAFF3B"/>
                </a:solidFill>
                <a:latin typeface="方正静蕾简体" panose="02000000000000000000" pitchFamily="2" charset="-122"/>
                <a:ea typeface="方正静蕾简体" panose="02000000000000000000" pitchFamily="2" charset="-122"/>
              </a:endParaRPr>
            </a:p>
          </p:txBody>
        </p:sp>
      </p:grpSp>
    </p:spTree>
    <p:extLst>
      <p:ext uri="{BB962C8B-B14F-4D97-AF65-F5344CB8AC3E}">
        <p14:creationId xmlns:p14="http://schemas.microsoft.com/office/powerpoint/2010/main" val="1712865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5" name="组合 1024">
            <a:extLst>
              <a:ext uri="{FF2B5EF4-FFF2-40B4-BE49-F238E27FC236}">
                <a16:creationId xmlns:a16="http://schemas.microsoft.com/office/drawing/2014/main" id="{B0B0D538-8DD8-429B-9FDB-1B6A3DAA8EF3}"/>
              </a:ext>
            </a:extLst>
          </p:cNvPr>
          <p:cNvGrpSpPr/>
          <p:nvPr/>
        </p:nvGrpSpPr>
        <p:grpSpPr>
          <a:xfrm>
            <a:off x="10998748" y="-55725"/>
            <a:ext cx="1226598" cy="7055965"/>
            <a:chOff x="10998748" y="-55725"/>
            <a:chExt cx="1226598" cy="7055965"/>
          </a:xfrm>
        </p:grpSpPr>
        <p:cxnSp>
          <p:nvCxnSpPr>
            <p:cNvPr id="45" name="直接连接符 44">
              <a:extLst>
                <a:ext uri="{FF2B5EF4-FFF2-40B4-BE49-F238E27FC236}">
                  <a16:creationId xmlns:a16="http://schemas.microsoft.com/office/drawing/2014/main" id="{28EF6692-0FA3-4611-AC0F-0262A4588F2C}"/>
                </a:ext>
              </a:extLst>
            </p:cNvPr>
            <p:cNvCxnSpPr>
              <a:cxnSpLocks/>
            </p:cNvCxnSpPr>
            <p:nvPr/>
          </p:nvCxnSpPr>
          <p:spPr>
            <a:xfrm>
              <a:off x="10998748" y="-55725"/>
              <a:ext cx="1214120" cy="191014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67DFEA3-A730-4913-AE7C-2FA09AADAA48}"/>
                </a:ext>
              </a:extLst>
            </p:cNvPr>
            <p:cNvCxnSpPr>
              <a:cxnSpLocks/>
            </p:cNvCxnSpPr>
            <p:nvPr/>
          </p:nvCxnSpPr>
          <p:spPr>
            <a:xfrm flipH="1">
              <a:off x="11084482" y="2758440"/>
              <a:ext cx="1140864" cy="42418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24" name="组合 1023">
            <a:extLst>
              <a:ext uri="{FF2B5EF4-FFF2-40B4-BE49-F238E27FC236}">
                <a16:creationId xmlns:a16="http://schemas.microsoft.com/office/drawing/2014/main" id="{A0F10274-B5E4-47A2-87A1-737B2921A243}"/>
              </a:ext>
            </a:extLst>
          </p:cNvPr>
          <p:cNvGrpSpPr/>
          <p:nvPr/>
        </p:nvGrpSpPr>
        <p:grpSpPr>
          <a:xfrm>
            <a:off x="-106680" y="-451413"/>
            <a:ext cx="1639479" cy="7309413"/>
            <a:chOff x="-106680" y="-231494"/>
            <a:chExt cx="1947055" cy="7089494"/>
          </a:xfrm>
        </p:grpSpPr>
        <p:cxnSp>
          <p:nvCxnSpPr>
            <p:cNvPr id="46" name="直接连接符 45">
              <a:extLst>
                <a:ext uri="{FF2B5EF4-FFF2-40B4-BE49-F238E27FC236}">
                  <a16:creationId xmlns:a16="http://schemas.microsoft.com/office/drawing/2014/main" id="{9E19C55C-08B5-42BC-9F19-E3228C723DCE}"/>
                </a:ext>
              </a:extLst>
            </p:cNvPr>
            <p:cNvCxnSpPr>
              <a:cxnSpLocks/>
            </p:cNvCxnSpPr>
            <p:nvPr/>
          </p:nvCxnSpPr>
          <p:spPr>
            <a:xfrm flipV="1">
              <a:off x="0" y="-231494"/>
              <a:ext cx="1840375" cy="42399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933E967-E2F1-44A9-A54E-D4633DCDDE13}"/>
                </a:ext>
              </a:extLst>
            </p:cNvPr>
            <p:cNvCxnSpPr>
              <a:cxnSpLocks/>
            </p:cNvCxnSpPr>
            <p:nvPr/>
          </p:nvCxnSpPr>
          <p:spPr>
            <a:xfrm>
              <a:off x="-106680" y="5356398"/>
              <a:ext cx="954442" cy="150160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96D6B9F3-513C-4876-BE75-B3A1C41A6DCF}"/>
              </a:ext>
            </a:extLst>
          </p:cNvPr>
          <p:cNvGrpSpPr/>
          <p:nvPr/>
        </p:nvGrpSpPr>
        <p:grpSpPr>
          <a:xfrm>
            <a:off x="491068" y="97781"/>
            <a:ext cx="5319423" cy="1258930"/>
            <a:chOff x="423334" y="118172"/>
            <a:chExt cx="5319423" cy="1258930"/>
          </a:xfrm>
        </p:grpSpPr>
        <p:grpSp>
          <p:nvGrpSpPr>
            <p:cNvPr id="15" name="组合 14">
              <a:extLst>
                <a:ext uri="{FF2B5EF4-FFF2-40B4-BE49-F238E27FC236}">
                  <a16:creationId xmlns:a16="http://schemas.microsoft.com/office/drawing/2014/main" id="{7B872BA6-69A0-41AC-B97B-86E31D7E7A9F}"/>
                </a:ext>
              </a:extLst>
            </p:cNvPr>
            <p:cNvGrpSpPr/>
            <p:nvPr/>
          </p:nvGrpSpPr>
          <p:grpSpPr>
            <a:xfrm>
              <a:off x="423334" y="317077"/>
              <a:ext cx="1610288" cy="1060025"/>
              <a:chOff x="1286934" y="530437"/>
              <a:chExt cx="2252623" cy="1482864"/>
            </a:xfrm>
          </p:grpSpPr>
          <p:sp>
            <p:nvSpPr>
              <p:cNvPr id="6" name="椭圆 5">
                <a:extLst>
                  <a:ext uri="{FF2B5EF4-FFF2-40B4-BE49-F238E27FC236}">
                    <a16:creationId xmlns:a16="http://schemas.microsoft.com/office/drawing/2014/main" id="{E804C518-F425-48EA-9554-B144036FEFAD}"/>
                  </a:ext>
                </a:extLst>
              </p:cNvPr>
              <p:cNvSpPr/>
              <p:nvPr/>
            </p:nvSpPr>
            <p:spPr>
              <a:xfrm>
                <a:off x="1286934" y="530437"/>
                <a:ext cx="1482865" cy="1482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cs typeface="+mn-ea"/>
                  <a:sym typeface="+mn-lt"/>
                </a:endParaRPr>
              </a:p>
            </p:txBody>
          </p:sp>
          <p:sp>
            <p:nvSpPr>
              <p:cNvPr id="14" name="文本框 13">
                <a:extLst>
                  <a:ext uri="{FF2B5EF4-FFF2-40B4-BE49-F238E27FC236}">
                    <a16:creationId xmlns:a16="http://schemas.microsoft.com/office/drawing/2014/main" id="{3708E682-DACF-445D-91B6-B95289E77229}"/>
                  </a:ext>
                </a:extLst>
              </p:cNvPr>
              <p:cNvSpPr txBox="1"/>
              <p:nvPr/>
            </p:nvSpPr>
            <p:spPr>
              <a:xfrm>
                <a:off x="1381687" y="626047"/>
                <a:ext cx="2157870" cy="1291642"/>
              </a:xfrm>
              <a:prstGeom prst="rect">
                <a:avLst/>
              </a:prstGeom>
              <a:noFill/>
            </p:spPr>
            <p:txBody>
              <a:bodyPr wrap="square" rtlCol="0">
                <a:spAutoFit/>
              </a:bodyPr>
              <a:lstStyle/>
              <a:p>
                <a:r>
                  <a:rPr lang="en-US" altLang="zh-CN" sz="5400" b="1" dirty="0">
                    <a:cs typeface="+mn-ea"/>
                    <a:sym typeface="+mn-lt"/>
                  </a:rPr>
                  <a:t>03</a:t>
                </a:r>
                <a:endParaRPr lang="zh-CN" altLang="en-US" sz="6600" b="1" dirty="0">
                  <a:cs typeface="+mn-ea"/>
                  <a:sym typeface="+mn-lt"/>
                </a:endParaRPr>
              </a:p>
            </p:txBody>
          </p:sp>
        </p:grpSp>
        <p:sp>
          <p:nvSpPr>
            <p:cNvPr id="18" name="文本框 17">
              <a:extLst>
                <a:ext uri="{FF2B5EF4-FFF2-40B4-BE49-F238E27FC236}">
                  <a16:creationId xmlns:a16="http://schemas.microsoft.com/office/drawing/2014/main" id="{2B86751D-D397-4CDA-8614-D747FC857929}"/>
                </a:ext>
              </a:extLst>
            </p:cNvPr>
            <p:cNvSpPr txBox="1"/>
            <p:nvPr/>
          </p:nvSpPr>
          <p:spPr>
            <a:xfrm>
              <a:off x="1737360" y="118172"/>
              <a:ext cx="4005397" cy="1191993"/>
            </a:xfrm>
            <a:prstGeom prst="rect">
              <a:avLst/>
            </a:prstGeom>
            <a:noFill/>
          </p:spPr>
          <p:txBody>
            <a:bodyPr wrap="square" rtlCol="0">
              <a:spAutoFit/>
            </a:bodyPr>
            <a:lstStyle/>
            <a:p>
              <a:pPr algn="dist">
                <a:lnSpc>
                  <a:spcPct val="150000"/>
                </a:lnSpc>
              </a:pPr>
              <a:r>
                <a:rPr lang="zh-CN" altLang="en-US" sz="5400" b="1" dirty="0">
                  <a:solidFill>
                    <a:schemeClr val="bg1"/>
                  </a:solidFill>
                  <a:effectLst>
                    <a:outerShdw blurRad="38100" dist="38100" dir="2700000" algn="tl">
                      <a:srgbClr val="000000">
                        <a:alpha val="43137"/>
                      </a:srgbClr>
                    </a:outerShdw>
                  </a:effectLst>
                  <a:latin typeface="+mj-ea"/>
                  <a:ea typeface="+mj-ea"/>
                  <a:cs typeface="+mn-ea"/>
                  <a:sym typeface="+mn-lt"/>
                </a:rPr>
                <a:t>解决思路</a:t>
              </a:r>
              <a:r>
                <a:rPr lang="en-US" altLang="zh-CN" sz="5400" b="1" dirty="0">
                  <a:solidFill>
                    <a:schemeClr val="bg1"/>
                  </a:solidFill>
                  <a:effectLst>
                    <a:outerShdw blurRad="38100" dist="38100" dir="2700000" algn="tl">
                      <a:srgbClr val="000000">
                        <a:alpha val="43137"/>
                      </a:srgbClr>
                    </a:outerShdw>
                  </a:effectLst>
                  <a:latin typeface="+mj-ea"/>
                  <a:ea typeface="+mj-ea"/>
                  <a:cs typeface="+mn-ea"/>
                  <a:sym typeface="+mn-lt"/>
                </a:rPr>
                <a:t> </a:t>
              </a:r>
              <a:endParaRPr lang="fr-FR" altLang="zh-CN" sz="5400" b="1" dirty="0">
                <a:solidFill>
                  <a:schemeClr val="bg1"/>
                </a:solidFill>
                <a:effectLst>
                  <a:outerShdw blurRad="38100" dist="38100" dir="2700000" algn="tl">
                    <a:srgbClr val="000000">
                      <a:alpha val="43137"/>
                    </a:srgbClr>
                  </a:outerShdw>
                </a:effectLst>
                <a:latin typeface="+mj-ea"/>
                <a:ea typeface="+mj-ea"/>
                <a:cs typeface="+mn-ea"/>
                <a:sym typeface="+mn-lt"/>
              </a:endParaRPr>
            </a:p>
          </p:txBody>
        </p:sp>
      </p:grpSp>
      <p:grpSp>
        <p:nvGrpSpPr>
          <p:cNvPr id="3" name="组合 2">
            <a:extLst>
              <a:ext uri="{FF2B5EF4-FFF2-40B4-BE49-F238E27FC236}">
                <a16:creationId xmlns:a16="http://schemas.microsoft.com/office/drawing/2014/main" id="{82FB88CC-287C-4B9F-8B30-D6B7CEC26917}"/>
              </a:ext>
            </a:extLst>
          </p:cNvPr>
          <p:cNvGrpSpPr/>
          <p:nvPr/>
        </p:nvGrpSpPr>
        <p:grpSpPr>
          <a:xfrm>
            <a:off x="918111" y="1609301"/>
            <a:ext cx="2141014" cy="4038319"/>
            <a:chOff x="918111" y="1609301"/>
            <a:chExt cx="2141014" cy="4038319"/>
          </a:xfrm>
        </p:grpSpPr>
        <p:grpSp>
          <p:nvGrpSpPr>
            <p:cNvPr id="55" name="组合 54">
              <a:extLst>
                <a:ext uri="{FF2B5EF4-FFF2-40B4-BE49-F238E27FC236}">
                  <a16:creationId xmlns:a16="http://schemas.microsoft.com/office/drawing/2014/main" id="{1D8E45F1-6677-49C6-83FA-4747FBED4C97}"/>
                </a:ext>
              </a:extLst>
            </p:cNvPr>
            <p:cNvGrpSpPr/>
            <p:nvPr/>
          </p:nvGrpSpPr>
          <p:grpSpPr>
            <a:xfrm>
              <a:off x="944601" y="1609301"/>
              <a:ext cx="2114524" cy="2298277"/>
              <a:chOff x="4427538" y="954088"/>
              <a:chExt cx="3333750" cy="3729038"/>
            </a:xfrm>
            <a:solidFill>
              <a:srgbClr val="FAFF3B"/>
            </a:solidFill>
          </p:grpSpPr>
          <p:sp>
            <p:nvSpPr>
              <p:cNvPr id="56" name="Freeform 5">
                <a:extLst>
                  <a:ext uri="{FF2B5EF4-FFF2-40B4-BE49-F238E27FC236}">
                    <a16:creationId xmlns:a16="http://schemas.microsoft.com/office/drawing/2014/main" id="{2A71A7B8-7FEE-4081-B8EA-650B335E3A74}"/>
                  </a:ext>
                </a:extLst>
              </p:cNvPr>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a:extLst>
                  <a:ext uri="{FF2B5EF4-FFF2-40B4-BE49-F238E27FC236}">
                    <a16:creationId xmlns:a16="http://schemas.microsoft.com/office/drawing/2014/main" id="{E19FDB1D-CF0B-48D3-A051-B268A0E01041}"/>
                  </a:ext>
                </a:extLst>
              </p:cNvPr>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a:extLst>
                  <a:ext uri="{FF2B5EF4-FFF2-40B4-BE49-F238E27FC236}">
                    <a16:creationId xmlns:a16="http://schemas.microsoft.com/office/drawing/2014/main" id="{646CFDCC-3F61-4F42-8B98-9C953F43B92A}"/>
                  </a:ext>
                </a:extLst>
              </p:cNvPr>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8">
                <a:extLst>
                  <a:ext uri="{FF2B5EF4-FFF2-40B4-BE49-F238E27FC236}">
                    <a16:creationId xmlns:a16="http://schemas.microsoft.com/office/drawing/2014/main" id="{24CD890B-7B56-4801-8EEA-E01E885A2353}"/>
                  </a:ext>
                </a:extLst>
              </p:cNvPr>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9">
                <a:extLst>
                  <a:ext uri="{FF2B5EF4-FFF2-40B4-BE49-F238E27FC236}">
                    <a16:creationId xmlns:a16="http://schemas.microsoft.com/office/drawing/2014/main" id="{19DF7E94-CCE7-45BF-A151-BF6B1D2C1DDF}"/>
                  </a:ext>
                </a:extLst>
              </p:cNvPr>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0">
                <a:extLst>
                  <a:ext uri="{FF2B5EF4-FFF2-40B4-BE49-F238E27FC236}">
                    <a16:creationId xmlns:a16="http://schemas.microsoft.com/office/drawing/2014/main" id="{056491F6-35B3-4688-87FD-278AD2C9D98A}"/>
                  </a:ext>
                </a:extLst>
              </p:cNvPr>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1">
                <a:extLst>
                  <a:ext uri="{FF2B5EF4-FFF2-40B4-BE49-F238E27FC236}">
                    <a16:creationId xmlns:a16="http://schemas.microsoft.com/office/drawing/2014/main" id="{5F3BBD62-6D6D-465D-995D-53203E810C41}"/>
                  </a:ext>
                </a:extLst>
              </p:cNvPr>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12">
                <a:extLst>
                  <a:ext uri="{FF2B5EF4-FFF2-40B4-BE49-F238E27FC236}">
                    <a16:creationId xmlns:a16="http://schemas.microsoft.com/office/drawing/2014/main" id="{897DF034-B3FD-4D9C-B7FD-035FEEC3BEF5}"/>
                  </a:ext>
                </a:extLst>
              </p:cNvPr>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13">
                <a:extLst>
                  <a:ext uri="{FF2B5EF4-FFF2-40B4-BE49-F238E27FC236}">
                    <a16:creationId xmlns:a16="http://schemas.microsoft.com/office/drawing/2014/main" id="{21EB4255-48A3-44F9-93FB-2C3E0F3D4080}"/>
                  </a:ext>
                </a:extLst>
              </p:cNvPr>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14">
                <a:extLst>
                  <a:ext uri="{FF2B5EF4-FFF2-40B4-BE49-F238E27FC236}">
                    <a16:creationId xmlns:a16="http://schemas.microsoft.com/office/drawing/2014/main" id="{513FC4EC-F40C-4152-AD64-FA8F5CD47769}"/>
                  </a:ext>
                </a:extLst>
              </p:cNvPr>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a:extLst>
                  <a:ext uri="{FF2B5EF4-FFF2-40B4-BE49-F238E27FC236}">
                    <a16:creationId xmlns:a16="http://schemas.microsoft.com/office/drawing/2014/main" id="{6C23BAA0-6B77-461C-A9DF-8B6D65FB544F}"/>
                  </a:ext>
                </a:extLst>
              </p:cNvPr>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6">
                <a:extLst>
                  <a:ext uri="{FF2B5EF4-FFF2-40B4-BE49-F238E27FC236}">
                    <a16:creationId xmlns:a16="http://schemas.microsoft.com/office/drawing/2014/main" id="{7645E06A-354B-4B6E-89E4-B62AF032EE7F}"/>
                  </a:ext>
                </a:extLst>
              </p:cNvPr>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7">
                <a:extLst>
                  <a:ext uri="{FF2B5EF4-FFF2-40B4-BE49-F238E27FC236}">
                    <a16:creationId xmlns:a16="http://schemas.microsoft.com/office/drawing/2014/main" id="{9BE06ACA-FAAE-437F-8116-46825CA21506}"/>
                  </a:ext>
                </a:extLst>
              </p:cNvPr>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18">
                <a:extLst>
                  <a:ext uri="{FF2B5EF4-FFF2-40B4-BE49-F238E27FC236}">
                    <a16:creationId xmlns:a16="http://schemas.microsoft.com/office/drawing/2014/main" id="{3CD09471-9232-4FAE-92C4-21E465DA1755}"/>
                  </a:ext>
                </a:extLst>
              </p:cNvPr>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0" name="Freeform 19">
                <a:extLst>
                  <a:ext uri="{FF2B5EF4-FFF2-40B4-BE49-F238E27FC236}">
                    <a16:creationId xmlns:a16="http://schemas.microsoft.com/office/drawing/2014/main" id="{B8773C63-89E0-475F-A956-47EB394A29B3}"/>
                  </a:ext>
                </a:extLst>
              </p:cNvPr>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1" name="Freeform 20">
                <a:extLst>
                  <a:ext uri="{FF2B5EF4-FFF2-40B4-BE49-F238E27FC236}">
                    <a16:creationId xmlns:a16="http://schemas.microsoft.com/office/drawing/2014/main" id="{5A74064B-193B-4BDF-BC4A-93E9F5672B82}"/>
                  </a:ext>
                </a:extLst>
              </p:cNvPr>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2" name="Freeform 21">
                <a:extLst>
                  <a:ext uri="{FF2B5EF4-FFF2-40B4-BE49-F238E27FC236}">
                    <a16:creationId xmlns:a16="http://schemas.microsoft.com/office/drawing/2014/main" id="{2686F9F4-0DF3-4BCF-84F3-0B54D3DD5CF5}"/>
                  </a:ext>
                </a:extLst>
              </p:cNvPr>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2">
                <a:extLst>
                  <a:ext uri="{FF2B5EF4-FFF2-40B4-BE49-F238E27FC236}">
                    <a16:creationId xmlns:a16="http://schemas.microsoft.com/office/drawing/2014/main" id="{A1FA28C6-C18F-43CA-AB18-F2D08656612F}"/>
                  </a:ext>
                </a:extLst>
              </p:cNvPr>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3">
                <a:extLst>
                  <a:ext uri="{FF2B5EF4-FFF2-40B4-BE49-F238E27FC236}">
                    <a16:creationId xmlns:a16="http://schemas.microsoft.com/office/drawing/2014/main" id="{1890DFDB-8A81-425A-9861-6B5545213C14}"/>
                  </a:ext>
                </a:extLst>
              </p:cNvPr>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5" name="Freeform 24">
                <a:extLst>
                  <a:ext uri="{FF2B5EF4-FFF2-40B4-BE49-F238E27FC236}">
                    <a16:creationId xmlns:a16="http://schemas.microsoft.com/office/drawing/2014/main" id="{F15FC340-6953-4D7B-9103-C3C200445417}"/>
                  </a:ext>
                </a:extLst>
              </p:cNvPr>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25">
                <a:extLst>
                  <a:ext uri="{FF2B5EF4-FFF2-40B4-BE49-F238E27FC236}">
                    <a16:creationId xmlns:a16="http://schemas.microsoft.com/office/drawing/2014/main" id="{018386C7-B583-4F3A-9053-3DC51B365157}"/>
                  </a:ext>
                </a:extLst>
              </p:cNvPr>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6">
                <a:extLst>
                  <a:ext uri="{FF2B5EF4-FFF2-40B4-BE49-F238E27FC236}">
                    <a16:creationId xmlns:a16="http://schemas.microsoft.com/office/drawing/2014/main" id="{B99729BA-22A7-4423-AC27-002D3E1814A8}"/>
                  </a:ext>
                </a:extLst>
              </p:cNvPr>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7">
                <a:extLst>
                  <a:ext uri="{FF2B5EF4-FFF2-40B4-BE49-F238E27FC236}">
                    <a16:creationId xmlns:a16="http://schemas.microsoft.com/office/drawing/2014/main" id="{598670BD-582A-434B-BC50-A737154ABF93}"/>
                  </a:ext>
                </a:extLst>
              </p:cNvPr>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8">
                <a:extLst>
                  <a:ext uri="{FF2B5EF4-FFF2-40B4-BE49-F238E27FC236}">
                    <a16:creationId xmlns:a16="http://schemas.microsoft.com/office/drawing/2014/main" id="{9F459B0A-FF44-4489-BF57-FD7BFF9227F8}"/>
                  </a:ext>
                </a:extLst>
              </p:cNvPr>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80" name="Freeform 29">
                <a:extLst>
                  <a:ext uri="{FF2B5EF4-FFF2-40B4-BE49-F238E27FC236}">
                    <a16:creationId xmlns:a16="http://schemas.microsoft.com/office/drawing/2014/main" id="{044E44E9-76AA-4D0B-B3B3-963E682BCBE5}"/>
                  </a:ext>
                </a:extLst>
              </p:cNvPr>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Freeform 30">
                <a:extLst>
                  <a:ext uri="{FF2B5EF4-FFF2-40B4-BE49-F238E27FC236}">
                    <a16:creationId xmlns:a16="http://schemas.microsoft.com/office/drawing/2014/main" id="{0235D6F2-057B-4AF7-B2BA-6D1CFE68DCAC}"/>
                  </a:ext>
                </a:extLst>
              </p:cNvPr>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82" name="Freeform 31">
                <a:extLst>
                  <a:ext uri="{FF2B5EF4-FFF2-40B4-BE49-F238E27FC236}">
                    <a16:creationId xmlns:a16="http://schemas.microsoft.com/office/drawing/2014/main" id="{7E249002-522F-484B-816D-185BE1F6C6B3}"/>
                  </a:ext>
                </a:extLst>
              </p:cNvPr>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Freeform 32">
                <a:extLst>
                  <a:ext uri="{FF2B5EF4-FFF2-40B4-BE49-F238E27FC236}">
                    <a16:creationId xmlns:a16="http://schemas.microsoft.com/office/drawing/2014/main" id="{64BA96B1-53E3-476A-A701-700C07A213F4}"/>
                  </a:ext>
                </a:extLst>
              </p:cNvPr>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84" name="Freeform 33">
                <a:extLst>
                  <a:ext uri="{FF2B5EF4-FFF2-40B4-BE49-F238E27FC236}">
                    <a16:creationId xmlns:a16="http://schemas.microsoft.com/office/drawing/2014/main" id="{F02D7048-AF39-4A34-92A5-4D1093F6D2A3}"/>
                  </a:ext>
                </a:extLst>
              </p:cNvPr>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4">
                <a:extLst>
                  <a:ext uri="{FF2B5EF4-FFF2-40B4-BE49-F238E27FC236}">
                    <a16:creationId xmlns:a16="http://schemas.microsoft.com/office/drawing/2014/main" id="{3D0C6270-4436-446E-AF1C-07ED317E834C}"/>
                  </a:ext>
                </a:extLst>
              </p:cNvPr>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5">
                <a:extLst>
                  <a:ext uri="{FF2B5EF4-FFF2-40B4-BE49-F238E27FC236}">
                    <a16:creationId xmlns:a16="http://schemas.microsoft.com/office/drawing/2014/main" id="{7C1DA3A2-B1D7-47B6-B23A-3B9BF546E254}"/>
                  </a:ext>
                </a:extLst>
              </p:cNvPr>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6">
                <a:extLst>
                  <a:ext uri="{FF2B5EF4-FFF2-40B4-BE49-F238E27FC236}">
                    <a16:creationId xmlns:a16="http://schemas.microsoft.com/office/drawing/2014/main" id="{E27D4DE5-DF1B-470D-B7F1-E5334777EE2D}"/>
                  </a:ext>
                </a:extLst>
              </p:cNvPr>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7">
                <a:extLst>
                  <a:ext uri="{FF2B5EF4-FFF2-40B4-BE49-F238E27FC236}">
                    <a16:creationId xmlns:a16="http://schemas.microsoft.com/office/drawing/2014/main" id="{1AEEA25F-544A-45DD-AB6A-099B500B9C80}"/>
                  </a:ext>
                </a:extLst>
              </p:cNvPr>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8">
                <a:extLst>
                  <a:ext uri="{FF2B5EF4-FFF2-40B4-BE49-F238E27FC236}">
                    <a16:creationId xmlns:a16="http://schemas.microsoft.com/office/drawing/2014/main" id="{C25310B0-03C4-4302-9DD7-9426CA1E6190}"/>
                  </a:ext>
                </a:extLst>
              </p:cNvPr>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9">
                <a:extLst>
                  <a:ext uri="{FF2B5EF4-FFF2-40B4-BE49-F238E27FC236}">
                    <a16:creationId xmlns:a16="http://schemas.microsoft.com/office/drawing/2014/main" id="{00A506AD-7B3A-4605-AC57-7F9EECE8519C}"/>
                  </a:ext>
                </a:extLst>
              </p:cNvPr>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0">
                <a:extLst>
                  <a:ext uri="{FF2B5EF4-FFF2-40B4-BE49-F238E27FC236}">
                    <a16:creationId xmlns:a16="http://schemas.microsoft.com/office/drawing/2014/main" id="{5145C545-8392-4CAB-876A-8A0761F1AEBC}"/>
                  </a:ext>
                </a:extLst>
              </p:cNvPr>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1">
                <a:extLst>
                  <a:ext uri="{FF2B5EF4-FFF2-40B4-BE49-F238E27FC236}">
                    <a16:creationId xmlns:a16="http://schemas.microsoft.com/office/drawing/2014/main" id="{0E8DA05C-9D18-4FCE-BF12-E0ACBBC2C93B}"/>
                  </a:ext>
                </a:extLst>
              </p:cNvPr>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2">
                <a:extLst>
                  <a:ext uri="{FF2B5EF4-FFF2-40B4-BE49-F238E27FC236}">
                    <a16:creationId xmlns:a16="http://schemas.microsoft.com/office/drawing/2014/main" id="{200C6ECE-5DBD-4D69-91A4-9162BDD07556}"/>
                  </a:ext>
                </a:extLst>
              </p:cNvPr>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3">
                <a:extLst>
                  <a:ext uri="{FF2B5EF4-FFF2-40B4-BE49-F238E27FC236}">
                    <a16:creationId xmlns:a16="http://schemas.microsoft.com/office/drawing/2014/main" id="{1AEE3900-6BCC-4800-B770-7D33C54888ED}"/>
                  </a:ext>
                </a:extLst>
              </p:cNvPr>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4">
                <a:extLst>
                  <a:ext uri="{FF2B5EF4-FFF2-40B4-BE49-F238E27FC236}">
                    <a16:creationId xmlns:a16="http://schemas.microsoft.com/office/drawing/2014/main" id="{768D7CC0-E247-4295-A40B-573F56EB1763}"/>
                  </a:ext>
                </a:extLst>
              </p:cNvPr>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5">
                <a:extLst>
                  <a:ext uri="{FF2B5EF4-FFF2-40B4-BE49-F238E27FC236}">
                    <a16:creationId xmlns:a16="http://schemas.microsoft.com/office/drawing/2014/main" id="{023CA267-E2E8-49B0-80F6-627782E0D9CE}"/>
                  </a:ext>
                </a:extLst>
              </p:cNvPr>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6">
                <a:extLst>
                  <a:ext uri="{FF2B5EF4-FFF2-40B4-BE49-F238E27FC236}">
                    <a16:creationId xmlns:a16="http://schemas.microsoft.com/office/drawing/2014/main" id="{8AE85AA8-33DC-4C02-BFCC-C85207ADB96B}"/>
                  </a:ext>
                </a:extLst>
              </p:cNvPr>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9" name="矩形 98">
              <a:extLst>
                <a:ext uri="{FF2B5EF4-FFF2-40B4-BE49-F238E27FC236}">
                  <a16:creationId xmlns:a16="http://schemas.microsoft.com/office/drawing/2014/main" id="{27113EB7-972A-4AD1-B8FA-358012F36982}"/>
                </a:ext>
              </a:extLst>
            </p:cNvPr>
            <p:cNvSpPr/>
            <p:nvPr/>
          </p:nvSpPr>
          <p:spPr>
            <a:xfrm>
              <a:off x="918111" y="4000246"/>
              <a:ext cx="2115143" cy="1647374"/>
            </a:xfrm>
            <a:prstGeom prst="rect">
              <a:avLst/>
            </a:prstGeom>
            <a:noFill/>
          </p:spPr>
          <p:txBody>
            <a:bodyPr wrap="square" lIns="91440" tIns="45720" rIns="91440" bIns="45720">
              <a:spAutoFit/>
            </a:bodyPr>
            <a:lstStyle/>
            <a:p>
              <a:pPr algn="ctr">
                <a:lnSpc>
                  <a:spcPct val="120000"/>
                </a:lnSpc>
              </a:pPr>
              <a:r>
                <a:rPr lang="zh-CN" altLang="en-US" sz="4400" b="1" spc="600" dirty="0">
                  <a:ln w="10160">
                    <a:solidFill>
                      <a:schemeClr val="bg1">
                        <a:lumMod val="85000"/>
                      </a:schemeClr>
                    </a:solidFill>
                    <a:prstDash val="solid"/>
                  </a:ln>
                  <a:solidFill>
                    <a:srgbClr val="FFFFFF"/>
                  </a:solidFill>
                  <a:effectLst>
                    <a:outerShdw blurRad="38100" dist="22860" dir="5400000" algn="tl" rotWithShape="0">
                      <a:srgbClr val="000000">
                        <a:alpha val="30000"/>
                      </a:srgbClr>
                    </a:outerShdw>
                  </a:effectLst>
                </a:rPr>
                <a:t>服务生</a:t>
              </a:r>
              <a:endParaRPr lang="en-US" altLang="zh-CN" sz="4400" b="1" spc="600" dirty="0">
                <a:ln w="10160">
                  <a:solidFill>
                    <a:schemeClr val="bg1">
                      <a:lumMod val="85000"/>
                    </a:schemeClr>
                  </a:solidFill>
                  <a:prstDash val="solid"/>
                </a:ln>
                <a:solidFill>
                  <a:srgbClr val="FFFFFF"/>
                </a:solidFill>
                <a:effectLst>
                  <a:outerShdw blurRad="38100" dist="22860" dir="5400000" algn="tl" rotWithShape="0">
                    <a:srgbClr val="000000">
                      <a:alpha val="30000"/>
                    </a:srgbClr>
                  </a:outerShdw>
                </a:effectLst>
              </a:endParaRPr>
            </a:p>
            <a:p>
              <a:pPr algn="ctr">
                <a:lnSpc>
                  <a:spcPct val="120000"/>
                </a:lnSpc>
              </a:pPr>
              <a:r>
                <a:rPr lang="zh-CN" altLang="en-US" sz="4400" b="1" spc="600" dirty="0">
                  <a:ln w="10160">
                    <a:solidFill>
                      <a:schemeClr val="bg1">
                        <a:lumMod val="85000"/>
                      </a:schemeClr>
                    </a:solidFill>
                    <a:prstDash val="solid"/>
                  </a:ln>
                  <a:solidFill>
                    <a:srgbClr val="FFFFFF"/>
                  </a:solidFill>
                  <a:effectLst>
                    <a:outerShdw blurRad="38100" dist="22860" dir="5400000" algn="tl" rotWithShape="0">
                      <a:srgbClr val="000000">
                        <a:alpha val="30000"/>
                      </a:srgbClr>
                    </a:outerShdw>
                  </a:effectLst>
                </a:rPr>
                <a:t>解法</a:t>
              </a:r>
            </a:p>
          </p:txBody>
        </p:sp>
      </p:grpSp>
      <p:sp>
        <p:nvSpPr>
          <p:cNvPr id="100" name="文本框 99">
            <a:extLst>
              <a:ext uri="{FF2B5EF4-FFF2-40B4-BE49-F238E27FC236}">
                <a16:creationId xmlns:a16="http://schemas.microsoft.com/office/drawing/2014/main" id="{51A7DBAA-B554-406A-98BC-07DA31ABF276}"/>
              </a:ext>
            </a:extLst>
          </p:cNvPr>
          <p:cNvSpPr txBox="1"/>
          <p:nvPr/>
        </p:nvSpPr>
        <p:spPr>
          <a:xfrm>
            <a:off x="3235962" y="1523468"/>
            <a:ext cx="8141655" cy="4459041"/>
          </a:xfrm>
          <a:prstGeom prst="rect">
            <a:avLst/>
          </a:prstGeom>
          <a:noFill/>
        </p:spPr>
        <p:txBody>
          <a:bodyPr wrap="square">
            <a:spAutoFit/>
          </a:bodyPr>
          <a:lstStyle/>
          <a:p>
            <a:pPr indent="457200" algn="just">
              <a:lnSpc>
                <a:spcPct val="150000"/>
              </a:lnSpc>
            </a:pPr>
            <a:r>
              <a:rPr lang="zh-CN" altLang="en-US" sz="2400" dirty="0">
                <a:solidFill>
                  <a:schemeClr val="bg1"/>
                </a:solidFill>
                <a:latin typeface="+mn-ea"/>
              </a:rPr>
              <a:t>一个简单的解法是引入一个餐厅服务生，</a:t>
            </a:r>
            <a:r>
              <a:rPr lang="zh-CN" altLang="en-US" sz="2400" b="1" dirty="0">
                <a:solidFill>
                  <a:srgbClr val="FAFF3B"/>
                </a:solidFill>
                <a:latin typeface="+mn-ea"/>
              </a:rPr>
              <a:t>哲学家必须经过他的允许才能拿起餐叉</a:t>
            </a:r>
            <a:r>
              <a:rPr lang="zh-CN" altLang="en-US" sz="2400" dirty="0">
                <a:solidFill>
                  <a:schemeClr val="bg1"/>
                </a:solidFill>
                <a:latin typeface="+mn-ea"/>
              </a:rPr>
              <a:t>。因为服务生知道哪只餐叉正在使用，所以他能够作出判断避免死锁。</a:t>
            </a:r>
            <a:endParaRPr lang="en-US" altLang="zh-CN" sz="2400" dirty="0">
              <a:solidFill>
                <a:schemeClr val="bg1"/>
              </a:solidFill>
              <a:latin typeface="+mn-ea"/>
            </a:endParaRPr>
          </a:p>
          <a:p>
            <a:pPr indent="457200" algn="just">
              <a:lnSpc>
                <a:spcPct val="150000"/>
              </a:lnSpc>
            </a:pPr>
            <a:r>
              <a:rPr lang="zh-CN" altLang="en-US" sz="2400" dirty="0">
                <a:solidFill>
                  <a:schemeClr val="bg1"/>
                </a:solidFill>
                <a:latin typeface="+mn-ea"/>
              </a:rPr>
              <a:t>假设哲学家依次标号为</a:t>
            </a:r>
            <a:r>
              <a:rPr lang="en-US" altLang="zh-CN" sz="2400" dirty="0">
                <a:solidFill>
                  <a:schemeClr val="bg1"/>
                </a:solidFill>
                <a:latin typeface="+mn-ea"/>
              </a:rPr>
              <a:t>A</a:t>
            </a:r>
            <a:r>
              <a:rPr lang="zh-CN" altLang="en-US" sz="2400" dirty="0">
                <a:solidFill>
                  <a:schemeClr val="bg1"/>
                </a:solidFill>
                <a:latin typeface="+mn-ea"/>
              </a:rPr>
              <a:t>至</a:t>
            </a:r>
            <a:r>
              <a:rPr lang="en-US" altLang="zh-CN" sz="2400" dirty="0">
                <a:solidFill>
                  <a:schemeClr val="bg1"/>
                </a:solidFill>
                <a:latin typeface="+mn-ea"/>
              </a:rPr>
              <a:t>E</a:t>
            </a:r>
            <a:r>
              <a:rPr lang="zh-CN" altLang="en-US" sz="2400" dirty="0">
                <a:solidFill>
                  <a:schemeClr val="bg1"/>
                </a:solidFill>
                <a:latin typeface="+mn-ea"/>
              </a:rPr>
              <a:t>。如果</a:t>
            </a:r>
            <a:r>
              <a:rPr lang="en-US" altLang="zh-CN" sz="2400" dirty="0">
                <a:solidFill>
                  <a:schemeClr val="bg1"/>
                </a:solidFill>
                <a:latin typeface="+mn-ea"/>
              </a:rPr>
              <a:t>A</a:t>
            </a:r>
            <a:r>
              <a:rPr lang="zh-CN" altLang="en-US" sz="2400" dirty="0">
                <a:solidFill>
                  <a:schemeClr val="bg1"/>
                </a:solidFill>
                <a:latin typeface="+mn-ea"/>
              </a:rPr>
              <a:t>和</a:t>
            </a:r>
            <a:r>
              <a:rPr lang="en-US" altLang="zh-CN" sz="2400" dirty="0">
                <a:solidFill>
                  <a:schemeClr val="bg1"/>
                </a:solidFill>
                <a:latin typeface="+mn-ea"/>
              </a:rPr>
              <a:t>C</a:t>
            </a:r>
            <a:r>
              <a:rPr lang="zh-CN" altLang="en-US" sz="2400" dirty="0">
                <a:solidFill>
                  <a:schemeClr val="bg1"/>
                </a:solidFill>
                <a:latin typeface="+mn-ea"/>
              </a:rPr>
              <a:t>在吃东西，则有四只餐叉在使用中。</a:t>
            </a:r>
            <a:r>
              <a:rPr lang="en-US" altLang="zh-CN" sz="2400" dirty="0">
                <a:solidFill>
                  <a:schemeClr val="bg1"/>
                </a:solidFill>
                <a:latin typeface="+mn-ea"/>
              </a:rPr>
              <a:t>B</a:t>
            </a:r>
            <a:r>
              <a:rPr lang="zh-CN" altLang="en-US" sz="2400" dirty="0">
                <a:solidFill>
                  <a:schemeClr val="bg1"/>
                </a:solidFill>
                <a:latin typeface="+mn-ea"/>
              </a:rPr>
              <a:t>坐在</a:t>
            </a:r>
            <a:r>
              <a:rPr lang="en-US" altLang="zh-CN" sz="2400" dirty="0">
                <a:solidFill>
                  <a:schemeClr val="bg1"/>
                </a:solidFill>
                <a:latin typeface="+mn-ea"/>
              </a:rPr>
              <a:t>A</a:t>
            </a:r>
            <a:r>
              <a:rPr lang="zh-CN" altLang="en-US" sz="2400" dirty="0">
                <a:solidFill>
                  <a:schemeClr val="bg1"/>
                </a:solidFill>
                <a:latin typeface="+mn-ea"/>
              </a:rPr>
              <a:t>和</a:t>
            </a:r>
            <a:r>
              <a:rPr lang="en-US" altLang="zh-CN" sz="2400" dirty="0">
                <a:solidFill>
                  <a:schemeClr val="bg1"/>
                </a:solidFill>
                <a:latin typeface="+mn-ea"/>
              </a:rPr>
              <a:t>C</a:t>
            </a:r>
            <a:r>
              <a:rPr lang="zh-CN" altLang="en-US" sz="2400" dirty="0">
                <a:solidFill>
                  <a:schemeClr val="bg1"/>
                </a:solidFill>
                <a:latin typeface="+mn-ea"/>
              </a:rPr>
              <a:t>之间，所以两只餐叉都无法使用，而</a:t>
            </a:r>
            <a:r>
              <a:rPr lang="en-US" altLang="zh-CN" sz="2400" dirty="0">
                <a:solidFill>
                  <a:schemeClr val="bg1"/>
                </a:solidFill>
                <a:latin typeface="+mn-ea"/>
              </a:rPr>
              <a:t>D</a:t>
            </a:r>
            <a:r>
              <a:rPr lang="zh-CN" altLang="en-US" sz="2400" dirty="0">
                <a:solidFill>
                  <a:schemeClr val="bg1"/>
                </a:solidFill>
                <a:latin typeface="+mn-ea"/>
              </a:rPr>
              <a:t>和</a:t>
            </a:r>
            <a:r>
              <a:rPr lang="en-US" altLang="zh-CN" sz="2400" dirty="0">
                <a:solidFill>
                  <a:schemeClr val="bg1"/>
                </a:solidFill>
                <a:latin typeface="+mn-ea"/>
              </a:rPr>
              <a:t>E</a:t>
            </a:r>
            <a:r>
              <a:rPr lang="zh-CN" altLang="en-US" sz="2400" dirty="0">
                <a:solidFill>
                  <a:schemeClr val="bg1"/>
                </a:solidFill>
                <a:latin typeface="+mn-ea"/>
              </a:rPr>
              <a:t>之间有一只空余的餐叉。假设这时</a:t>
            </a:r>
            <a:r>
              <a:rPr lang="en-US" altLang="zh-CN" sz="2400" dirty="0">
                <a:solidFill>
                  <a:schemeClr val="bg1"/>
                </a:solidFill>
                <a:latin typeface="+mn-ea"/>
              </a:rPr>
              <a:t>D</a:t>
            </a:r>
            <a:r>
              <a:rPr lang="zh-CN" altLang="en-US" sz="2400" dirty="0">
                <a:solidFill>
                  <a:schemeClr val="bg1"/>
                </a:solidFill>
                <a:latin typeface="+mn-ea"/>
              </a:rPr>
              <a:t>想要吃东西。如果他拿起了第五只餐叉，就有可能发生死锁。相反，如果他征求服务生同意，服务生会让他等待。</a:t>
            </a:r>
          </a:p>
        </p:txBody>
      </p:sp>
    </p:spTree>
    <p:extLst>
      <p:ext uri="{BB962C8B-B14F-4D97-AF65-F5344CB8AC3E}">
        <p14:creationId xmlns:p14="http://schemas.microsoft.com/office/powerpoint/2010/main" val="2523230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5" name="组合 1024">
            <a:extLst>
              <a:ext uri="{FF2B5EF4-FFF2-40B4-BE49-F238E27FC236}">
                <a16:creationId xmlns:a16="http://schemas.microsoft.com/office/drawing/2014/main" id="{B0B0D538-8DD8-429B-9FDB-1B6A3DAA8EF3}"/>
              </a:ext>
            </a:extLst>
          </p:cNvPr>
          <p:cNvGrpSpPr/>
          <p:nvPr/>
        </p:nvGrpSpPr>
        <p:grpSpPr>
          <a:xfrm>
            <a:off x="10998748" y="-55725"/>
            <a:ext cx="1226598" cy="7055965"/>
            <a:chOff x="10998748" y="-55725"/>
            <a:chExt cx="1226598" cy="7055965"/>
          </a:xfrm>
        </p:grpSpPr>
        <p:cxnSp>
          <p:nvCxnSpPr>
            <p:cNvPr id="45" name="直接连接符 44">
              <a:extLst>
                <a:ext uri="{FF2B5EF4-FFF2-40B4-BE49-F238E27FC236}">
                  <a16:creationId xmlns:a16="http://schemas.microsoft.com/office/drawing/2014/main" id="{28EF6692-0FA3-4611-AC0F-0262A4588F2C}"/>
                </a:ext>
              </a:extLst>
            </p:cNvPr>
            <p:cNvCxnSpPr>
              <a:cxnSpLocks/>
            </p:cNvCxnSpPr>
            <p:nvPr/>
          </p:nvCxnSpPr>
          <p:spPr>
            <a:xfrm>
              <a:off x="10998748" y="-55725"/>
              <a:ext cx="1214120" cy="191014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67DFEA3-A730-4913-AE7C-2FA09AADAA48}"/>
                </a:ext>
              </a:extLst>
            </p:cNvPr>
            <p:cNvCxnSpPr>
              <a:cxnSpLocks/>
            </p:cNvCxnSpPr>
            <p:nvPr/>
          </p:nvCxnSpPr>
          <p:spPr>
            <a:xfrm flipH="1">
              <a:off x="11084482" y="2758440"/>
              <a:ext cx="1140864" cy="42418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24" name="组合 1023">
            <a:extLst>
              <a:ext uri="{FF2B5EF4-FFF2-40B4-BE49-F238E27FC236}">
                <a16:creationId xmlns:a16="http://schemas.microsoft.com/office/drawing/2014/main" id="{A0F10274-B5E4-47A2-87A1-737B2921A243}"/>
              </a:ext>
            </a:extLst>
          </p:cNvPr>
          <p:cNvGrpSpPr/>
          <p:nvPr/>
        </p:nvGrpSpPr>
        <p:grpSpPr>
          <a:xfrm>
            <a:off x="-106680" y="-451413"/>
            <a:ext cx="1639479" cy="7309413"/>
            <a:chOff x="-106680" y="-231494"/>
            <a:chExt cx="1947055" cy="7089494"/>
          </a:xfrm>
        </p:grpSpPr>
        <p:cxnSp>
          <p:nvCxnSpPr>
            <p:cNvPr id="46" name="直接连接符 45">
              <a:extLst>
                <a:ext uri="{FF2B5EF4-FFF2-40B4-BE49-F238E27FC236}">
                  <a16:creationId xmlns:a16="http://schemas.microsoft.com/office/drawing/2014/main" id="{9E19C55C-08B5-42BC-9F19-E3228C723DCE}"/>
                </a:ext>
              </a:extLst>
            </p:cNvPr>
            <p:cNvCxnSpPr>
              <a:cxnSpLocks/>
            </p:cNvCxnSpPr>
            <p:nvPr/>
          </p:nvCxnSpPr>
          <p:spPr>
            <a:xfrm flipV="1">
              <a:off x="0" y="-231494"/>
              <a:ext cx="1840375" cy="42399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933E967-E2F1-44A9-A54E-D4633DCDDE13}"/>
                </a:ext>
              </a:extLst>
            </p:cNvPr>
            <p:cNvCxnSpPr>
              <a:cxnSpLocks/>
            </p:cNvCxnSpPr>
            <p:nvPr/>
          </p:nvCxnSpPr>
          <p:spPr>
            <a:xfrm>
              <a:off x="-106680" y="5356398"/>
              <a:ext cx="954442" cy="150160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96D6B9F3-513C-4876-BE75-B3A1C41A6DCF}"/>
              </a:ext>
            </a:extLst>
          </p:cNvPr>
          <p:cNvGrpSpPr/>
          <p:nvPr/>
        </p:nvGrpSpPr>
        <p:grpSpPr>
          <a:xfrm>
            <a:off x="491068" y="97781"/>
            <a:ext cx="5319423" cy="1258930"/>
            <a:chOff x="423334" y="118172"/>
            <a:chExt cx="5319423" cy="1258930"/>
          </a:xfrm>
        </p:grpSpPr>
        <p:grpSp>
          <p:nvGrpSpPr>
            <p:cNvPr id="15" name="组合 14">
              <a:extLst>
                <a:ext uri="{FF2B5EF4-FFF2-40B4-BE49-F238E27FC236}">
                  <a16:creationId xmlns:a16="http://schemas.microsoft.com/office/drawing/2014/main" id="{7B872BA6-69A0-41AC-B97B-86E31D7E7A9F}"/>
                </a:ext>
              </a:extLst>
            </p:cNvPr>
            <p:cNvGrpSpPr/>
            <p:nvPr/>
          </p:nvGrpSpPr>
          <p:grpSpPr>
            <a:xfrm>
              <a:off x="423334" y="317077"/>
              <a:ext cx="1610288" cy="1060025"/>
              <a:chOff x="1286934" y="530437"/>
              <a:chExt cx="2252623" cy="1482864"/>
            </a:xfrm>
          </p:grpSpPr>
          <p:sp>
            <p:nvSpPr>
              <p:cNvPr id="6" name="椭圆 5">
                <a:extLst>
                  <a:ext uri="{FF2B5EF4-FFF2-40B4-BE49-F238E27FC236}">
                    <a16:creationId xmlns:a16="http://schemas.microsoft.com/office/drawing/2014/main" id="{E804C518-F425-48EA-9554-B144036FEFAD}"/>
                  </a:ext>
                </a:extLst>
              </p:cNvPr>
              <p:cNvSpPr/>
              <p:nvPr/>
            </p:nvSpPr>
            <p:spPr>
              <a:xfrm>
                <a:off x="1286934" y="530437"/>
                <a:ext cx="1482865" cy="1482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cs typeface="+mn-ea"/>
                  <a:sym typeface="+mn-lt"/>
                </a:endParaRPr>
              </a:p>
            </p:txBody>
          </p:sp>
          <p:sp>
            <p:nvSpPr>
              <p:cNvPr id="14" name="文本框 13">
                <a:extLst>
                  <a:ext uri="{FF2B5EF4-FFF2-40B4-BE49-F238E27FC236}">
                    <a16:creationId xmlns:a16="http://schemas.microsoft.com/office/drawing/2014/main" id="{3708E682-DACF-445D-91B6-B95289E77229}"/>
                  </a:ext>
                </a:extLst>
              </p:cNvPr>
              <p:cNvSpPr txBox="1"/>
              <p:nvPr/>
            </p:nvSpPr>
            <p:spPr>
              <a:xfrm>
                <a:off x="1381687" y="626047"/>
                <a:ext cx="2157870" cy="1291642"/>
              </a:xfrm>
              <a:prstGeom prst="rect">
                <a:avLst/>
              </a:prstGeom>
              <a:noFill/>
            </p:spPr>
            <p:txBody>
              <a:bodyPr wrap="square" rtlCol="0">
                <a:spAutoFit/>
              </a:bodyPr>
              <a:lstStyle/>
              <a:p>
                <a:r>
                  <a:rPr lang="en-US" altLang="zh-CN" sz="5400" b="1" dirty="0">
                    <a:cs typeface="+mn-ea"/>
                    <a:sym typeface="+mn-lt"/>
                  </a:rPr>
                  <a:t>03</a:t>
                </a:r>
                <a:endParaRPr lang="zh-CN" altLang="en-US" sz="6600" b="1" dirty="0">
                  <a:cs typeface="+mn-ea"/>
                  <a:sym typeface="+mn-lt"/>
                </a:endParaRPr>
              </a:p>
            </p:txBody>
          </p:sp>
        </p:grpSp>
        <p:sp>
          <p:nvSpPr>
            <p:cNvPr id="18" name="文本框 17">
              <a:extLst>
                <a:ext uri="{FF2B5EF4-FFF2-40B4-BE49-F238E27FC236}">
                  <a16:creationId xmlns:a16="http://schemas.microsoft.com/office/drawing/2014/main" id="{2B86751D-D397-4CDA-8614-D747FC857929}"/>
                </a:ext>
              </a:extLst>
            </p:cNvPr>
            <p:cNvSpPr txBox="1"/>
            <p:nvPr/>
          </p:nvSpPr>
          <p:spPr>
            <a:xfrm>
              <a:off x="1737360" y="118172"/>
              <a:ext cx="4005397" cy="1191993"/>
            </a:xfrm>
            <a:prstGeom prst="rect">
              <a:avLst/>
            </a:prstGeom>
            <a:noFill/>
          </p:spPr>
          <p:txBody>
            <a:bodyPr wrap="square" rtlCol="0">
              <a:spAutoFit/>
            </a:bodyPr>
            <a:lstStyle/>
            <a:p>
              <a:pPr algn="dist">
                <a:lnSpc>
                  <a:spcPct val="150000"/>
                </a:lnSpc>
              </a:pPr>
              <a:r>
                <a:rPr lang="zh-CN" altLang="en-US" sz="5400" b="1" dirty="0">
                  <a:solidFill>
                    <a:schemeClr val="bg1"/>
                  </a:solidFill>
                  <a:effectLst>
                    <a:outerShdw blurRad="38100" dist="38100" dir="2700000" algn="tl">
                      <a:srgbClr val="000000">
                        <a:alpha val="43137"/>
                      </a:srgbClr>
                    </a:outerShdw>
                  </a:effectLst>
                  <a:latin typeface="+mj-ea"/>
                  <a:ea typeface="+mj-ea"/>
                  <a:cs typeface="+mn-ea"/>
                  <a:sym typeface="+mn-lt"/>
                </a:rPr>
                <a:t>解决思路</a:t>
              </a:r>
              <a:r>
                <a:rPr lang="en-US" altLang="zh-CN" sz="5400" b="1" dirty="0">
                  <a:solidFill>
                    <a:schemeClr val="bg1"/>
                  </a:solidFill>
                  <a:effectLst>
                    <a:outerShdw blurRad="38100" dist="38100" dir="2700000" algn="tl">
                      <a:srgbClr val="000000">
                        <a:alpha val="43137"/>
                      </a:srgbClr>
                    </a:outerShdw>
                  </a:effectLst>
                  <a:latin typeface="+mj-ea"/>
                  <a:ea typeface="+mj-ea"/>
                  <a:cs typeface="+mn-ea"/>
                  <a:sym typeface="+mn-lt"/>
                </a:rPr>
                <a:t> </a:t>
              </a:r>
              <a:endParaRPr lang="fr-FR" altLang="zh-CN" sz="5400" b="1" dirty="0">
                <a:solidFill>
                  <a:schemeClr val="bg1"/>
                </a:solidFill>
                <a:effectLst>
                  <a:outerShdw blurRad="38100" dist="38100" dir="2700000" algn="tl">
                    <a:srgbClr val="000000">
                      <a:alpha val="43137"/>
                    </a:srgbClr>
                  </a:outerShdw>
                </a:effectLst>
                <a:latin typeface="+mj-ea"/>
                <a:ea typeface="+mj-ea"/>
                <a:cs typeface="+mn-ea"/>
                <a:sym typeface="+mn-lt"/>
              </a:endParaRPr>
            </a:p>
          </p:txBody>
        </p:sp>
      </p:grpSp>
      <p:grpSp>
        <p:nvGrpSpPr>
          <p:cNvPr id="3" name="组合 2">
            <a:extLst>
              <a:ext uri="{FF2B5EF4-FFF2-40B4-BE49-F238E27FC236}">
                <a16:creationId xmlns:a16="http://schemas.microsoft.com/office/drawing/2014/main" id="{90763388-9E0D-41E1-8CE3-56D193C3F8BE}"/>
              </a:ext>
            </a:extLst>
          </p:cNvPr>
          <p:cNvGrpSpPr/>
          <p:nvPr/>
        </p:nvGrpSpPr>
        <p:grpSpPr>
          <a:xfrm>
            <a:off x="918111" y="1609301"/>
            <a:ext cx="2141014" cy="4038319"/>
            <a:chOff x="918111" y="1609301"/>
            <a:chExt cx="2141014" cy="4038319"/>
          </a:xfrm>
        </p:grpSpPr>
        <p:grpSp>
          <p:nvGrpSpPr>
            <p:cNvPr id="55" name="组合 54">
              <a:extLst>
                <a:ext uri="{FF2B5EF4-FFF2-40B4-BE49-F238E27FC236}">
                  <a16:creationId xmlns:a16="http://schemas.microsoft.com/office/drawing/2014/main" id="{1D8E45F1-6677-49C6-83FA-4747FBED4C97}"/>
                </a:ext>
              </a:extLst>
            </p:cNvPr>
            <p:cNvGrpSpPr/>
            <p:nvPr/>
          </p:nvGrpSpPr>
          <p:grpSpPr>
            <a:xfrm>
              <a:off x="944601" y="1609301"/>
              <a:ext cx="2114524" cy="2298277"/>
              <a:chOff x="4427538" y="954088"/>
              <a:chExt cx="3333750" cy="3729038"/>
            </a:xfrm>
            <a:solidFill>
              <a:srgbClr val="FAFF3B"/>
            </a:solidFill>
          </p:grpSpPr>
          <p:sp>
            <p:nvSpPr>
              <p:cNvPr id="56" name="Freeform 5">
                <a:extLst>
                  <a:ext uri="{FF2B5EF4-FFF2-40B4-BE49-F238E27FC236}">
                    <a16:creationId xmlns:a16="http://schemas.microsoft.com/office/drawing/2014/main" id="{2A71A7B8-7FEE-4081-B8EA-650B335E3A74}"/>
                  </a:ext>
                </a:extLst>
              </p:cNvPr>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a:extLst>
                  <a:ext uri="{FF2B5EF4-FFF2-40B4-BE49-F238E27FC236}">
                    <a16:creationId xmlns:a16="http://schemas.microsoft.com/office/drawing/2014/main" id="{E19FDB1D-CF0B-48D3-A051-B268A0E01041}"/>
                  </a:ext>
                </a:extLst>
              </p:cNvPr>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a:extLst>
                  <a:ext uri="{FF2B5EF4-FFF2-40B4-BE49-F238E27FC236}">
                    <a16:creationId xmlns:a16="http://schemas.microsoft.com/office/drawing/2014/main" id="{646CFDCC-3F61-4F42-8B98-9C953F43B92A}"/>
                  </a:ext>
                </a:extLst>
              </p:cNvPr>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8">
                <a:extLst>
                  <a:ext uri="{FF2B5EF4-FFF2-40B4-BE49-F238E27FC236}">
                    <a16:creationId xmlns:a16="http://schemas.microsoft.com/office/drawing/2014/main" id="{24CD890B-7B56-4801-8EEA-E01E885A2353}"/>
                  </a:ext>
                </a:extLst>
              </p:cNvPr>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9">
                <a:extLst>
                  <a:ext uri="{FF2B5EF4-FFF2-40B4-BE49-F238E27FC236}">
                    <a16:creationId xmlns:a16="http://schemas.microsoft.com/office/drawing/2014/main" id="{19DF7E94-CCE7-45BF-A151-BF6B1D2C1DDF}"/>
                  </a:ext>
                </a:extLst>
              </p:cNvPr>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0">
                <a:extLst>
                  <a:ext uri="{FF2B5EF4-FFF2-40B4-BE49-F238E27FC236}">
                    <a16:creationId xmlns:a16="http://schemas.microsoft.com/office/drawing/2014/main" id="{056491F6-35B3-4688-87FD-278AD2C9D98A}"/>
                  </a:ext>
                </a:extLst>
              </p:cNvPr>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1">
                <a:extLst>
                  <a:ext uri="{FF2B5EF4-FFF2-40B4-BE49-F238E27FC236}">
                    <a16:creationId xmlns:a16="http://schemas.microsoft.com/office/drawing/2014/main" id="{5F3BBD62-6D6D-465D-995D-53203E810C41}"/>
                  </a:ext>
                </a:extLst>
              </p:cNvPr>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12">
                <a:extLst>
                  <a:ext uri="{FF2B5EF4-FFF2-40B4-BE49-F238E27FC236}">
                    <a16:creationId xmlns:a16="http://schemas.microsoft.com/office/drawing/2014/main" id="{897DF034-B3FD-4D9C-B7FD-035FEEC3BEF5}"/>
                  </a:ext>
                </a:extLst>
              </p:cNvPr>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13">
                <a:extLst>
                  <a:ext uri="{FF2B5EF4-FFF2-40B4-BE49-F238E27FC236}">
                    <a16:creationId xmlns:a16="http://schemas.microsoft.com/office/drawing/2014/main" id="{21EB4255-48A3-44F9-93FB-2C3E0F3D4080}"/>
                  </a:ext>
                </a:extLst>
              </p:cNvPr>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14">
                <a:extLst>
                  <a:ext uri="{FF2B5EF4-FFF2-40B4-BE49-F238E27FC236}">
                    <a16:creationId xmlns:a16="http://schemas.microsoft.com/office/drawing/2014/main" id="{513FC4EC-F40C-4152-AD64-FA8F5CD47769}"/>
                  </a:ext>
                </a:extLst>
              </p:cNvPr>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a:extLst>
                  <a:ext uri="{FF2B5EF4-FFF2-40B4-BE49-F238E27FC236}">
                    <a16:creationId xmlns:a16="http://schemas.microsoft.com/office/drawing/2014/main" id="{6C23BAA0-6B77-461C-A9DF-8B6D65FB544F}"/>
                  </a:ext>
                </a:extLst>
              </p:cNvPr>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6">
                <a:extLst>
                  <a:ext uri="{FF2B5EF4-FFF2-40B4-BE49-F238E27FC236}">
                    <a16:creationId xmlns:a16="http://schemas.microsoft.com/office/drawing/2014/main" id="{7645E06A-354B-4B6E-89E4-B62AF032EE7F}"/>
                  </a:ext>
                </a:extLst>
              </p:cNvPr>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7">
                <a:extLst>
                  <a:ext uri="{FF2B5EF4-FFF2-40B4-BE49-F238E27FC236}">
                    <a16:creationId xmlns:a16="http://schemas.microsoft.com/office/drawing/2014/main" id="{9BE06ACA-FAAE-437F-8116-46825CA21506}"/>
                  </a:ext>
                </a:extLst>
              </p:cNvPr>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18">
                <a:extLst>
                  <a:ext uri="{FF2B5EF4-FFF2-40B4-BE49-F238E27FC236}">
                    <a16:creationId xmlns:a16="http://schemas.microsoft.com/office/drawing/2014/main" id="{3CD09471-9232-4FAE-92C4-21E465DA1755}"/>
                  </a:ext>
                </a:extLst>
              </p:cNvPr>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0" name="Freeform 19">
                <a:extLst>
                  <a:ext uri="{FF2B5EF4-FFF2-40B4-BE49-F238E27FC236}">
                    <a16:creationId xmlns:a16="http://schemas.microsoft.com/office/drawing/2014/main" id="{B8773C63-89E0-475F-A956-47EB394A29B3}"/>
                  </a:ext>
                </a:extLst>
              </p:cNvPr>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1" name="Freeform 20">
                <a:extLst>
                  <a:ext uri="{FF2B5EF4-FFF2-40B4-BE49-F238E27FC236}">
                    <a16:creationId xmlns:a16="http://schemas.microsoft.com/office/drawing/2014/main" id="{5A74064B-193B-4BDF-BC4A-93E9F5672B82}"/>
                  </a:ext>
                </a:extLst>
              </p:cNvPr>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2" name="Freeform 21">
                <a:extLst>
                  <a:ext uri="{FF2B5EF4-FFF2-40B4-BE49-F238E27FC236}">
                    <a16:creationId xmlns:a16="http://schemas.microsoft.com/office/drawing/2014/main" id="{2686F9F4-0DF3-4BCF-84F3-0B54D3DD5CF5}"/>
                  </a:ext>
                </a:extLst>
              </p:cNvPr>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2">
                <a:extLst>
                  <a:ext uri="{FF2B5EF4-FFF2-40B4-BE49-F238E27FC236}">
                    <a16:creationId xmlns:a16="http://schemas.microsoft.com/office/drawing/2014/main" id="{A1FA28C6-C18F-43CA-AB18-F2D08656612F}"/>
                  </a:ext>
                </a:extLst>
              </p:cNvPr>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3">
                <a:extLst>
                  <a:ext uri="{FF2B5EF4-FFF2-40B4-BE49-F238E27FC236}">
                    <a16:creationId xmlns:a16="http://schemas.microsoft.com/office/drawing/2014/main" id="{1890DFDB-8A81-425A-9861-6B5545213C14}"/>
                  </a:ext>
                </a:extLst>
              </p:cNvPr>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5" name="Freeform 24">
                <a:extLst>
                  <a:ext uri="{FF2B5EF4-FFF2-40B4-BE49-F238E27FC236}">
                    <a16:creationId xmlns:a16="http://schemas.microsoft.com/office/drawing/2014/main" id="{F15FC340-6953-4D7B-9103-C3C200445417}"/>
                  </a:ext>
                </a:extLst>
              </p:cNvPr>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25">
                <a:extLst>
                  <a:ext uri="{FF2B5EF4-FFF2-40B4-BE49-F238E27FC236}">
                    <a16:creationId xmlns:a16="http://schemas.microsoft.com/office/drawing/2014/main" id="{018386C7-B583-4F3A-9053-3DC51B365157}"/>
                  </a:ext>
                </a:extLst>
              </p:cNvPr>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6">
                <a:extLst>
                  <a:ext uri="{FF2B5EF4-FFF2-40B4-BE49-F238E27FC236}">
                    <a16:creationId xmlns:a16="http://schemas.microsoft.com/office/drawing/2014/main" id="{B99729BA-22A7-4423-AC27-002D3E1814A8}"/>
                  </a:ext>
                </a:extLst>
              </p:cNvPr>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7">
                <a:extLst>
                  <a:ext uri="{FF2B5EF4-FFF2-40B4-BE49-F238E27FC236}">
                    <a16:creationId xmlns:a16="http://schemas.microsoft.com/office/drawing/2014/main" id="{598670BD-582A-434B-BC50-A737154ABF93}"/>
                  </a:ext>
                </a:extLst>
              </p:cNvPr>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8">
                <a:extLst>
                  <a:ext uri="{FF2B5EF4-FFF2-40B4-BE49-F238E27FC236}">
                    <a16:creationId xmlns:a16="http://schemas.microsoft.com/office/drawing/2014/main" id="{9F459B0A-FF44-4489-BF57-FD7BFF9227F8}"/>
                  </a:ext>
                </a:extLst>
              </p:cNvPr>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80" name="Freeform 29">
                <a:extLst>
                  <a:ext uri="{FF2B5EF4-FFF2-40B4-BE49-F238E27FC236}">
                    <a16:creationId xmlns:a16="http://schemas.microsoft.com/office/drawing/2014/main" id="{044E44E9-76AA-4D0B-B3B3-963E682BCBE5}"/>
                  </a:ext>
                </a:extLst>
              </p:cNvPr>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Freeform 30">
                <a:extLst>
                  <a:ext uri="{FF2B5EF4-FFF2-40B4-BE49-F238E27FC236}">
                    <a16:creationId xmlns:a16="http://schemas.microsoft.com/office/drawing/2014/main" id="{0235D6F2-057B-4AF7-B2BA-6D1CFE68DCAC}"/>
                  </a:ext>
                </a:extLst>
              </p:cNvPr>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82" name="Freeform 31">
                <a:extLst>
                  <a:ext uri="{FF2B5EF4-FFF2-40B4-BE49-F238E27FC236}">
                    <a16:creationId xmlns:a16="http://schemas.microsoft.com/office/drawing/2014/main" id="{7E249002-522F-484B-816D-185BE1F6C6B3}"/>
                  </a:ext>
                </a:extLst>
              </p:cNvPr>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Freeform 32">
                <a:extLst>
                  <a:ext uri="{FF2B5EF4-FFF2-40B4-BE49-F238E27FC236}">
                    <a16:creationId xmlns:a16="http://schemas.microsoft.com/office/drawing/2014/main" id="{64BA96B1-53E3-476A-A701-700C07A213F4}"/>
                  </a:ext>
                </a:extLst>
              </p:cNvPr>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84" name="Freeform 33">
                <a:extLst>
                  <a:ext uri="{FF2B5EF4-FFF2-40B4-BE49-F238E27FC236}">
                    <a16:creationId xmlns:a16="http://schemas.microsoft.com/office/drawing/2014/main" id="{F02D7048-AF39-4A34-92A5-4D1093F6D2A3}"/>
                  </a:ext>
                </a:extLst>
              </p:cNvPr>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4">
                <a:extLst>
                  <a:ext uri="{FF2B5EF4-FFF2-40B4-BE49-F238E27FC236}">
                    <a16:creationId xmlns:a16="http://schemas.microsoft.com/office/drawing/2014/main" id="{3D0C6270-4436-446E-AF1C-07ED317E834C}"/>
                  </a:ext>
                </a:extLst>
              </p:cNvPr>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5">
                <a:extLst>
                  <a:ext uri="{FF2B5EF4-FFF2-40B4-BE49-F238E27FC236}">
                    <a16:creationId xmlns:a16="http://schemas.microsoft.com/office/drawing/2014/main" id="{7C1DA3A2-B1D7-47B6-B23A-3B9BF546E254}"/>
                  </a:ext>
                </a:extLst>
              </p:cNvPr>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6">
                <a:extLst>
                  <a:ext uri="{FF2B5EF4-FFF2-40B4-BE49-F238E27FC236}">
                    <a16:creationId xmlns:a16="http://schemas.microsoft.com/office/drawing/2014/main" id="{E27D4DE5-DF1B-470D-B7F1-E5334777EE2D}"/>
                  </a:ext>
                </a:extLst>
              </p:cNvPr>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7">
                <a:extLst>
                  <a:ext uri="{FF2B5EF4-FFF2-40B4-BE49-F238E27FC236}">
                    <a16:creationId xmlns:a16="http://schemas.microsoft.com/office/drawing/2014/main" id="{1AEEA25F-544A-45DD-AB6A-099B500B9C80}"/>
                  </a:ext>
                </a:extLst>
              </p:cNvPr>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8">
                <a:extLst>
                  <a:ext uri="{FF2B5EF4-FFF2-40B4-BE49-F238E27FC236}">
                    <a16:creationId xmlns:a16="http://schemas.microsoft.com/office/drawing/2014/main" id="{C25310B0-03C4-4302-9DD7-9426CA1E6190}"/>
                  </a:ext>
                </a:extLst>
              </p:cNvPr>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9">
                <a:extLst>
                  <a:ext uri="{FF2B5EF4-FFF2-40B4-BE49-F238E27FC236}">
                    <a16:creationId xmlns:a16="http://schemas.microsoft.com/office/drawing/2014/main" id="{00A506AD-7B3A-4605-AC57-7F9EECE8519C}"/>
                  </a:ext>
                </a:extLst>
              </p:cNvPr>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0">
                <a:extLst>
                  <a:ext uri="{FF2B5EF4-FFF2-40B4-BE49-F238E27FC236}">
                    <a16:creationId xmlns:a16="http://schemas.microsoft.com/office/drawing/2014/main" id="{5145C545-8392-4CAB-876A-8A0761F1AEBC}"/>
                  </a:ext>
                </a:extLst>
              </p:cNvPr>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1">
                <a:extLst>
                  <a:ext uri="{FF2B5EF4-FFF2-40B4-BE49-F238E27FC236}">
                    <a16:creationId xmlns:a16="http://schemas.microsoft.com/office/drawing/2014/main" id="{0E8DA05C-9D18-4FCE-BF12-E0ACBBC2C93B}"/>
                  </a:ext>
                </a:extLst>
              </p:cNvPr>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2">
                <a:extLst>
                  <a:ext uri="{FF2B5EF4-FFF2-40B4-BE49-F238E27FC236}">
                    <a16:creationId xmlns:a16="http://schemas.microsoft.com/office/drawing/2014/main" id="{200C6ECE-5DBD-4D69-91A4-9162BDD07556}"/>
                  </a:ext>
                </a:extLst>
              </p:cNvPr>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3">
                <a:extLst>
                  <a:ext uri="{FF2B5EF4-FFF2-40B4-BE49-F238E27FC236}">
                    <a16:creationId xmlns:a16="http://schemas.microsoft.com/office/drawing/2014/main" id="{1AEE3900-6BCC-4800-B770-7D33C54888ED}"/>
                  </a:ext>
                </a:extLst>
              </p:cNvPr>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4">
                <a:extLst>
                  <a:ext uri="{FF2B5EF4-FFF2-40B4-BE49-F238E27FC236}">
                    <a16:creationId xmlns:a16="http://schemas.microsoft.com/office/drawing/2014/main" id="{768D7CC0-E247-4295-A40B-573F56EB1763}"/>
                  </a:ext>
                </a:extLst>
              </p:cNvPr>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5">
                <a:extLst>
                  <a:ext uri="{FF2B5EF4-FFF2-40B4-BE49-F238E27FC236}">
                    <a16:creationId xmlns:a16="http://schemas.microsoft.com/office/drawing/2014/main" id="{023CA267-E2E8-49B0-80F6-627782E0D9CE}"/>
                  </a:ext>
                </a:extLst>
              </p:cNvPr>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6">
                <a:extLst>
                  <a:ext uri="{FF2B5EF4-FFF2-40B4-BE49-F238E27FC236}">
                    <a16:creationId xmlns:a16="http://schemas.microsoft.com/office/drawing/2014/main" id="{8AE85AA8-33DC-4C02-BFCC-C85207ADB96B}"/>
                  </a:ext>
                </a:extLst>
              </p:cNvPr>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9" name="矩形 98">
              <a:extLst>
                <a:ext uri="{FF2B5EF4-FFF2-40B4-BE49-F238E27FC236}">
                  <a16:creationId xmlns:a16="http://schemas.microsoft.com/office/drawing/2014/main" id="{27113EB7-972A-4AD1-B8FA-358012F36982}"/>
                </a:ext>
              </a:extLst>
            </p:cNvPr>
            <p:cNvSpPr/>
            <p:nvPr/>
          </p:nvSpPr>
          <p:spPr>
            <a:xfrm>
              <a:off x="918111" y="4000246"/>
              <a:ext cx="2115143" cy="1647374"/>
            </a:xfrm>
            <a:prstGeom prst="rect">
              <a:avLst/>
            </a:prstGeom>
            <a:noFill/>
          </p:spPr>
          <p:txBody>
            <a:bodyPr wrap="square" lIns="91440" tIns="45720" rIns="91440" bIns="45720">
              <a:spAutoFit/>
            </a:bodyPr>
            <a:lstStyle/>
            <a:p>
              <a:pPr algn="ctr">
                <a:lnSpc>
                  <a:spcPct val="120000"/>
                </a:lnSpc>
              </a:pPr>
              <a:r>
                <a:rPr lang="zh-CN" altLang="en-US" sz="4400" b="1" spc="600" dirty="0">
                  <a:ln w="10160">
                    <a:solidFill>
                      <a:schemeClr val="bg1">
                        <a:lumMod val="85000"/>
                      </a:schemeClr>
                    </a:solidFill>
                    <a:prstDash val="solid"/>
                  </a:ln>
                  <a:solidFill>
                    <a:srgbClr val="FFFFFF"/>
                  </a:solidFill>
                  <a:effectLst>
                    <a:outerShdw blurRad="38100" dist="22860" dir="5400000" algn="tl" rotWithShape="0">
                      <a:srgbClr val="000000">
                        <a:alpha val="30000"/>
                      </a:srgbClr>
                    </a:outerShdw>
                  </a:effectLst>
                </a:rPr>
                <a:t>资源分级解法</a:t>
              </a:r>
            </a:p>
          </p:txBody>
        </p:sp>
      </p:grpSp>
      <p:sp>
        <p:nvSpPr>
          <p:cNvPr id="100" name="文本框 99">
            <a:extLst>
              <a:ext uri="{FF2B5EF4-FFF2-40B4-BE49-F238E27FC236}">
                <a16:creationId xmlns:a16="http://schemas.microsoft.com/office/drawing/2014/main" id="{51A7DBAA-B554-406A-98BC-07DA31ABF276}"/>
              </a:ext>
            </a:extLst>
          </p:cNvPr>
          <p:cNvSpPr txBox="1"/>
          <p:nvPr/>
        </p:nvSpPr>
        <p:spPr>
          <a:xfrm>
            <a:off x="3311049" y="1560041"/>
            <a:ext cx="8174301" cy="3905043"/>
          </a:xfrm>
          <a:prstGeom prst="rect">
            <a:avLst/>
          </a:prstGeom>
          <a:noFill/>
        </p:spPr>
        <p:txBody>
          <a:bodyPr wrap="square">
            <a:spAutoFit/>
          </a:bodyPr>
          <a:lstStyle/>
          <a:p>
            <a:pPr indent="457200" algn="just">
              <a:lnSpc>
                <a:spcPct val="150000"/>
              </a:lnSpc>
            </a:pPr>
            <a:r>
              <a:rPr lang="zh-CN" altLang="en-US" sz="2400" dirty="0">
                <a:solidFill>
                  <a:schemeClr val="bg1"/>
                </a:solidFill>
                <a:latin typeface="+mn-ea"/>
              </a:rPr>
              <a:t>另一个简单的解法是为餐叉</a:t>
            </a:r>
            <a:r>
              <a:rPr lang="zh-CN" altLang="en-US" sz="2400" b="1" dirty="0">
                <a:solidFill>
                  <a:srgbClr val="FAFF3B"/>
                </a:solidFill>
                <a:latin typeface="+mn-ea"/>
              </a:rPr>
              <a:t>分配一个偏序或者分级的关系</a:t>
            </a:r>
            <a:r>
              <a:rPr lang="zh-CN" altLang="en-US" sz="2400" dirty="0">
                <a:solidFill>
                  <a:schemeClr val="bg1"/>
                </a:solidFill>
                <a:latin typeface="+mn-ea"/>
              </a:rPr>
              <a:t>，并约定所有资源都</a:t>
            </a:r>
            <a:r>
              <a:rPr lang="zh-CN" altLang="en-US" sz="2400" b="1" dirty="0">
                <a:solidFill>
                  <a:srgbClr val="FAFF3B"/>
                </a:solidFill>
                <a:latin typeface="+mn-ea"/>
              </a:rPr>
              <a:t>按照这种顺序获取</a:t>
            </a:r>
            <a:r>
              <a:rPr lang="zh-CN" altLang="en-US" sz="2400" dirty="0">
                <a:solidFill>
                  <a:schemeClr val="bg1"/>
                </a:solidFill>
                <a:latin typeface="+mn-ea"/>
              </a:rPr>
              <a:t>，</a:t>
            </a:r>
            <a:r>
              <a:rPr lang="zh-CN" altLang="en-US" sz="2400" b="1" dirty="0">
                <a:solidFill>
                  <a:srgbClr val="FAFF3B"/>
                </a:solidFill>
                <a:latin typeface="+mn-ea"/>
              </a:rPr>
              <a:t>按相反顺序释放</a:t>
            </a:r>
            <a:r>
              <a:rPr lang="zh-CN" altLang="en-US" sz="2400" dirty="0">
                <a:solidFill>
                  <a:schemeClr val="bg1"/>
                </a:solidFill>
                <a:latin typeface="+mn-ea"/>
              </a:rPr>
              <a:t>，而且保证不会有两个无关资源同时被同一项工作所需要。</a:t>
            </a:r>
            <a:endParaRPr lang="en-US" altLang="zh-CN" sz="2400" dirty="0">
              <a:solidFill>
                <a:schemeClr val="bg1"/>
              </a:solidFill>
              <a:latin typeface="+mn-ea"/>
            </a:endParaRPr>
          </a:p>
          <a:p>
            <a:pPr indent="457200" algn="just">
              <a:lnSpc>
                <a:spcPct val="150000"/>
              </a:lnSpc>
            </a:pPr>
            <a:r>
              <a:rPr lang="zh-CN" altLang="en-US" sz="2400" dirty="0">
                <a:solidFill>
                  <a:schemeClr val="bg1"/>
                </a:solidFill>
                <a:latin typeface="+mn-ea"/>
              </a:rPr>
              <a:t>在哲学家就餐问题中，餐叉按照某种规则编号为</a:t>
            </a:r>
            <a:r>
              <a:rPr lang="en-US" altLang="zh-CN" sz="2400" dirty="0">
                <a:solidFill>
                  <a:schemeClr val="bg1"/>
                </a:solidFill>
                <a:latin typeface="+mn-ea"/>
              </a:rPr>
              <a:t>1</a:t>
            </a:r>
            <a:r>
              <a:rPr lang="zh-CN" altLang="en-US" sz="2400" dirty="0">
                <a:solidFill>
                  <a:schemeClr val="bg1"/>
                </a:solidFill>
                <a:latin typeface="+mn-ea"/>
              </a:rPr>
              <a:t>至</a:t>
            </a:r>
            <a:r>
              <a:rPr lang="en-US" altLang="zh-CN" sz="2400" dirty="0">
                <a:solidFill>
                  <a:schemeClr val="bg1"/>
                </a:solidFill>
                <a:latin typeface="+mn-ea"/>
              </a:rPr>
              <a:t>5</a:t>
            </a:r>
            <a:r>
              <a:rPr lang="zh-CN" altLang="en-US" sz="2400" dirty="0">
                <a:solidFill>
                  <a:schemeClr val="bg1"/>
                </a:solidFill>
                <a:latin typeface="+mn-ea"/>
              </a:rPr>
              <a:t>，每一个哲学家总是</a:t>
            </a:r>
            <a:r>
              <a:rPr lang="zh-CN" altLang="en-US" sz="2400" b="1" dirty="0">
                <a:solidFill>
                  <a:srgbClr val="FAFF3B"/>
                </a:solidFill>
                <a:latin typeface="+mn-ea"/>
              </a:rPr>
              <a:t>先拿</a:t>
            </a:r>
            <a:r>
              <a:rPr lang="zh-CN" altLang="en-US" sz="2400" dirty="0">
                <a:solidFill>
                  <a:schemeClr val="bg1"/>
                </a:solidFill>
                <a:latin typeface="+mn-ea"/>
              </a:rPr>
              <a:t>起左右两边编号较</a:t>
            </a:r>
            <a:r>
              <a:rPr lang="zh-CN" altLang="en-US" sz="2400" b="1" dirty="0">
                <a:solidFill>
                  <a:srgbClr val="FAFF3B"/>
                </a:solidFill>
                <a:latin typeface="+mn-ea"/>
              </a:rPr>
              <a:t>低</a:t>
            </a:r>
            <a:r>
              <a:rPr lang="zh-CN" altLang="en-US" sz="2400" dirty="0">
                <a:solidFill>
                  <a:schemeClr val="bg1"/>
                </a:solidFill>
                <a:latin typeface="+mn-ea"/>
              </a:rPr>
              <a:t>的餐叉，</a:t>
            </a:r>
            <a:r>
              <a:rPr lang="zh-CN" altLang="en-US" sz="2400" b="1" dirty="0">
                <a:solidFill>
                  <a:srgbClr val="FAFF3B"/>
                </a:solidFill>
                <a:latin typeface="+mn-ea"/>
              </a:rPr>
              <a:t>再拿</a:t>
            </a:r>
            <a:r>
              <a:rPr lang="zh-CN" altLang="en-US" sz="2400" dirty="0">
                <a:solidFill>
                  <a:schemeClr val="bg1"/>
                </a:solidFill>
                <a:latin typeface="+mn-ea"/>
              </a:rPr>
              <a:t>编号较</a:t>
            </a:r>
            <a:r>
              <a:rPr lang="zh-CN" altLang="en-US" sz="2400" b="1" dirty="0">
                <a:solidFill>
                  <a:srgbClr val="FAFF3B"/>
                </a:solidFill>
                <a:latin typeface="+mn-ea"/>
              </a:rPr>
              <a:t>高</a:t>
            </a:r>
            <a:r>
              <a:rPr lang="zh-CN" altLang="en-US" sz="2400" dirty="0">
                <a:solidFill>
                  <a:schemeClr val="bg1"/>
                </a:solidFill>
                <a:latin typeface="+mn-ea"/>
              </a:rPr>
              <a:t>的。用完餐叉后，他总是</a:t>
            </a:r>
            <a:r>
              <a:rPr lang="zh-CN" altLang="en-US" sz="2400" b="1" dirty="0">
                <a:solidFill>
                  <a:srgbClr val="FAFF3B"/>
                </a:solidFill>
                <a:latin typeface="+mn-ea"/>
              </a:rPr>
              <a:t>先放</a:t>
            </a:r>
            <a:r>
              <a:rPr lang="zh-CN" altLang="en-US" sz="2400" dirty="0">
                <a:solidFill>
                  <a:schemeClr val="bg1"/>
                </a:solidFill>
                <a:latin typeface="+mn-ea"/>
              </a:rPr>
              <a:t>下编号较</a:t>
            </a:r>
            <a:r>
              <a:rPr lang="zh-CN" altLang="en-US" sz="2400" b="1" dirty="0">
                <a:solidFill>
                  <a:srgbClr val="FAFF3B"/>
                </a:solidFill>
                <a:latin typeface="+mn-ea"/>
              </a:rPr>
              <a:t>高</a:t>
            </a:r>
            <a:r>
              <a:rPr lang="zh-CN" altLang="en-US" sz="2400" dirty="0">
                <a:solidFill>
                  <a:schemeClr val="bg1"/>
                </a:solidFill>
                <a:latin typeface="+mn-ea"/>
              </a:rPr>
              <a:t>的餐叉，</a:t>
            </a:r>
            <a:r>
              <a:rPr lang="zh-CN" altLang="en-US" sz="2400" b="1" dirty="0">
                <a:solidFill>
                  <a:srgbClr val="FAFF3B"/>
                </a:solidFill>
                <a:latin typeface="+mn-ea"/>
              </a:rPr>
              <a:t>再放</a:t>
            </a:r>
            <a:r>
              <a:rPr lang="zh-CN" altLang="en-US" sz="2400" dirty="0">
                <a:solidFill>
                  <a:schemeClr val="bg1"/>
                </a:solidFill>
                <a:latin typeface="+mn-ea"/>
              </a:rPr>
              <a:t>下编号较</a:t>
            </a:r>
            <a:r>
              <a:rPr lang="zh-CN" altLang="en-US" sz="2400" b="1" dirty="0">
                <a:solidFill>
                  <a:srgbClr val="FAFF3B"/>
                </a:solidFill>
                <a:latin typeface="+mn-ea"/>
              </a:rPr>
              <a:t>低</a:t>
            </a:r>
            <a:r>
              <a:rPr lang="zh-CN" altLang="en-US" sz="2400" dirty="0">
                <a:solidFill>
                  <a:schemeClr val="bg1"/>
                </a:solidFill>
                <a:latin typeface="+mn-ea"/>
              </a:rPr>
              <a:t>的。</a:t>
            </a:r>
          </a:p>
        </p:txBody>
      </p:sp>
    </p:spTree>
    <p:extLst>
      <p:ext uri="{BB962C8B-B14F-4D97-AF65-F5344CB8AC3E}">
        <p14:creationId xmlns:p14="http://schemas.microsoft.com/office/powerpoint/2010/main" val="3019822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5" name="组合 1024">
            <a:extLst>
              <a:ext uri="{FF2B5EF4-FFF2-40B4-BE49-F238E27FC236}">
                <a16:creationId xmlns:a16="http://schemas.microsoft.com/office/drawing/2014/main" id="{B0B0D538-8DD8-429B-9FDB-1B6A3DAA8EF3}"/>
              </a:ext>
            </a:extLst>
          </p:cNvPr>
          <p:cNvGrpSpPr/>
          <p:nvPr/>
        </p:nvGrpSpPr>
        <p:grpSpPr>
          <a:xfrm>
            <a:off x="10998748" y="-55725"/>
            <a:ext cx="1226598" cy="7055965"/>
            <a:chOff x="10998748" y="-55725"/>
            <a:chExt cx="1226598" cy="7055965"/>
          </a:xfrm>
        </p:grpSpPr>
        <p:cxnSp>
          <p:nvCxnSpPr>
            <p:cNvPr id="45" name="直接连接符 44">
              <a:extLst>
                <a:ext uri="{FF2B5EF4-FFF2-40B4-BE49-F238E27FC236}">
                  <a16:creationId xmlns:a16="http://schemas.microsoft.com/office/drawing/2014/main" id="{28EF6692-0FA3-4611-AC0F-0262A4588F2C}"/>
                </a:ext>
              </a:extLst>
            </p:cNvPr>
            <p:cNvCxnSpPr>
              <a:cxnSpLocks/>
            </p:cNvCxnSpPr>
            <p:nvPr/>
          </p:nvCxnSpPr>
          <p:spPr>
            <a:xfrm>
              <a:off x="10998748" y="-55725"/>
              <a:ext cx="1214120" cy="191014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67DFEA3-A730-4913-AE7C-2FA09AADAA48}"/>
                </a:ext>
              </a:extLst>
            </p:cNvPr>
            <p:cNvCxnSpPr>
              <a:cxnSpLocks/>
            </p:cNvCxnSpPr>
            <p:nvPr/>
          </p:nvCxnSpPr>
          <p:spPr>
            <a:xfrm flipH="1">
              <a:off x="11084482" y="2758440"/>
              <a:ext cx="1140864" cy="42418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24" name="组合 1023">
            <a:extLst>
              <a:ext uri="{FF2B5EF4-FFF2-40B4-BE49-F238E27FC236}">
                <a16:creationId xmlns:a16="http://schemas.microsoft.com/office/drawing/2014/main" id="{A0F10274-B5E4-47A2-87A1-737B2921A243}"/>
              </a:ext>
            </a:extLst>
          </p:cNvPr>
          <p:cNvGrpSpPr/>
          <p:nvPr/>
        </p:nvGrpSpPr>
        <p:grpSpPr>
          <a:xfrm>
            <a:off x="-106680" y="-451413"/>
            <a:ext cx="1639479" cy="7309413"/>
            <a:chOff x="-106680" y="-231494"/>
            <a:chExt cx="1947055" cy="7089494"/>
          </a:xfrm>
        </p:grpSpPr>
        <p:cxnSp>
          <p:nvCxnSpPr>
            <p:cNvPr id="46" name="直接连接符 45">
              <a:extLst>
                <a:ext uri="{FF2B5EF4-FFF2-40B4-BE49-F238E27FC236}">
                  <a16:creationId xmlns:a16="http://schemas.microsoft.com/office/drawing/2014/main" id="{9E19C55C-08B5-42BC-9F19-E3228C723DCE}"/>
                </a:ext>
              </a:extLst>
            </p:cNvPr>
            <p:cNvCxnSpPr>
              <a:cxnSpLocks/>
            </p:cNvCxnSpPr>
            <p:nvPr/>
          </p:nvCxnSpPr>
          <p:spPr>
            <a:xfrm flipV="1">
              <a:off x="0" y="-231494"/>
              <a:ext cx="1840375" cy="42399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933E967-E2F1-44A9-A54E-D4633DCDDE13}"/>
                </a:ext>
              </a:extLst>
            </p:cNvPr>
            <p:cNvCxnSpPr>
              <a:cxnSpLocks/>
            </p:cNvCxnSpPr>
            <p:nvPr/>
          </p:nvCxnSpPr>
          <p:spPr>
            <a:xfrm>
              <a:off x="-106680" y="5356398"/>
              <a:ext cx="954442" cy="150160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96D6B9F3-513C-4876-BE75-B3A1C41A6DCF}"/>
              </a:ext>
            </a:extLst>
          </p:cNvPr>
          <p:cNvGrpSpPr/>
          <p:nvPr/>
        </p:nvGrpSpPr>
        <p:grpSpPr>
          <a:xfrm>
            <a:off x="491068" y="97781"/>
            <a:ext cx="5319423" cy="1258930"/>
            <a:chOff x="423334" y="118172"/>
            <a:chExt cx="5319423" cy="1258930"/>
          </a:xfrm>
        </p:grpSpPr>
        <p:grpSp>
          <p:nvGrpSpPr>
            <p:cNvPr id="15" name="组合 14">
              <a:extLst>
                <a:ext uri="{FF2B5EF4-FFF2-40B4-BE49-F238E27FC236}">
                  <a16:creationId xmlns:a16="http://schemas.microsoft.com/office/drawing/2014/main" id="{7B872BA6-69A0-41AC-B97B-86E31D7E7A9F}"/>
                </a:ext>
              </a:extLst>
            </p:cNvPr>
            <p:cNvGrpSpPr/>
            <p:nvPr/>
          </p:nvGrpSpPr>
          <p:grpSpPr>
            <a:xfrm>
              <a:off x="423334" y="317077"/>
              <a:ext cx="1610288" cy="1060025"/>
              <a:chOff x="1286934" y="530437"/>
              <a:chExt cx="2252623" cy="1482864"/>
            </a:xfrm>
          </p:grpSpPr>
          <p:sp>
            <p:nvSpPr>
              <p:cNvPr id="6" name="椭圆 5">
                <a:extLst>
                  <a:ext uri="{FF2B5EF4-FFF2-40B4-BE49-F238E27FC236}">
                    <a16:creationId xmlns:a16="http://schemas.microsoft.com/office/drawing/2014/main" id="{E804C518-F425-48EA-9554-B144036FEFAD}"/>
                  </a:ext>
                </a:extLst>
              </p:cNvPr>
              <p:cNvSpPr/>
              <p:nvPr/>
            </p:nvSpPr>
            <p:spPr>
              <a:xfrm>
                <a:off x="1286934" y="530437"/>
                <a:ext cx="1482865" cy="1482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cs typeface="+mn-ea"/>
                  <a:sym typeface="+mn-lt"/>
                </a:endParaRPr>
              </a:p>
            </p:txBody>
          </p:sp>
          <p:sp>
            <p:nvSpPr>
              <p:cNvPr id="14" name="文本框 13">
                <a:extLst>
                  <a:ext uri="{FF2B5EF4-FFF2-40B4-BE49-F238E27FC236}">
                    <a16:creationId xmlns:a16="http://schemas.microsoft.com/office/drawing/2014/main" id="{3708E682-DACF-445D-91B6-B95289E77229}"/>
                  </a:ext>
                </a:extLst>
              </p:cNvPr>
              <p:cNvSpPr txBox="1"/>
              <p:nvPr/>
            </p:nvSpPr>
            <p:spPr>
              <a:xfrm>
                <a:off x="1381687" y="626047"/>
                <a:ext cx="2157870" cy="1291642"/>
              </a:xfrm>
              <a:prstGeom prst="rect">
                <a:avLst/>
              </a:prstGeom>
              <a:noFill/>
            </p:spPr>
            <p:txBody>
              <a:bodyPr wrap="square" rtlCol="0">
                <a:spAutoFit/>
              </a:bodyPr>
              <a:lstStyle/>
              <a:p>
                <a:r>
                  <a:rPr lang="en-US" altLang="zh-CN" sz="5400" b="1" dirty="0">
                    <a:cs typeface="+mn-ea"/>
                    <a:sym typeface="+mn-lt"/>
                  </a:rPr>
                  <a:t>03</a:t>
                </a:r>
                <a:endParaRPr lang="zh-CN" altLang="en-US" sz="6600" b="1" dirty="0">
                  <a:cs typeface="+mn-ea"/>
                  <a:sym typeface="+mn-lt"/>
                </a:endParaRPr>
              </a:p>
            </p:txBody>
          </p:sp>
        </p:grpSp>
        <p:sp>
          <p:nvSpPr>
            <p:cNvPr id="18" name="文本框 17">
              <a:extLst>
                <a:ext uri="{FF2B5EF4-FFF2-40B4-BE49-F238E27FC236}">
                  <a16:creationId xmlns:a16="http://schemas.microsoft.com/office/drawing/2014/main" id="{2B86751D-D397-4CDA-8614-D747FC857929}"/>
                </a:ext>
              </a:extLst>
            </p:cNvPr>
            <p:cNvSpPr txBox="1"/>
            <p:nvPr/>
          </p:nvSpPr>
          <p:spPr>
            <a:xfrm>
              <a:off x="1737360" y="118172"/>
              <a:ext cx="4005397" cy="1191993"/>
            </a:xfrm>
            <a:prstGeom prst="rect">
              <a:avLst/>
            </a:prstGeom>
            <a:noFill/>
          </p:spPr>
          <p:txBody>
            <a:bodyPr wrap="square" rtlCol="0">
              <a:spAutoFit/>
            </a:bodyPr>
            <a:lstStyle/>
            <a:p>
              <a:pPr algn="dist">
                <a:lnSpc>
                  <a:spcPct val="150000"/>
                </a:lnSpc>
              </a:pPr>
              <a:r>
                <a:rPr lang="zh-CN" altLang="en-US" sz="5400" b="1" dirty="0">
                  <a:solidFill>
                    <a:schemeClr val="bg1"/>
                  </a:solidFill>
                  <a:effectLst>
                    <a:outerShdw blurRad="38100" dist="38100" dir="2700000" algn="tl">
                      <a:srgbClr val="000000">
                        <a:alpha val="43137"/>
                      </a:srgbClr>
                    </a:outerShdw>
                  </a:effectLst>
                  <a:latin typeface="+mj-ea"/>
                  <a:ea typeface="+mj-ea"/>
                  <a:cs typeface="+mn-ea"/>
                  <a:sym typeface="+mn-lt"/>
                </a:rPr>
                <a:t>解决思路</a:t>
              </a:r>
              <a:r>
                <a:rPr lang="en-US" altLang="zh-CN" sz="5400" b="1" dirty="0">
                  <a:solidFill>
                    <a:schemeClr val="bg1"/>
                  </a:solidFill>
                  <a:effectLst>
                    <a:outerShdw blurRad="38100" dist="38100" dir="2700000" algn="tl">
                      <a:srgbClr val="000000">
                        <a:alpha val="43137"/>
                      </a:srgbClr>
                    </a:outerShdw>
                  </a:effectLst>
                  <a:latin typeface="+mj-ea"/>
                  <a:ea typeface="+mj-ea"/>
                  <a:cs typeface="+mn-ea"/>
                  <a:sym typeface="+mn-lt"/>
                </a:rPr>
                <a:t> </a:t>
              </a:r>
              <a:endParaRPr lang="fr-FR" altLang="zh-CN" sz="5400" b="1" dirty="0">
                <a:solidFill>
                  <a:schemeClr val="bg1"/>
                </a:solidFill>
                <a:effectLst>
                  <a:outerShdw blurRad="38100" dist="38100" dir="2700000" algn="tl">
                    <a:srgbClr val="000000">
                      <a:alpha val="43137"/>
                    </a:srgbClr>
                  </a:outerShdw>
                </a:effectLst>
                <a:latin typeface="+mj-ea"/>
                <a:ea typeface="+mj-ea"/>
                <a:cs typeface="+mn-ea"/>
                <a:sym typeface="+mn-lt"/>
              </a:endParaRPr>
            </a:p>
          </p:txBody>
        </p:sp>
      </p:grpSp>
      <p:grpSp>
        <p:nvGrpSpPr>
          <p:cNvPr id="3" name="组合 2">
            <a:extLst>
              <a:ext uri="{FF2B5EF4-FFF2-40B4-BE49-F238E27FC236}">
                <a16:creationId xmlns:a16="http://schemas.microsoft.com/office/drawing/2014/main" id="{90763388-9E0D-41E1-8CE3-56D193C3F8BE}"/>
              </a:ext>
            </a:extLst>
          </p:cNvPr>
          <p:cNvGrpSpPr/>
          <p:nvPr/>
        </p:nvGrpSpPr>
        <p:grpSpPr>
          <a:xfrm>
            <a:off x="690266" y="1609301"/>
            <a:ext cx="2727914" cy="4737840"/>
            <a:chOff x="690266" y="1609301"/>
            <a:chExt cx="2727914" cy="4737840"/>
          </a:xfrm>
        </p:grpSpPr>
        <p:grpSp>
          <p:nvGrpSpPr>
            <p:cNvPr id="55" name="组合 54">
              <a:extLst>
                <a:ext uri="{FF2B5EF4-FFF2-40B4-BE49-F238E27FC236}">
                  <a16:creationId xmlns:a16="http://schemas.microsoft.com/office/drawing/2014/main" id="{1D8E45F1-6677-49C6-83FA-4747FBED4C97}"/>
                </a:ext>
              </a:extLst>
            </p:cNvPr>
            <p:cNvGrpSpPr/>
            <p:nvPr/>
          </p:nvGrpSpPr>
          <p:grpSpPr>
            <a:xfrm>
              <a:off x="944601" y="1609301"/>
              <a:ext cx="2114524" cy="2298277"/>
              <a:chOff x="4427538" y="954088"/>
              <a:chExt cx="3333750" cy="3729038"/>
            </a:xfrm>
            <a:solidFill>
              <a:srgbClr val="FAFF3B"/>
            </a:solidFill>
          </p:grpSpPr>
          <p:sp>
            <p:nvSpPr>
              <p:cNvPr id="56" name="Freeform 5">
                <a:extLst>
                  <a:ext uri="{FF2B5EF4-FFF2-40B4-BE49-F238E27FC236}">
                    <a16:creationId xmlns:a16="http://schemas.microsoft.com/office/drawing/2014/main" id="{2A71A7B8-7FEE-4081-B8EA-650B335E3A74}"/>
                  </a:ext>
                </a:extLst>
              </p:cNvPr>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a:extLst>
                  <a:ext uri="{FF2B5EF4-FFF2-40B4-BE49-F238E27FC236}">
                    <a16:creationId xmlns:a16="http://schemas.microsoft.com/office/drawing/2014/main" id="{E19FDB1D-CF0B-48D3-A051-B268A0E01041}"/>
                  </a:ext>
                </a:extLst>
              </p:cNvPr>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a:extLst>
                  <a:ext uri="{FF2B5EF4-FFF2-40B4-BE49-F238E27FC236}">
                    <a16:creationId xmlns:a16="http://schemas.microsoft.com/office/drawing/2014/main" id="{646CFDCC-3F61-4F42-8B98-9C953F43B92A}"/>
                  </a:ext>
                </a:extLst>
              </p:cNvPr>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8">
                <a:extLst>
                  <a:ext uri="{FF2B5EF4-FFF2-40B4-BE49-F238E27FC236}">
                    <a16:creationId xmlns:a16="http://schemas.microsoft.com/office/drawing/2014/main" id="{24CD890B-7B56-4801-8EEA-E01E885A2353}"/>
                  </a:ext>
                </a:extLst>
              </p:cNvPr>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9">
                <a:extLst>
                  <a:ext uri="{FF2B5EF4-FFF2-40B4-BE49-F238E27FC236}">
                    <a16:creationId xmlns:a16="http://schemas.microsoft.com/office/drawing/2014/main" id="{19DF7E94-CCE7-45BF-A151-BF6B1D2C1DDF}"/>
                  </a:ext>
                </a:extLst>
              </p:cNvPr>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0">
                <a:extLst>
                  <a:ext uri="{FF2B5EF4-FFF2-40B4-BE49-F238E27FC236}">
                    <a16:creationId xmlns:a16="http://schemas.microsoft.com/office/drawing/2014/main" id="{056491F6-35B3-4688-87FD-278AD2C9D98A}"/>
                  </a:ext>
                </a:extLst>
              </p:cNvPr>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1">
                <a:extLst>
                  <a:ext uri="{FF2B5EF4-FFF2-40B4-BE49-F238E27FC236}">
                    <a16:creationId xmlns:a16="http://schemas.microsoft.com/office/drawing/2014/main" id="{5F3BBD62-6D6D-465D-995D-53203E810C41}"/>
                  </a:ext>
                </a:extLst>
              </p:cNvPr>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12">
                <a:extLst>
                  <a:ext uri="{FF2B5EF4-FFF2-40B4-BE49-F238E27FC236}">
                    <a16:creationId xmlns:a16="http://schemas.microsoft.com/office/drawing/2014/main" id="{897DF034-B3FD-4D9C-B7FD-035FEEC3BEF5}"/>
                  </a:ext>
                </a:extLst>
              </p:cNvPr>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13">
                <a:extLst>
                  <a:ext uri="{FF2B5EF4-FFF2-40B4-BE49-F238E27FC236}">
                    <a16:creationId xmlns:a16="http://schemas.microsoft.com/office/drawing/2014/main" id="{21EB4255-48A3-44F9-93FB-2C3E0F3D4080}"/>
                  </a:ext>
                </a:extLst>
              </p:cNvPr>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14">
                <a:extLst>
                  <a:ext uri="{FF2B5EF4-FFF2-40B4-BE49-F238E27FC236}">
                    <a16:creationId xmlns:a16="http://schemas.microsoft.com/office/drawing/2014/main" id="{513FC4EC-F40C-4152-AD64-FA8F5CD47769}"/>
                  </a:ext>
                </a:extLst>
              </p:cNvPr>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a:extLst>
                  <a:ext uri="{FF2B5EF4-FFF2-40B4-BE49-F238E27FC236}">
                    <a16:creationId xmlns:a16="http://schemas.microsoft.com/office/drawing/2014/main" id="{6C23BAA0-6B77-461C-A9DF-8B6D65FB544F}"/>
                  </a:ext>
                </a:extLst>
              </p:cNvPr>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6">
                <a:extLst>
                  <a:ext uri="{FF2B5EF4-FFF2-40B4-BE49-F238E27FC236}">
                    <a16:creationId xmlns:a16="http://schemas.microsoft.com/office/drawing/2014/main" id="{7645E06A-354B-4B6E-89E4-B62AF032EE7F}"/>
                  </a:ext>
                </a:extLst>
              </p:cNvPr>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7">
                <a:extLst>
                  <a:ext uri="{FF2B5EF4-FFF2-40B4-BE49-F238E27FC236}">
                    <a16:creationId xmlns:a16="http://schemas.microsoft.com/office/drawing/2014/main" id="{9BE06ACA-FAAE-437F-8116-46825CA21506}"/>
                  </a:ext>
                </a:extLst>
              </p:cNvPr>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18">
                <a:extLst>
                  <a:ext uri="{FF2B5EF4-FFF2-40B4-BE49-F238E27FC236}">
                    <a16:creationId xmlns:a16="http://schemas.microsoft.com/office/drawing/2014/main" id="{3CD09471-9232-4FAE-92C4-21E465DA1755}"/>
                  </a:ext>
                </a:extLst>
              </p:cNvPr>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0" name="Freeform 19">
                <a:extLst>
                  <a:ext uri="{FF2B5EF4-FFF2-40B4-BE49-F238E27FC236}">
                    <a16:creationId xmlns:a16="http://schemas.microsoft.com/office/drawing/2014/main" id="{B8773C63-89E0-475F-A956-47EB394A29B3}"/>
                  </a:ext>
                </a:extLst>
              </p:cNvPr>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1" name="Freeform 20">
                <a:extLst>
                  <a:ext uri="{FF2B5EF4-FFF2-40B4-BE49-F238E27FC236}">
                    <a16:creationId xmlns:a16="http://schemas.microsoft.com/office/drawing/2014/main" id="{5A74064B-193B-4BDF-BC4A-93E9F5672B82}"/>
                  </a:ext>
                </a:extLst>
              </p:cNvPr>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2" name="Freeform 21">
                <a:extLst>
                  <a:ext uri="{FF2B5EF4-FFF2-40B4-BE49-F238E27FC236}">
                    <a16:creationId xmlns:a16="http://schemas.microsoft.com/office/drawing/2014/main" id="{2686F9F4-0DF3-4BCF-84F3-0B54D3DD5CF5}"/>
                  </a:ext>
                </a:extLst>
              </p:cNvPr>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2">
                <a:extLst>
                  <a:ext uri="{FF2B5EF4-FFF2-40B4-BE49-F238E27FC236}">
                    <a16:creationId xmlns:a16="http://schemas.microsoft.com/office/drawing/2014/main" id="{A1FA28C6-C18F-43CA-AB18-F2D08656612F}"/>
                  </a:ext>
                </a:extLst>
              </p:cNvPr>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3">
                <a:extLst>
                  <a:ext uri="{FF2B5EF4-FFF2-40B4-BE49-F238E27FC236}">
                    <a16:creationId xmlns:a16="http://schemas.microsoft.com/office/drawing/2014/main" id="{1890DFDB-8A81-425A-9861-6B5545213C14}"/>
                  </a:ext>
                </a:extLst>
              </p:cNvPr>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75" name="Freeform 24">
                <a:extLst>
                  <a:ext uri="{FF2B5EF4-FFF2-40B4-BE49-F238E27FC236}">
                    <a16:creationId xmlns:a16="http://schemas.microsoft.com/office/drawing/2014/main" id="{F15FC340-6953-4D7B-9103-C3C200445417}"/>
                  </a:ext>
                </a:extLst>
              </p:cNvPr>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25">
                <a:extLst>
                  <a:ext uri="{FF2B5EF4-FFF2-40B4-BE49-F238E27FC236}">
                    <a16:creationId xmlns:a16="http://schemas.microsoft.com/office/drawing/2014/main" id="{018386C7-B583-4F3A-9053-3DC51B365157}"/>
                  </a:ext>
                </a:extLst>
              </p:cNvPr>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6">
                <a:extLst>
                  <a:ext uri="{FF2B5EF4-FFF2-40B4-BE49-F238E27FC236}">
                    <a16:creationId xmlns:a16="http://schemas.microsoft.com/office/drawing/2014/main" id="{B99729BA-22A7-4423-AC27-002D3E1814A8}"/>
                  </a:ext>
                </a:extLst>
              </p:cNvPr>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7">
                <a:extLst>
                  <a:ext uri="{FF2B5EF4-FFF2-40B4-BE49-F238E27FC236}">
                    <a16:creationId xmlns:a16="http://schemas.microsoft.com/office/drawing/2014/main" id="{598670BD-582A-434B-BC50-A737154ABF93}"/>
                  </a:ext>
                </a:extLst>
              </p:cNvPr>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8">
                <a:extLst>
                  <a:ext uri="{FF2B5EF4-FFF2-40B4-BE49-F238E27FC236}">
                    <a16:creationId xmlns:a16="http://schemas.microsoft.com/office/drawing/2014/main" id="{9F459B0A-FF44-4489-BF57-FD7BFF9227F8}"/>
                  </a:ext>
                </a:extLst>
              </p:cNvPr>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80" name="Freeform 29">
                <a:extLst>
                  <a:ext uri="{FF2B5EF4-FFF2-40B4-BE49-F238E27FC236}">
                    <a16:creationId xmlns:a16="http://schemas.microsoft.com/office/drawing/2014/main" id="{044E44E9-76AA-4D0B-B3B3-963E682BCBE5}"/>
                  </a:ext>
                </a:extLst>
              </p:cNvPr>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Freeform 30">
                <a:extLst>
                  <a:ext uri="{FF2B5EF4-FFF2-40B4-BE49-F238E27FC236}">
                    <a16:creationId xmlns:a16="http://schemas.microsoft.com/office/drawing/2014/main" id="{0235D6F2-057B-4AF7-B2BA-6D1CFE68DCAC}"/>
                  </a:ext>
                </a:extLst>
              </p:cNvPr>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82" name="Freeform 31">
                <a:extLst>
                  <a:ext uri="{FF2B5EF4-FFF2-40B4-BE49-F238E27FC236}">
                    <a16:creationId xmlns:a16="http://schemas.microsoft.com/office/drawing/2014/main" id="{7E249002-522F-484B-816D-185BE1F6C6B3}"/>
                  </a:ext>
                </a:extLst>
              </p:cNvPr>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Freeform 32">
                <a:extLst>
                  <a:ext uri="{FF2B5EF4-FFF2-40B4-BE49-F238E27FC236}">
                    <a16:creationId xmlns:a16="http://schemas.microsoft.com/office/drawing/2014/main" id="{64BA96B1-53E3-476A-A701-700C07A213F4}"/>
                  </a:ext>
                </a:extLst>
              </p:cNvPr>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84" name="Freeform 33">
                <a:extLst>
                  <a:ext uri="{FF2B5EF4-FFF2-40B4-BE49-F238E27FC236}">
                    <a16:creationId xmlns:a16="http://schemas.microsoft.com/office/drawing/2014/main" id="{F02D7048-AF39-4A34-92A5-4D1093F6D2A3}"/>
                  </a:ext>
                </a:extLst>
              </p:cNvPr>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4">
                <a:extLst>
                  <a:ext uri="{FF2B5EF4-FFF2-40B4-BE49-F238E27FC236}">
                    <a16:creationId xmlns:a16="http://schemas.microsoft.com/office/drawing/2014/main" id="{3D0C6270-4436-446E-AF1C-07ED317E834C}"/>
                  </a:ext>
                </a:extLst>
              </p:cNvPr>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5">
                <a:extLst>
                  <a:ext uri="{FF2B5EF4-FFF2-40B4-BE49-F238E27FC236}">
                    <a16:creationId xmlns:a16="http://schemas.microsoft.com/office/drawing/2014/main" id="{7C1DA3A2-B1D7-47B6-B23A-3B9BF546E254}"/>
                  </a:ext>
                </a:extLst>
              </p:cNvPr>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6">
                <a:extLst>
                  <a:ext uri="{FF2B5EF4-FFF2-40B4-BE49-F238E27FC236}">
                    <a16:creationId xmlns:a16="http://schemas.microsoft.com/office/drawing/2014/main" id="{E27D4DE5-DF1B-470D-B7F1-E5334777EE2D}"/>
                  </a:ext>
                </a:extLst>
              </p:cNvPr>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7">
                <a:extLst>
                  <a:ext uri="{FF2B5EF4-FFF2-40B4-BE49-F238E27FC236}">
                    <a16:creationId xmlns:a16="http://schemas.microsoft.com/office/drawing/2014/main" id="{1AEEA25F-544A-45DD-AB6A-099B500B9C80}"/>
                  </a:ext>
                </a:extLst>
              </p:cNvPr>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8">
                <a:extLst>
                  <a:ext uri="{FF2B5EF4-FFF2-40B4-BE49-F238E27FC236}">
                    <a16:creationId xmlns:a16="http://schemas.microsoft.com/office/drawing/2014/main" id="{C25310B0-03C4-4302-9DD7-9426CA1E6190}"/>
                  </a:ext>
                </a:extLst>
              </p:cNvPr>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9">
                <a:extLst>
                  <a:ext uri="{FF2B5EF4-FFF2-40B4-BE49-F238E27FC236}">
                    <a16:creationId xmlns:a16="http://schemas.microsoft.com/office/drawing/2014/main" id="{00A506AD-7B3A-4605-AC57-7F9EECE8519C}"/>
                  </a:ext>
                </a:extLst>
              </p:cNvPr>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0">
                <a:extLst>
                  <a:ext uri="{FF2B5EF4-FFF2-40B4-BE49-F238E27FC236}">
                    <a16:creationId xmlns:a16="http://schemas.microsoft.com/office/drawing/2014/main" id="{5145C545-8392-4CAB-876A-8A0761F1AEBC}"/>
                  </a:ext>
                </a:extLst>
              </p:cNvPr>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1">
                <a:extLst>
                  <a:ext uri="{FF2B5EF4-FFF2-40B4-BE49-F238E27FC236}">
                    <a16:creationId xmlns:a16="http://schemas.microsoft.com/office/drawing/2014/main" id="{0E8DA05C-9D18-4FCE-BF12-E0ACBBC2C93B}"/>
                  </a:ext>
                </a:extLst>
              </p:cNvPr>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2">
                <a:extLst>
                  <a:ext uri="{FF2B5EF4-FFF2-40B4-BE49-F238E27FC236}">
                    <a16:creationId xmlns:a16="http://schemas.microsoft.com/office/drawing/2014/main" id="{200C6ECE-5DBD-4D69-91A4-9162BDD07556}"/>
                  </a:ext>
                </a:extLst>
              </p:cNvPr>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3">
                <a:extLst>
                  <a:ext uri="{FF2B5EF4-FFF2-40B4-BE49-F238E27FC236}">
                    <a16:creationId xmlns:a16="http://schemas.microsoft.com/office/drawing/2014/main" id="{1AEE3900-6BCC-4800-B770-7D33C54888ED}"/>
                  </a:ext>
                </a:extLst>
              </p:cNvPr>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4">
                <a:extLst>
                  <a:ext uri="{FF2B5EF4-FFF2-40B4-BE49-F238E27FC236}">
                    <a16:creationId xmlns:a16="http://schemas.microsoft.com/office/drawing/2014/main" id="{768D7CC0-E247-4295-A40B-573F56EB1763}"/>
                  </a:ext>
                </a:extLst>
              </p:cNvPr>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5">
                <a:extLst>
                  <a:ext uri="{FF2B5EF4-FFF2-40B4-BE49-F238E27FC236}">
                    <a16:creationId xmlns:a16="http://schemas.microsoft.com/office/drawing/2014/main" id="{023CA267-E2E8-49B0-80F6-627782E0D9CE}"/>
                  </a:ext>
                </a:extLst>
              </p:cNvPr>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6">
                <a:extLst>
                  <a:ext uri="{FF2B5EF4-FFF2-40B4-BE49-F238E27FC236}">
                    <a16:creationId xmlns:a16="http://schemas.microsoft.com/office/drawing/2014/main" id="{8AE85AA8-33DC-4C02-BFCC-C85207ADB96B}"/>
                  </a:ext>
                </a:extLst>
              </p:cNvPr>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9" name="矩形 98">
              <a:extLst>
                <a:ext uri="{FF2B5EF4-FFF2-40B4-BE49-F238E27FC236}">
                  <a16:creationId xmlns:a16="http://schemas.microsoft.com/office/drawing/2014/main" id="{27113EB7-972A-4AD1-B8FA-358012F36982}"/>
                </a:ext>
              </a:extLst>
            </p:cNvPr>
            <p:cNvSpPr/>
            <p:nvPr/>
          </p:nvSpPr>
          <p:spPr>
            <a:xfrm>
              <a:off x="690266" y="3887237"/>
              <a:ext cx="2727914" cy="2459904"/>
            </a:xfrm>
            <a:prstGeom prst="rect">
              <a:avLst/>
            </a:prstGeom>
            <a:noFill/>
          </p:spPr>
          <p:txBody>
            <a:bodyPr wrap="square" lIns="91440" tIns="45720" rIns="91440" bIns="45720">
              <a:spAutoFit/>
            </a:bodyPr>
            <a:lstStyle/>
            <a:p>
              <a:pPr algn="ctr">
                <a:lnSpc>
                  <a:spcPct val="120000"/>
                </a:lnSpc>
              </a:pPr>
              <a:r>
                <a:rPr lang="en-US" altLang="zh-CN" sz="4400" b="1" spc="600" dirty="0" err="1">
                  <a:ln w="10160">
                    <a:solidFill>
                      <a:schemeClr val="bg1">
                        <a:lumMod val="85000"/>
                      </a:schemeClr>
                    </a:solidFill>
                    <a:prstDash val="solid"/>
                  </a:ln>
                  <a:solidFill>
                    <a:srgbClr val="FFFFFF"/>
                  </a:solidFill>
                  <a:effectLst>
                    <a:outerShdw blurRad="38100" dist="22860" dir="5400000" algn="tl" rotWithShape="0">
                      <a:srgbClr val="000000">
                        <a:alpha val="30000"/>
                      </a:srgbClr>
                    </a:outerShdw>
                  </a:effectLst>
                </a:rPr>
                <a:t>Chandy</a:t>
              </a:r>
              <a:r>
                <a:rPr lang="en-US" altLang="zh-CN" sz="4400" b="1" spc="600" dirty="0">
                  <a:ln w="10160">
                    <a:solidFill>
                      <a:schemeClr val="bg1">
                        <a:lumMod val="85000"/>
                      </a:schemeClr>
                    </a:solidFill>
                    <a:prstDash val="solid"/>
                  </a:ln>
                  <a:solidFill>
                    <a:srgbClr val="FFFFFF"/>
                  </a:solidFill>
                  <a:effectLst>
                    <a:outerShdw blurRad="38100" dist="22860" dir="5400000" algn="tl" rotWithShape="0">
                      <a:srgbClr val="000000">
                        <a:alpha val="30000"/>
                      </a:srgbClr>
                    </a:outerShdw>
                  </a:effectLst>
                </a:rPr>
                <a:t>/</a:t>
              </a:r>
              <a:r>
                <a:rPr lang="en-US" altLang="zh-CN" sz="4400" b="1" spc="600" dirty="0" err="1">
                  <a:ln w="10160">
                    <a:solidFill>
                      <a:schemeClr val="bg1">
                        <a:lumMod val="85000"/>
                      </a:schemeClr>
                    </a:solidFill>
                    <a:prstDash val="solid"/>
                  </a:ln>
                  <a:solidFill>
                    <a:srgbClr val="FFFFFF"/>
                  </a:solidFill>
                  <a:effectLst>
                    <a:outerShdw blurRad="38100" dist="22860" dir="5400000" algn="tl" rotWithShape="0">
                      <a:srgbClr val="000000">
                        <a:alpha val="30000"/>
                      </a:srgbClr>
                    </a:outerShdw>
                  </a:effectLst>
                </a:rPr>
                <a:t>Misra</a:t>
              </a:r>
              <a:r>
                <a:rPr lang="zh-CN" altLang="en-US" sz="4400" b="1" spc="600" dirty="0">
                  <a:ln w="10160">
                    <a:solidFill>
                      <a:schemeClr val="bg1">
                        <a:lumMod val="85000"/>
                      </a:schemeClr>
                    </a:solidFill>
                    <a:prstDash val="solid"/>
                  </a:ln>
                  <a:solidFill>
                    <a:srgbClr val="FFFFFF"/>
                  </a:solidFill>
                  <a:effectLst>
                    <a:outerShdw blurRad="38100" dist="22860" dir="5400000" algn="tl" rotWithShape="0">
                      <a:srgbClr val="000000">
                        <a:alpha val="30000"/>
                      </a:srgbClr>
                    </a:outerShdw>
                  </a:effectLst>
                </a:rPr>
                <a:t>解法</a:t>
              </a:r>
            </a:p>
          </p:txBody>
        </p:sp>
      </p:grpSp>
      <p:sp>
        <p:nvSpPr>
          <p:cNvPr id="98" name="文本框 97">
            <a:extLst>
              <a:ext uri="{FF2B5EF4-FFF2-40B4-BE49-F238E27FC236}">
                <a16:creationId xmlns:a16="http://schemas.microsoft.com/office/drawing/2014/main" id="{ADED36F4-9BA9-4B6A-AEEA-AA8729E38461}"/>
              </a:ext>
            </a:extLst>
          </p:cNvPr>
          <p:cNvSpPr txBox="1"/>
          <p:nvPr/>
        </p:nvSpPr>
        <p:spPr>
          <a:xfrm>
            <a:off x="3375430" y="1356711"/>
            <a:ext cx="8125737" cy="5624104"/>
          </a:xfrm>
          <a:prstGeom prst="rect">
            <a:avLst/>
          </a:prstGeom>
          <a:noFill/>
        </p:spPr>
        <p:txBody>
          <a:bodyPr wrap="square">
            <a:spAutoFit/>
          </a:bodyPr>
          <a:lstStyle/>
          <a:p>
            <a:pPr indent="457200" algn="just">
              <a:lnSpc>
                <a:spcPct val="150000"/>
              </a:lnSpc>
            </a:pPr>
            <a:r>
              <a:rPr lang="zh-CN" altLang="en-US" sz="2000" dirty="0">
                <a:solidFill>
                  <a:schemeClr val="bg1"/>
                </a:solidFill>
                <a:latin typeface="+mn-ea"/>
              </a:rPr>
              <a:t>由 </a:t>
            </a:r>
            <a:r>
              <a:rPr lang="en-US" altLang="zh-CN" sz="2000" dirty="0">
                <a:solidFill>
                  <a:schemeClr val="bg1"/>
                </a:solidFill>
                <a:latin typeface="+mn-ea"/>
              </a:rPr>
              <a:t>K. Mani </a:t>
            </a:r>
            <a:r>
              <a:rPr lang="en-US" altLang="zh-CN" sz="2000" dirty="0" err="1">
                <a:solidFill>
                  <a:schemeClr val="bg1"/>
                </a:solidFill>
                <a:latin typeface="+mn-ea"/>
              </a:rPr>
              <a:t>Chandy</a:t>
            </a:r>
            <a:r>
              <a:rPr lang="en-US" altLang="zh-CN" sz="2000" dirty="0">
                <a:solidFill>
                  <a:schemeClr val="bg1"/>
                </a:solidFill>
                <a:latin typeface="+mn-ea"/>
              </a:rPr>
              <a:t> </a:t>
            </a:r>
            <a:r>
              <a:rPr lang="zh-CN" altLang="en-US" sz="2000" dirty="0">
                <a:solidFill>
                  <a:schemeClr val="bg1"/>
                </a:solidFill>
                <a:latin typeface="+mn-ea"/>
              </a:rPr>
              <a:t>和 </a:t>
            </a:r>
            <a:r>
              <a:rPr lang="en-US" altLang="zh-CN" sz="2000" dirty="0">
                <a:solidFill>
                  <a:schemeClr val="bg1"/>
                </a:solidFill>
                <a:latin typeface="+mn-ea"/>
              </a:rPr>
              <a:t>J. </a:t>
            </a:r>
            <a:r>
              <a:rPr lang="en-US" altLang="zh-CN" sz="2000" dirty="0" err="1">
                <a:solidFill>
                  <a:schemeClr val="bg1"/>
                </a:solidFill>
                <a:latin typeface="+mn-ea"/>
              </a:rPr>
              <a:t>Misra</a:t>
            </a:r>
            <a:r>
              <a:rPr lang="en-US" altLang="zh-CN" sz="2000" dirty="0">
                <a:solidFill>
                  <a:schemeClr val="bg1"/>
                </a:solidFill>
                <a:latin typeface="+mn-ea"/>
              </a:rPr>
              <a:t> </a:t>
            </a:r>
            <a:r>
              <a:rPr lang="zh-CN" altLang="en-US" sz="2000" dirty="0">
                <a:solidFill>
                  <a:schemeClr val="bg1"/>
                </a:solidFill>
                <a:latin typeface="+mn-ea"/>
              </a:rPr>
              <a:t>在</a:t>
            </a:r>
            <a:r>
              <a:rPr lang="en-US" altLang="zh-CN" sz="2000" dirty="0">
                <a:solidFill>
                  <a:schemeClr val="bg1"/>
                </a:solidFill>
                <a:latin typeface="+mn-ea"/>
              </a:rPr>
              <a:t>1984 </a:t>
            </a:r>
            <a:r>
              <a:rPr lang="zh-CN" altLang="en-US" sz="2000" dirty="0">
                <a:solidFill>
                  <a:schemeClr val="bg1"/>
                </a:solidFill>
                <a:latin typeface="+mn-ea"/>
              </a:rPr>
              <a:t>年提出的一种哲学家就餐算法的实现，主要原理旨在</a:t>
            </a:r>
            <a:r>
              <a:rPr lang="zh-CN" altLang="en-US" sz="2000" b="1" dirty="0">
                <a:solidFill>
                  <a:srgbClr val="FAFF3B"/>
                </a:solidFill>
                <a:latin typeface="+mn-ea"/>
              </a:rPr>
              <a:t>增加</a:t>
            </a:r>
            <a:r>
              <a:rPr lang="zh-CN" altLang="en-US" sz="2000" dirty="0">
                <a:solidFill>
                  <a:schemeClr val="bg1"/>
                </a:solidFill>
                <a:latin typeface="+mn-ea"/>
              </a:rPr>
              <a:t>哲学家获取叉子的时候，竞争者之间的 </a:t>
            </a:r>
            <a:r>
              <a:rPr lang="zh-CN" altLang="en-US" sz="2000" b="1" dirty="0">
                <a:solidFill>
                  <a:srgbClr val="FAFF3B"/>
                </a:solidFill>
                <a:latin typeface="+mn-ea"/>
              </a:rPr>
              <a:t>“交流”</a:t>
            </a:r>
            <a:r>
              <a:rPr lang="zh-CN" altLang="en-US" sz="2000" dirty="0">
                <a:solidFill>
                  <a:schemeClr val="bg1"/>
                </a:solidFill>
                <a:latin typeface="+mn-ea"/>
              </a:rPr>
              <a:t>，使得线程没有盲目地去抢夺资源。</a:t>
            </a:r>
            <a:endParaRPr lang="en-US" altLang="zh-CN" sz="2000" dirty="0">
              <a:solidFill>
                <a:schemeClr val="bg1"/>
              </a:solidFill>
              <a:latin typeface="+mn-ea"/>
            </a:endParaRPr>
          </a:p>
          <a:p>
            <a:pPr indent="457200" algn="just">
              <a:lnSpc>
                <a:spcPct val="150000"/>
              </a:lnSpc>
            </a:pPr>
            <a:r>
              <a:rPr lang="en-US" altLang="zh-CN" dirty="0">
                <a:solidFill>
                  <a:schemeClr val="bg1"/>
                </a:solidFill>
                <a:latin typeface="+mn-ea"/>
              </a:rPr>
              <a:t>1.</a:t>
            </a:r>
            <a:r>
              <a:rPr lang="zh-CN" altLang="en-US" dirty="0">
                <a:solidFill>
                  <a:schemeClr val="bg1"/>
                </a:solidFill>
                <a:latin typeface="+mn-ea"/>
              </a:rPr>
              <a:t>对每一对竞争一个资源的哲学家，新拿一个餐叉，</a:t>
            </a:r>
            <a:r>
              <a:rPr lang="zh-CN" altLang="en-US" b="1" dirty="0">
                <a:solidFill>
                  <a:srgbClr val="FAFF3B"/>
                </a:solidFill>
                <a:latin typeface="+mn-ea"/>
              </a:rPr>
              <a:t>给编号较低</a:t>
            </a:r>
            <a:r>
              <a:rPr lang="zh-CN" altLang="en-US" dirty="0">
                <a:solidFill>
                  <a:schemeClr val="bg1"/>
                </a:solidFill>
                <a:latin typeface="+mn-ea"/>
              </a:rPr>
              <a:t>的哲学家。每只餐叉都是“干净的”或者“脏的”。</a:t>
            </a:r>
            <a:r>
              <a:rPr lang="zh-CN" altLang="en-US" b="1" dirty="0">
                <a:solidFill>
                  <a:srgbClr val="FAFF3B"/>
                </a:solidFill>
                <a:latin typeface="+mn-ea"/>
              </a:rPr>
              <a:t>最初，所有的餐叉都是脏的</a:t>
            </a:r>
            <a:r>
              <a:rPr lang="zh-CN" altLang="en-US" dirty="0">
                <a:solidFill>
                  <a:schemeClr val="bg1"/>
                </a:solidFill>
                <a:latin typeface="+mn-ea"/>
              </a:rPr>
              <a:t>。</a:t>
            </a:r>
          </a:p>
          <a:p>
            <a:pPr indent="457200" algn="just">
              <a:lnSpc>
                <a:spcPct val="150000"/>
              </a:lnSpc>
            </a:pPr>
            <a:r>
              <a:rPr lang="en-US" altLang="zh-CN" dirty="0">
                <a:solidFill>
                  <a:schemeClr val="bg1"/>
                </a:solidFill>
                <a:latin typeface="+mn-ea"/>
              </a:rPr>
              <a:t>2.</a:t>
            </a:r>
            <a:r>
              <a:rPr lang="zh-CN" altLang="en-US" dirty="0">
                <a:solidFill>
                  <a:schemeClr val="bg1"/>
                </a:solidFill>
                <a:latin typeface="+mn-ea"/>
              </a:rPr>
              <a:t>当一位哲学家要使用资源（也就是要吃东西）时，他必须从与他竞争的邻居那里得到。</a:t>
            </a:r>
            <a:r>
              <a:rPr lang="zh-CN" altLang="en-US" b="1" dirty="0">
                <a:solidFill>
                  <a:srgbClr val="FAFF3B"/>
                </a:solidFill>
                <a:latin typeface="+mn-ea"/>
              </a:rPr>
              <a:t>对每只他当前没有的餐叉，他都发送一个请求</a:t>
            </a:r>
            <a:r>
              <a:rPr lang="zh-CN" altLang="en-US" dirty="0">
                <a:solidFill>
                  <a:schemeClr val="bg1"/>
                </a:solidFill>
                <a:latin typeface="+mn-ea"/>
              </a:rPr>
              <a:t>。</a:t>
            </a:r>
          </a:p>
          <a:p>
            <a:pPr indent="457200" algn="just">
              <a:lnSpc>
                <a:spcPct val="150000"/>
              </a:lnSpc>
            </a:pPr>
            <a:r>
              <a:rPr lang="en-US" altLang="zh-CN" dirty="0">
                <a:solidFill>
                  <a:schemeClr val="bg1"/>
                </a:solidFill>
                <a:latin typeface="+mn-ea"/>
              </a:rPr>
              <a:t>3.</a:t>
            </a:r>
            <a:r>
              <a:rPr lang="zh-CN" altLang="en-US" dirty="0">
                <a:solidFill>
                  <a:schemeClr val="bg1"/>
                </a:solidFill>
                <a:latin typeface="+mn-ea"/>
              </a:rPr>
              <a:t>当拥有餐叉的哲学家</a:t>
            </a:r>
            <a:r>
              <a:rPr lang="zh-CN" altLang="en-US" b="1" dirty="0">
                <a:solidFill>
                  <a:srgbClr val="FAFF3B"/>
                </a:solidFill>
                <a:latin typeface="+mn-ea"/>
              </a:rPr>
              <a:t>收到请求时</a:t>
            </a:r>
            <a:r>
              <a:rPr lang="zh-CN" altLang="en-US" dirty="0">
                <a:solidFill>
                  <a:schemeClr val="bg1"/>
                </a:solidFill>
                <a:latin typeface="+mn-ea"/>
              </a:rPr>
              <a:t>，如果餐叉是</a:t>
            </a:r>
            <a:r>
              <a:rPr lang="zh-CN" altLang="en-US" b="1" dirty="0">
                <a:solidFill>
                  <a:srgbClr val="FAFF3B"/>
                </a:solidFill>
                <a:latin typeface="+mn-ea"/>
              </a:rPr>
              <a:t>干净的，那么他继续留着</a:t>
            </a:r>
            <a:r>
              <a:rPr lang="zh-CN" altLang="en-US" dirty="0">
                <a:solidFill>
                  <a:schemeClr val="bg1"/>
                </a:solidFill>
                <a:latin typeface="+mn-ea"/>
              </a:rPr>
              <a:t>，</a:t>
            </a:r>
            <a:r>
              <a:rPr lang="zh-CN" altLang="en-US" b="1" dirty="0">
                <a:solidFill>
                  <a:srgbClr val="FAFF3B"/>
                </a:solidFill>
                <a:latin typeface="+mn-ea"/>
              </a:rPr>
              <a:t>否则就擦干净并交出餐叉</a:t>
            </a:r>
            <a:r>
              <a:rPr lang="zh-CN" altLang="en-US" dirty="0">
                <a:solidFill>
                  <a:schemeClr val="bg1"/>
                </a:solidFill>
                <a:latin typeface="+mn-ea"/>
              </a:rPr>
              <a:t>。</a:t>
            </a:r>
          </a:p>
          <a:p>
            <a:pPr indent="457200" algn="just">
              <a:lnSpc>
                <a:spcPct val="150000"/>
              </a:lnSpc>
            </a:pPr>
            <a:r>
              <a:rPr lang="en-US" altLang="zh-CN" dirty="0">
                <a:solidFill>
                  <a:schemeClr val="bg1"/>
                </a:solidFill>
                <a:latin typeface="+mn-ea"/>
              </a:rPr>
              <a:t>4.</a:t>
            </a:r>
            <a:r>
              <a:rPr lang="zh-CN" altLang="en-US" dirty="0">
                <a:solidFill>
                  <a:schemeClr val="bg1"/>
                </a:solidFill>
                <a:latin typeface="+mn-ea"/>
              </a:rPr>
              <a:t>当某个哲学家</a:t>
            </a:r>
            <a:r>
              <a:rPr lang="zh-CN" altLang="en-US" b="1" dirty="0">
                <a:solidFill>
                  <a:srgbClr val="FAFF3B"/>
                </a:solidFill>
                <a:latin typeface="+mn-ea"/>
              </a:rPr>
              <a:t>吃东西后</a:t>
            </a:r>
            <a:r>
              <a:rPr lang="zh-CN" altLang="en-US" dirty="0">
                <a:solidFill>
                  <a:schemeClr val="bg1"/>
                </a:solidFill>
                <a:latin typeface="+mn-ea"/>
              </a:rPr>
              <a:t>，他的</a:t>
            </a:r>
            <a:r>
              <a:rPr lang="zh-CN" altLang="en-US" b="1" dirty="0">
                <a:solidFill>
                  <a:srgbClr val="FAFF3B"/>
                </a:solidFill>
                <a:latin typeface="+mn-ea"/>
              </a:rPr>
              <a:t>餐叉就变脏</a:t>
            </a:r>
            <a:r>
              <a:rPr lang="zh-CN" altLang="en-US" dirty="0">
                <a:solidFill>
                  <a:schemeClr val="bg1"/>
                </a:solidFill>
                <a:latin typeface="+mn-ea"/>
              </a:rPr>
              <a:t>了。如果另一个哲学家之前请求过其中的餐叉，那他就</a:t>
            </a:r>
            <a:r>
              <a:rPr lang="zh-CN" altLang="en-US" b="1" dirty="0">
                <a:solidFill>
                  <a:srgbClr val="FAFF3B"/>
                </a:solidFill>
                <a:latin typeface="+mn-ea"/>
              </a:rPr>
              <a:t>擦干净并交出餐叉</a:t>
            </a:r>
            <a:r>
              <a:rPr lang="zh-CN" altLang="en-US" dirty="0">
                <a:solidFill>
                  <a:schemeClr val="bg1"/>
                </a:solidFill>
                <a:latin typeface="+mn-ea"/>
              </a:rPr>
              <a:t>。</a:t>
            </a:r>
          </a:p>
          <a:p>
            <a:pPr indent="457200" algn="just">
              <a:lnSpc>
                <a:spcPct val="150000"/>
              </a:lnSpc>
            </a:pPr>
            <a:r>
              <a:rPr lang="zh-CN" altLang="en-US" sz="2000" b="1" dirty="0">
                <a:solidFill>
                  <a:srgbClr val="FAFF3B"/>
                </a:solidFill>
                <a:latin typeface="+mn-ea"/>
              </a:rPr>
              <a:t>这个解法允许很大的</a:t>
            </a:r>
            <a:r>
              <a:rPr lang="zh-CN" altLang="en-US" sz="2000" b="1" dirty="0">
                <a:solidFill>
                  <a:srgbClr val="FAFF3B"/>
                </a:solidFill>
                <a:latin typeface="+mn-ea"/>
                <a:hlinkClick r:id="rId3">
                  <a:extLst>
                    <a:ext uri="{A12FA001-AC4F-418D-AE19-62706E023703}">
                      <ahyp:hlinkClr xmlns:ahyp="http://schemas.microsoft.com/office/drawing/2018/hyperlinkcolor" val="tx"/>
                    </a:ext>
                  </a:extLst>
                </a:hlinkClick>
              </a:rPr>
              <a:t>并行性</a:t>
            </a:r>
            <a:r>
              <a:rPr lang="zh-CN" altLang="en-US" sz="2000" b="1" dirty="0">
                <a:solidFill>
                  <a:srgbClr val="FAFF3B"/>
                </a:solidFill>
                <a:latin typeface="+mn-ea"/>
              </a:rPr>
              <a:t>，适用于任意大多问题。</a:t>
            </a:r>
          </a:p>
          <a:p>
            <a:pPr indent="457200" algn="just">
              <a:lnSpc>
                <a:spcPct val="150000"/>
              </a:lnSpc>
            </a:pPr>
            <a:endParaRPr lang="zh-CN" altLang="en-US" sz="2000" dirty="0">
              <a:solidFill>
                <a:schemeClr val="bg1"/>
              </a:solidFill>
              <a:latin typeface="+mn-ea"/>
            </a:endParaRPr>
          </a:p>
        </p:txBody>
      </p:sp>
    </p:spTree>
    <p:extLst>
      <p:ext uri="{BB962C8B-B14F-4D97-AF65-F5344CB8AC3E}">
        <p14:creationId xmlns:p14="http://schemas.microsoft.com/office/powerpoint/2010/main" val="1518755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t="7122"/>
          <a:stretch>
            <a:fillRect/>
          </a:stretch>
        </p:blipFill>
        <p:spPr>
          <a:xfrm>
            <a:off x="526415" y="66040"/>
            <a:ext cx="11139170" cy="6710680"/>
          </a:xfrm>
          <a:prstGeom prst="rect">
            <a:avLst/>
          </a:prstGeom>
        </p:spPr>
      </p:pic>
      <p:sp useBgFill="1">
        <p:nvSpPr>
          <p:cNvPr id="4" name="Freeform 10"/>
          <p:cNvSpPr/>
          <p:nvPr/>
        </p:nvSpPr>
        <p:spPr bwMode="auto">
          <a:xfrm>
            <a:off x="2428240" y="1496060"/>
            <a:ext cx="7229475" cy="3850640"/>
          </a:xfrm>
          <a:custGeom>
            <a:avLst/>
            <a:gdLst>
              <a:gd name="T0" fmla="*/ 73 w 1877"/>
              <a:gd name="T1" fmla="*/ 64 h 1172"/>
              <a:gd name="T2" fmla="*/ 1175 w 1877"/>
              <a:gd name="T3" fmla="*/ 77 h 1172"/>
              <a:gd name="T4" fmla="*/ 1762 w 1877"/>
              <a:gd name="T5" fmla="*/ 215 h 1172"/>
              <a:gd name="T6" fmla="*/ 1819 w 1877"/>
              <a:gd name="T7" fmla="*/ 844 h 1172"/>
              <a:gd name="T8" fmla="*/ 1299 w 1877"/>
              <a:gd name="T9" fmla="*/ 909 h 1172"/>
              <a:gd name="T10" fmla="*/ 1429 w 1877"/>
              <a:gd name="T11" fmla="*/ 1172 h 1172"/>
              <a:gd name="T12" fmla="*/ 912 w 1877"/>
              <a:gd name="T13" fmla="*/ 934 h 1172"/>
              <a:gd name="T14" fmla="*/ 281 w 1877"/>
              <a:gd name="T15" fmla="*/ 918 h 1172"/>
              <a:gd name="T16" fmla="*/ 16 w 1877"/>
              <a:gd name="T17" fmla="*/ 599 h 1172"/>
              <a:gd name="T18" fmla="*/ 60 w 1877"/>
              <a:gd name="T19" fmla="*/ 89 h 1172"/>
              <a:gd name="T20" fmla="*/ 73 w 1877"/>
              <a:gd name="T21" fmla="*/ 6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7" h="1172">
                <a:moveTo>
                  <a:pt x="73" y="64"/>
                </a:moveTo>
                <a:cubicBezTo>
                  <a:pt x="375" y="54"/>
                  <a:pt x="836" y="76"/>
                  <a:pt x="1175" y="77"/>
                </a:cubicBezTo>
                <a:cubicBezTo>
                  <a:pt x="1406" y="82"/>
                  <a:pt x="1670" y="0"/>
                  <a:pt x="1762" y="215"/>
                </a:cubicBezTo>
                <a:cubicBezTo>
                  <a:pt x="1801" y="299"/>
                  <a:pt x="1877" y="769"/>
                  <a:pt x="1819" y="844"/>
                </a:cubicBezTo>
                <a:cubicBezTo>
                  <a:pt x="1749" y="955"/>
                  <a:pt x="1408" y="906"/>
                  <a:pt x="1299" y="909"/>
                </a:cubicBezTo>
                <a:cubicBezTo>
                  <a:pt x="1338" y="993"/>
                  <a:pt x="1390" y="1076"/>
                  <a:pt x="1429" y="1172"/>
                </a:cubicBezTo>
                <a:cubicBezTo>
                  <a:pt x="1221" y="1118"/>
                  <a:pt x="1119" y="964"/>
                  <a:pt x="912" y="934"/>
                </a:cubicBezTo>
                <a:cubicBezTo>
                  <a:pt x="718" y="916"/>
                  <a:pt x="488" y="924"/>
                  <a:pt x="281" y="918"/>
                </a:cubicBezTo>
                <a:cubicBezTo>
                  <a:pt x="51" y="914"/>
                  <a:pt x="0" y="855"/>
                  <a:pt x="16" y="599"/>
                </a:cubicBezTo>
                <a:cubicBezTo>
                  <a:pt x="35" y="429"/>
                  <a:pt x="37" y="265"/>
                  <a:pt x="60" y="89"/>
                </a:cubicBezTo>
                <a:lnTo>
                  <a:pt x="73" y="64"/>
                </a:lnTo>
                <a:close/>
              </a:path>
            </a:pathLst>
          </a:custGeom>
          <a:ln w="57150">
            <a:solidFill>
              <a:schemeClr val="bg1"/>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文本框 4"/>
          <p:cNvSpPr txBox="1"/>
          <p:nvPr/>
        </p:nvSpPr>
        <p:spPr>
          <a:xfrm>
            <a:off x="2889872" y="2224750"/>
            <a:ext cx="6306209" cy="1938992"/>
          </a:xfrm>
          <a:prstGeom prst="rect">
            <a:avLst/>
          </a:prstGeom>
          <a:noFill/>
        </p:spPr>
        <p:txBody>
          <a:bodyPr wrap="square" rtlCol="0">
            <a:spAutoFit/>
          </a:bodyPr>
          <a:lstStyle/>
          <a:p>
            <a:pPr lvl="0" algn="dist"/>
            <a:r>
              <a:rPr lang="zh-CN" altLang="en-US" sz="6000" b="1" dirty="0">
                <a:solidFill>
                  <a:prstClr val="white"/>
                </a:solidFill>
                <a:latin typeface="微软雅黑" panose="020B0503020204020204" pitchFamily="34" charset="-122"/>
                <a:ea typeface="微软雅黑" panose="020B0503020204020204" pitchFamily="34" charset="-122"/>
                <a:sym typeface="+mn-ea"/>
              </a:rPr>
              <a:t>迪杰斯特拉</a:t>
            </a:r>
            <a:endParaRPr lang="en-US" altLang="zh-CN" sz="6000" b="1" dirty="0">
              <a:solidFill>
                <a:prstClr val="white"/>
              </a:solidFill>
              <a:latin typeface="微软雅黑" panose="020B0503020204020204" pitchFamily="34" charset="-122"/>
              <a:ea typeface="微软雅黑" panose="020B0503020204020204" pitchFamily="34" charset="-122"/>
              <a:sym typeface="+mn-ea"/>
            </a:endParaRPr>
          </a:p>
          <a:p>
            <a:pPr lvl="0" algn="dist"/>
            <a:r>
              <a:rPr lang="zh-CN" altLang="en-US" sz="6000" b="1" dirty="0">
                <a:solidFill>
                  <a:prstClr val="white"/>
                </a:solidFill>
                <a:latin typeface="微软雅黑" panose="020B0503020204020204" pitchFamily="34" charset="-122"/>
                <a:ea typeface="微软雅黑" panose="020B0503020204020204" pitchFamily="34" charset="-122"/>
                <a:sym typeface="+mn-ea"/>
              </a:rPr>
              <a:t>生平及贡献</a:t>
            </a:r>
            <a:endParaRPr lang="en-US" altLang="zh-CN" sz="6000" b="1" dirty="0">
              <a:solidFill>
                <a:prstClr val="white"/>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73095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
          <p:cNvGrpSpPr>
            <a:grpSpLocks noChangeAspect="1"/>
          </p:cNvGrpSpPr>
          <p:nvPr/>
        </p:nvGrpSpPr>
        <p:grpSpPr bwMode="auto">
          <a:xfrm>
            <a:off x="55728" y="1076068"/>
            <a:ext cx="12359602" cy="189743"/>
            <a:chOff x="2667" y="3648"/>
            <a:chExt cx="959" cy="49"/>
          </a:xfrm>
          <a:solidFill>
            <a:schemeClr val="bg1"/>
          </a:solidFill>
        </p:grpSpPr>
        <p:sp>
          <p:nvSpPr>
            <p:cNvPr id="51"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2"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3"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4"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5"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6"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7"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8"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59"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0"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1"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2"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3"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4"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5"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6"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7"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8"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69"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0"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1"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2"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3"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4"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5"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6"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7"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8"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79"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0"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1"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2"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3"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4"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5"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6"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7"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8"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89"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0"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1"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2"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3"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4"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5"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6"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7"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8"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9"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0"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1"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02"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
        <p:nvSpPr>
          <p:cNvPr id="111" name="文本框 110"/>
          <p:cNvSpPr txBox="1"/>
          <p:nvPr/>
        </p:nvSpPr>
        <p:spPr>
          <a:xfrm>
            <a:off x="3522362" y="131959"/>
            <a:ext cx="5724644" cy="830997"/>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迪杰斯特拉生平介绍</a:t>
            </a:r>
          </a:p>
        </p:txBody>
      </p:sp>
      <p:sp>
        <p:nvSpPr>
          <p:cNvPr id="113" name="文本框 112"/>
          <p:cNvSpPr txBox="1"/>
          <p:nvPr/>
        </p:nvSpPr>
        <p:spPr>
          <a:xfrm>
            <a:off x="4244540" y="1611076"/>
            <a:ext cx="7781881" cy="4043543"/>
          </a:xfrm>
          <a:prstGeom prst="rect">
            <a:avLst/>
          </a:prstGeom>
          <a:noFill/>
        </p:spPr>
        <p:txBody>
          <a:bodyPr wrap="square" rtlCol="0" anchor="t">
            <a:spAutoFit/>
          </a:bodyPr>
          <a:lstStyle/>
          <a:p>
            <a:pPr marL="0" indent="457200" algn="l" rtl="0" eaLnBrk="1" latinLnBrk="0" hangingPunct="1">
              <a:lnSpc>
                <a:spcPct val="120000"/>
              </a:lnSpc>
              <a:spcBef>
                <a:spcPts val="0"/>
              </a:spcBef>
              <a:spcAft>
                <a:spcPts val="0"/>
              </a:spcAft>
            </a:pP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Edsger </a:t>
            </a:r>
            <a:r>
              <a:rPr kumimoji="0" lang="en-US" altLang="zh-CN" sz="2400" i="0" u="none" strike="noStrike" kern="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Wybe</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 Dijkstra</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1930</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年</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5</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月</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11</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日</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~2002</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年</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8</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月</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6</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日），生于荷兰</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Rotterdam</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 计算机科学家，毕业就职于荷兰莱顿大学，早年钻研物理及数学，而后转为计算学。曾在</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1972</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年获得过素有计算机科学界的诺贝尔奖之称的图灵奖，之后，他还获得过</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1974</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年</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AFIPS Harry Goode Memorial Award</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1989</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年</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ACM SIGCSE</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计算机科学教育教学杰出贡献奖、以及</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2002</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年</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ACM PODC</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最具影响力论文奖。</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2002</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年</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8</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月</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6</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日，与癌症抗争多年后，在荷兰</a:t>
            </a:r>
            <a:r>
              <a:rPr kumimoji="0" lang="en-US" altLang="zh-CN" sz="2400" i="0" u="none" strike="noStrike" kern="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Nuenen</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自己的家中去世，享年</a:t>
            </a:r>
            <a:r>
              <a:rPr kumimoji="0" lang="en-US" altLang="zh-CN"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72</a:t>
            </a:r>
            <a:r>
              <a:rPr kumimoji="0" lang="zh-CN" altLang="en-US" sz="240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汉仪润圆-65简" panose="00020600040101010101" charset="-122"/>
                <a:sym typeface="+mn-ea"/>
              </a:rPr>
              <a:t>岁。</a:t>
            </a:r>
          </a:p>
        </p:txBody>
      </p:sp>
      <p:pic>
        <p:nvPicPr>
          <p:cNvPr id="2052" name="Picture 4">
            <a:extLst>
              <a:ext uri="{FF2B5EF4-FFF2-40B4-BE49-F238E27FC236}">
                <a16:creationId xmlns:a16="http://schemas.microsoft.com/office/drawing/2014/main" id="{F0451983-305D-446D-8671-5D8F42FBF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09" y="1800531"/>
            <a:ext cx="2905027" cy="38733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203" name="Group 4">
            <a:extLst>
              <a:ext uri="{FF2B5EF4-FFF2-40B4-BE49-F238E27FC236}">
                <a16:creationId xmlns:a16="http://schemas.microsoft.com/office/drawing/2014/main" id="{09FB3217-B234-4195-8A55-E7EAE40FE0AC}"/>
              </a:ext>
            </a:extLst>
          </p:cNvPr>
          <p:cNvGrpSpPr>
            <a:grpSpLocks noChangeAspect="1"/>
          </p:cNvGrpSpPr>
          <p:nvPr/>
        </p:nvGrpSpPr>
        <p:grpSpPr bwMode="auto">
          <a:xfrm>
            <a:off x="0" y="6044439"/>
            <a:ext cx="12359602" cy="189743"/>
            <a:chOff x="2667" y="3648"/>
            <a:chExt cx="959" cy="49"/>
          </a:xfrm>
          <a:solidFill>
            <a:schemeClr val="bg1"/>
          </a:solidFill>
        </p:grpSpPr>
        <p:sp>
          <p:nvSpPr>
            <p:cNvPr id="204" name="Freeform 5">
              <a:extLst>
                <a:ext uri="{FF2B5EF4-FFF2-40B4-BE49-F238E27FC236}">
                  <a16:creationId xmlns:a16="http://schemas.microsoft.com/office/drawing/2014/main" id="{623C1156-780B-435A-BEF4-25CA66248A64}"/>
                </a:ext>
              </a:extLst>
            </p:cNvPr>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5" name="Freeform 6">
              <a:extLst>
                <a:ext uri="{FF2B5EF4-FFF2-40B4-BE49-F238E27FC236}">
                  <a16:creationId xmlns:a16="http://schemas.microsoft.com/office/drawing/2014/main" id="{B45F896F-2F6D-426F-A861-680E47DA2DC6}"/>
                </a:ext>
              </a:extLst>
            </p:cNvPr>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6" name="Freeform 7">
              <a:extLst>
                <a:ext uri="{FF2B5EF4-FFF2-40B4-BE49-F238E27FC236}">
                  <a16:creationId xmlns:a16="http://schemas.microsoft.com/office/drawing/2014/main" id="{15C04313-9A43-49E6-94E8-74160CD2AE39}"/>
                </a:ext>
              </a:extLst>
            </p:cNvPr>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7" name="Freeform 8">
              <a:extLst>
                <a:ext uri="{FF2B5EF4-FFF2-40B4-BE49-F238E27FC236}">
                  <a16:creationId xmlns:a16="http://schemas.microsoft.com/office/drawing/2014/main" id="{963AEA7B-CC45-4E0E-B61F-4D88405C1506}"/>
                </a:ext>
              </a:extLst>
            </p:cNvPr>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8" name="Freeform 9">
              <a:extLst>
                <a:ext uri="{FF2B5EF4-FFF2-40B4-BE49-F238E27FC236}">
                  <a16:creationId xmlns:a16="http://schemas.microsoft.com/office/drawing/2014/main" id="{3D88871B-90A0-4182-B870-0685F89009AF}"/>
                </a:ext>
              </a:extLst>
            </p:cNvPr>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09" name="Freeform 10">
              <a:extLst>
                <a:ext uri="{FF2B5EF4-FFF2-40B4-BE49-F238E27FC236}">
                  <a16:creationId xmlns:a16="http://schemas.microsoft.com/office/drawing/2014/main" id="{771C74C6-9D48-4FE7-BA87-AF2C66ECA773}"/>
                </a:ext>
              </a:extLst>
            </p:cNvPr>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0" name="Freeform 11">
              <a:extLst>
                <a:ext uri="{FF2B5EF4-FFF2-40B4-BE49-F238E27FC236}">
                  <a16:creationId xmlns:a16="http://schemas.microsoft.com/office/drawing/2014/main" id="{6022F624-C244-4950-B90C-F8D364784012}"/>
                </a:ext>
              </a:extLst>
            </p:cNvPr>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1" name="Freeform 12">
              <a:extLst>
                <a:ext uri="{FF2B5EF4-FFF2-40B4-BE49-F238E27FC236}">
                  <a16:creationId xmlns:a16="http://schemas.microsoft.com/office/drawing/2014/main" id="{28461BB4-BF20-4369-B69F-1A1545DB437B}"/>
                </a:ext>
              </a:extLst>
            </p:cNvPr>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2" name="Freeform 13">
              <a:extLst>
                <a:ext uri="{FF2B5EF4-FFF2-40B4-BE49-F238E27FC236}">
                  <a16:creationId xmlns:a16="http://schemas.microsoft.com/office/drawing/2014/main" id="{DB23656A-6E2C-4F81-B453-83C674475F9A}"/>
                </a:ext>
              </a:extLst>
            </p:cNvPr>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3" name="Freeform 14">
              <a:extLst>
                <a:ext uri="{FF2B5EF4-FFF2-40B4-BE49-F238E27FC236}">
                  <a16:creationId xmlns:a16="http://schemas.microsoft.com/office/drawing/2014/main" id="{181A690E-6231-44D5-93CC-34C66128DC92}"/>
                </a:ext>
              </a:extLst>
            </p:cNvPr>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4" name="Freeform 15">
              <a:extLst>
                <a:ext uri="{FF2B5EF4-FFF2-40B4-BE49-F238E27FC236}">
                  <a16:creationId xmlns:a16="http://schemas.microsoft.com/office/drawing/2014/main" id="{BE872215-E42F-44BD-A586-CAD1C5858E22}"/>
                </a:ext>
              </a:extLst>
            </p:cNvPr>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5" name="Freeform 16">
              <a:extLst>
                <a:ext uri="{FF2B5EF4-FFF2-40B4-BE49-F238E27FC236}">
                  <a16:creationId xmlns:a16="http://schemas.microsoft.com/office/drawing/2014/main" id="{501FD72F-2E63-4DB1-AFC0-A17A7E27E29A}"/>
                </a:ext>
              </a:extLst>
            </p:cNvPr>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6" name="Freeform 17">
              <a:extLst>
                <a:ext uri="{FF2B5EF4-FFF2-40B4-BE49-F238E27FC236}">
                  <a16:creationId xmlns:a16="http://schemas.microsoft.com/office/drawing/2014/main" id="{CE929D2E-686C-4445-ABC8-B25CFFEF0402}"/>
                </a:ext>
              </a:extLst>
            </p:cNvPr>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7" name="Freeform 18">
              <a:extLst>
                <a:ext uri="{FF2B5EF4-FFF2-40B4-BE49-F238E27FC236}">
                  <a16:creationId xmlns:a16="http://schemas.microsoft.com/office/drawing/2014/main" id="{10DEBF79-AE71-452F-9CC4-63A9B7CF2318}"/>
                </a:ext>
              </a:extLst>
            </p:cNvPr>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8" name="Freeform 19">
              <a:extLst>
                <a:ext uri="{FF2B5EF4-FFF2-40B4-BE49-F238E27FC236}">
                  <a16:creationId xmlns:a16="http://schemas.microsoft.com/office/drawing/2014/main" id="{92ACF33A-1A10-44BC-84E4-E28BB631D449}"/>
                </a:ext>
              </a:extLst>
            </p:cNvPr>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19" name="Freeform 20">
              <a:extLst>
                <a:ext uri="{FF2B5EF4-FFF2-40B4-BE49-F238E27FC236}">
                  <a16:creationId xmlns:a16="http://schemas.microsoft.com/office/drawing/2014/main" id="{BBB067C5-4A0F-42F9-A2B3-D539CFE581F0}"/>
                </a:ext>
              </a:extLst>
            </p:cNvPr>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0" name="Freeform 21">
              <a:extLst>
                <a:ext uri="{FF2B5EF4-FFF2-40B4-BE49-F238E27FC236}">
                  <a16:creationId xmlns:a16="http://schemas.microsoft.com/office/drawing/2014/main" id="{4CCCBB0D-613E-436D-9BEE-E0F6975D01A9}"/>
                </a:ext>
              </a:extLst>
            </p:cNvPr>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1" name="Freeform 22">
              <a:extLst>
                <a:ext uri="{FF2B5EF4-FFF2-40B4-BE49-F238E27FC236}">
                  <a16:creationId xmlns:a16="http://schemas.microsoft.com/office/drawing/2014/main" id="{A20EA338-2057-430D-9DED-C26409BB2928}"/>
                </a:ext>
              </a:extLst>
            </p:cNvPr>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2" name="Freeform 23">
              <a:extLst>
                <a:ext uri="{FF2B5EF4-FFF2-40B4-BE49-F238E27FC236}">
                  <a16:creationId xmlns:a16="http://schemas.microsoft.com/office/drawing/2014/main" id="{ADAE0518-74D6-42E5-91CF-EC0DF296B6A3}"/>
                </a:ext>
              </a:extLst>
            </p:cNvPr>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3" name="Freeform 24">
              <a:extLst>
                <a:ext uri="{FF2B5EF4-FFF2-40B4-BE49-F238E27FC236}">
                  <a16:creationId xmlns:a16="http://schemas.microsoft.com/office/drawing/2014/main" id="{B0FF3769-4B58-4DF7-8458-A220937E087C}"/>
                </a:ext>
              </a:extLst>
            </p:cNvPr>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4" name="Freeform 25">
              <a:extLst>
                <a:ext uri="{FF2B5EF4-FFF2-40B4-BE49-F238E27FC236}">
                  <a16:creationId xmlns:a16="http://schemas.microsoft.com/office/drawing/2014/main" id="{01808475-5591-4A76-9B47-0D3122D3C909}"/>
                </a:ext>
              </a:extLst>
            </p:cNvPr>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5" name="Freeform 26">
              <a:extLst>
                <a:ext uri="{FF2B5EF4-FFF2-40B4-BE49-F238E27FC236}">
                  <a16:creationId xmlns:a16="http://schemas.microsoft.com/office/drawing/2014/main" id="{01225E01-71E4-454D-AFC4-E3BFFE8F4D5F}"/>
                </a:ext>
              </a:extLst>
            </p:cNvPr>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Freeform 27">
              <a:extLst>
                <a:ext uri="{FF2B5EF4-FFF2-40B4-BE49-F238E27FC236}">
                  <a16:creationId xmlns:a16="http://schemas.microsoft.com/office/drawing/2014/main" id="{B2264D04-99D2-4E6C-AB54-9BD80DE98BB4}"/>
                </a:ext>
              </a:extLst>
            </p:cNvPr>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7" name="Freeform 28">
              <a:extLst>
                <a:ext uri="{FF2B5EF4-FFF2-40B4-BE49-F238E27FC236}">
                  <a16:creationId xmlns:a16="http://schemas.microsoft.com/office/drawing/2014/main" id="{4FD51744-B3F2-4F4C-B44A-B6F0D165ADA8}"/>
                </a:ext>
              </a:extLst>
            </p:cNvPr>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8" name="Freeform 29">
              <a:extLst>
                <a:ext uri="{FF2B5EF4-FFF2-40B4-BE49-F238E27FC236}">
                  <a16:creationId xmlns:a16="http://schemas.microsoft.com/office/drawing/2014/main" id="{E1BC54DF-74BA-46F1-81AC-86B2F96586B1}"/>
                </a:ext>
              </a:extLst>
            </p:cNvPr>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9" name="Freeform 30">
              <a:extLst>
                <a:ext uri="{FF2B5EF4-FFF2-40B4-BE49-F238E27FC236}">
                  <a16:creationId xmlns:a16="http://schemas.microsoft.com/office/drawing/2014/main" id="{347E0DE5-FC04-4DE0-A2BA-5F610F1AC1E2}"/>
                </a:ext>
              </a:extLst>
            </p:cNvPr>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0" name="Freeform 31">
              <a:extLst>
                <a:ext uri="{FF2B5EF4-FFF2-40B4-BE49-F238E27FC236}">
                  <a16:creationId xmlns:a16="http://schemas.microsoft.com/office/drawing/2014/main" id="{C33C7F9D-3279-4FEF-AE55-B7ADFEB8624A}"/>
                </a:ext>
              </a:extLst>
            </p:cNvPr>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1" name="Freeform 32">
              <a:extLst>
                <a:ext uri="{FF2B5EF4-FFF2-40B4-BE49-F238E27FC236}">
                  <a16:creationId xmlns:a16="http://schemas.microsoft.com/office/drawing/2014/main" id="{77657B38-E192-4F2F-9D1F-2581D015A55C}"/>
                </a:ext>
              </a:extLst>
            </p:cNvPr>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2" name="Freeform 33">
              <a:extLst>
                <a:ext uri="{FF2B5EF4-FFF2-40B4-BE49-F238E27FC236}">
                  <a16:creationId xmlns:a16="http://schemas.microsoft.com/office/drawing/2014/main" id="{F3955730-7740-4DA6-A2F1-14A7EE20063A}"/>
                </a:ext>
              </a:extLst>
            </p:cNvPr>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3" name="Freeform 34">
              <a:extLst>
                <a:ext uri="{FF2B5EF4-FFF2-40B4-BE49-F238E27FC236}">
                  <a16:creationId xmlns:a16="http://schemas.microsoft.com/office/drawing/2014/main" id="{E3D3D4A4-B024-4A4A-843A-99F92630D524}"/>
                </a:ext>
              </a:extLst>
            </p:cNvPr>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4" name="Freeform 35">
              <a:extLst>
                <a:ext uri="{FF2B5EF4-FFF2-40B4-BE49-F238E27FC236}">
                  <a16:creationId xmlns:a16="http://schemas.microsoft.com/office/drawing/2014/main" id="{93790E79-9F11-4A31-9EC3-7BC4055F5117}"/>
                </a:ext>
              </a:extLst>
            </p:cNvPr>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5" name="Freeform 36">
              <a:extLst>
                <a:ext uri="{FF2B5EF4-FFF2-40B4-BE49-F238E27FC236}">
                  <a16:creationId xmlns:a16="http://schemas.microsoft.com/office/drawing/2014/main" id="{570094C4-4714-4B25-B9A8-F504EFD915D5}"/>
                </a:ext>
              </a:extLst>
            </p:cNvPr>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6" name="Freeform 37">
              <a:extLst>
                <a:ext uri="{FF2B5EF4-FFF2-40B4-BE49-F238E27FC236}">
                  <a16:creationId xmlns:a16="http://schemas.microsoft.com/office/drawing/2014/main" id="{9637C61C-0AB5-4C65-8BDD-5C1192EC900B}"/>
                </a:ext>
              </a:extLst>
            </p:cNvPr>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7" name="Freeform 38">
              <a:extLst>
                <a:ext uri="{FF2B5EF4-FFF2-40B4-BE49-F238E27FC236}">
                  <a16:creationId xmlns:a16="http://schemas.microsoft.com/office/drawing/2014/main" id="{379F47B2-1E55-4200-955F-F2D41B2ECDE6}"/>
                </a:ext>
              </a:extLst>
            </p:cNvPr>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8" name="Freeform 39">
              <a:extLst>
                <a:ext uri="{FF2B5EF4-FFF2-40B4-BE49-F238E27FC236}">
                  <a16:creationId xmlns:a16="http://schemas.microsoft.com/office/drawing/2014/main" id="{9117836C-3F00-467C-A561-D82FFF05EFAC}"/>
                </a:ext>
              </a:extLst>
            </p:cNvPr>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39" name="Freeform 40">
              <a:extLst>
                <a:ext uri="{FF2B5EF4-FFF2-40B4-BE49-F238E27FC236}">
                  <a16:creationId xmlns:a16="http://schemas.microsoft.com/office/drawing/2014/main" id="{2AA0AB67-AB20-4533-BE94-E9F045B9D494}"/>
                </a:ext>
              </a:extLst>
            </p:cNvPr>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0" name="Freeform 41">
              <a:extLst>
                <a:ext uri="{FF2B5EF4-FFF2-40B4-BE49-F238E27FC236}">
                  <a16:creationId xmlns:a16="http://schemas.microsoft.com/office/drawing/2014/main" id="{049398E2-5C4E-44A3-9BD8-09578A002065}"/>
                </a:ext>
              </a:extLst>
            </p:cNvPr>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1" name="Freeform 42">
              <a:extLst>
                <a:ext uri="{FF2B5EF4-FFF2-40B4-BE49-F238E27FC236}">
                  <a16:creationId xmlns:a16="http://schemas.microsoft.com/office/drawing/2014/main" id="{DEA39AB7-117F-4F3C-BDB0-C629D42E127D}"/>
                </a:ext>
              </a:extLst>
            </p:cNvPr>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2" name="Freeform 43">
              <a:extLst>
                <a:ext uri="{FF2B5EF4-FFF2-40B4-BE49-F238E27FC236}">
                  <a16:creationId xmlns:a16="http://schemas.microsoft.com/office/drawing/2014/main" id="{45113FFD-8CA8-4589-A722-F53BAF27630C}"/>
                </a:ext>
              </a:extLst>
            </p:cNvPr>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3" name="Freeform 44">
              <a:extLst>
                <a:ext uri="{FF2B5EF4-FFF2-40B4-BE49-F238E27FC236}">
                  <a16:creationId xmlns:a16="http://schemas.microsoft.com/office/drawing/2014/main" id="{D50FD9BC-A8B7-4949-90B7-BAAE77E2C878}"/>
                </a:ext>
              </a:extLst>
            </p:cNvPr>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4" name="Freeform 45">
              <a:extLst>
                <a:ext uri="{FF2B5EF4-FFF2-40B4-BE49-F238E27FC236}">
                  <a16:creationId xmlns:a16="http://schemas.microsoft.com/office/drawing/2014/main" id="{8DB94FE4-366C-4E7D-9EC7-5256C4E1272B}"/>
                </a:ext>
              </a:extLst>
            </p:cNvPr>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5" name="Freeform 46">
              <a:extLst>
                <a:ext uri="{FF2B5EF4-FFF2-40B4-BE49-F238E27FC236}">
                  <a16:creationId xmlns:a16="http://schemas.microsoft.com/office/drawing/2014/main" id="{5F0FD624-FA38-4845-B4B8-2116C491046D}"/>
                </a:ext>
              </a:extLst>
            </p:cNvPr>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6" name="Freeform 47">
              <a:extLst>
                <a:ext uri="{FF2B5EF4-FFF2-40B4-BE49-F238E27FC236}">
                  <a16:creationId xmlns:a16="http://schemas.microsoft.com/office/drawing/2014/main" id="{137CF649-602F-43C4-9FF5-0CD193602CBB}"/>
                </a:ext>
              </a:extLst>
            </p:cNvPr>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7" name="Freeform 48">
              <a:extLst>
                <a:ext uri="{FF2B5EF4-FFF2-40B4-BE49-F238E27FC236}">
                  <a16:creationId xmlns:a16="http://schemas.microsoft.com/office/drawing/2014/main" id="{DE737FF5-AF21-4501-BDF0-ABE3E4A205F9}"/>
                </a:ext>
              </a:extLst>
            </p:cNvPr>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8" name="Freeform 49">
              <a:extLst>
                <a:ext uri="{FF2B5EF4-FFF2-40B4-BE49-F238E27FC236}">
                  <a16:creationId xmlns:a16="http://schemas.microsoft.com/office/drawing/2014/main" id="{A5A993A2-EB01-480A-8C99-7640B6A465C8}"/>
                </a:ext>
              </a:extLst>
            </p:cNvPr>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49" name="Freeform 50">
              <a:extLst>
                <a:ext uri="{FF2B5EF4-FFF2-40B4-BE49-F238E27FC236}">
                  <a16:creationId xmlns:a16="http://schemas.microsoft.com/office/drawing/2014/main" id="{90871D90-D88E-4C32-97C0-A871F90AAFEC}"/>
                </a:ext>
              </a:extLst>
            </p:cNvPr>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0" name="Freeform 51">
              <a:extLst>
                <a:ext uri="{FF2B5EF4-FFF2-40B4-BE49-F238E27FC236}">
                  <a16:creationId xmlns:a16="http://schemas.microsoft.com/office/drawing/2014/main" id="{39C3DC5A-3A5B-4FB6-9106-F8C3D8D3AC76}"/>
                </a:ext>
              </a:extLst>
            </p:cNvPr>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1" name="Freeform 52">
              <a:extLst>
                <a:ext uri="{FF2B5EF4-FFF2-40B4-BE49-F238E27FC236}">
                  <a16:creationId xmlns:a16="http://schemas.microsoft.com/office/drawing/2014/main" id="{A3F808B8-5408-41BD-9644-C9AA52ADED44}"/>
                </a:ext>
              </a:extLst>
            </p:cNvPr>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2" name="Freeform 53">
              <a:extLst>
                <a:ext uri="{FF2B5EF4-FFF2-40B4-BE49-F238E27FC236}">
                  <a16:creationId xmlns:a16="http://schemas.microsoft.com/office/drawing/2014/main" id="{9F127182-1D86-4F41-913C-1B676A461989}"/>
                </a:ext>
              </a:extLst>
            </p:cNvPr>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3" name="Freeform 54">
              <a:extLst>
                <a:ext uri="{FF2B5EF4-FFF2-40B4-BE49-F238E27FC236}">
                  <a16:creationId xmlns:a16="http://schemas.microsoft.com/office/drawing/2014/main" id="{E646F12D-5034-44DE-A715-81A9F35BC6B8}"/>
                </a:ext>
              </a:extLst>
            </p:cNvPr>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4" name="Freeform 55">
              <a:extLst>
                <a:ext uri="{FF2B5EF4-FFF2-40B4-BE49-F238E27FC236}">
                  <a16:creationId xmlns:a16="http://schemas.microsoft.com/office/drawing/2014/main" id="{0C5BF1A5-4BCA-4461-9604-802C2A5D9D3F}"/>
                </a:ext>
              </a:extLst>
            </p:cNvPr>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55" name="Freeform 56">
              <a:extLst>
                <a:ext uri="{FF2B5EF4-FFF2-40B4-BE49-F238E27FC236}">
                  <a16:creationId xmlns:a16="http://schemas.microsoft.com/office/drawing/2014/main" id="{C31FAF1F-4009-44ED-8F89-683574C91D0E}"/>
                </a:ext>
              </a:extLst>
            </p:cNvPr>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spTree>
    <p:extLst>
      <p:ext uri="{BB962C8B-B14F-4D97-AF65-F5344CB8AC3E}">
        <p14:creationId xmlns:p14="http://schemas.microsoft.com/office/powerpoint/2010/main" val="3813246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3"/>
                                        </p:tgtEl>
                                        <p:attrNameLst>
                                          <p:attrName>style.visibility</p:attrName>
                                        </p:attrNameLst>
                                      </p:cBhvr>
                                      <p:to>
                                        <p:strVal val="visible"/>
                                      </p:to>
                                    </p:set>
                                    <p:animEffect transition="in" filter="fade">
                                      <p:cBhvr>
                                        <p:cTn id="15"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TEMPLATE" val="ef8e8636-faa3-4337-a131-31ac4c1bd0a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jfzych54">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忘吃药的晓公子</Template>
  <TotalTime>760</TotalTime>
  <Words>3149</Words>
  <Application>Microsoft Office PowerPoint</Application>
  <PresentationFormat>宽屏</PresentationFormat>
  <Paragraphs>113</Paragraphs>
  <Slides>15</Slides>
  <Notes>14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-apple-system</vt:lpstr>
      <vt:lpstr>等线</vt:lpstr>
      <vt:lpstr>方正静蕾简体</vt:lpstr>
      <vt:lpstr>微软雅黑</vt:lpstr>
      <vt:lpstr>Arial</vt:lpstr>
      <vt:lpstr>Arial</vt:lpstr>
      <vt:lpstr>Calibri</vt:lpstr>
      <vt:lpstr>Calibri Light</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忘吃药的晓公子</dc:creator>
  <cp:lastModifiedBy>余 思娴</cp:lastModifiedBy>
  <cp:revision>33</cp:revision>
  <cp:lastPrinted>2019-09-29T16:00:00Z</cp:lastPrinted>
  <dcterms:created xsi:type="dcterms:W3CDTF">2019-09-29T16:00:00Z</dcterms:created>
  <dcterms:modified xsi:type="dcterms:W3CDTF">2021-04-06T15:39:40Z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ef8e8636-faa3-4337-a131-31ac4c1bd0ab</vt:lpwstr>
  </property>
</Properties>
</file>