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0" r:id="rId16"/>
    <p:sldId id="25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Klasiﬁkasi</a:t>
            </a:r>
            <a:r>
              <a:rPr lang="en-US" sz="3200" dirty="0"/>
              <a:t> Multi-Label pada Hadis Bukhari </a:t>
            </a:r>
            <a:r>
              <a:rPr lang="en-US" sz="3200" dirty="0" err="1"/>
              <a:t>dalam</a:t>
            </a:r>
            <a:r>
              <a:rPr lang="en-US" sz="3200" dirty="0"/>
              <a:t>  </a:t>
            </a:r>
            <a:r>
              <a:rPr lang="en-US" sz="3200" dirty="0" err="1"/>
              <a:t>Terjemahan</a:t>
            </a:r>
            <a:r>
              <a:rPr lang="en-US" sz="3200" dirty="0"/>
              <a:t> Bahasa Indonesia </a:t>
            </a:r>
            <a:r>
              <a:rPr lang="en-US" sz="3200" dirty="0" err="1"/>
              <a:t>Menggunakan</a:t>
            </a:r>
            <a:r>
              <a:rPr lang="en-US" sz="3200" dirty="0"/>
              <a:t> Information Gain dan Backpropagation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3923927" cy="1066800"/>
          </a:xfrm>
        </p:spPr>
        <p:txBody>
          <a:bodyPr/>
          <a:lstStyle/>
          <a:p>
            <a:r>
              <a:rPr lang="en-US" dirty="0"/>
              <a:t>Muhammad Yuslan Abubakar</a:t>
            </a:r>
          </a:p>
          <a:p>
            <a:r>
              <a:rPr lang="en-US" dirty="0"/>
              <a:t>1301141071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F6F5BE6-9211-43B8-A68E-522647AF3D75}"/>
              </a:ext>
            </a:extLst>
          </p:cNvPr>
          <p:cNvSpPr txBox="1">
            <a:spLocks/>
          </p:cNvSpPr>
          <p:nvPr/>
        </p:nvSpPr>
        <p:spPr>
          <a:xfrm>
            <a:off x="6238428" y="5105400"/>
            <a:ext cx="3923927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Dr. </a:t>
            </a:r>
            <a:r>
              <a:rPr lang="en-US" dirty="0" err="1"/>
              <a:t>Adiwijaya</a:t>
            </a:r>
            <a:r>
              <a:rPr lang="en-US" dirty="0"/>
              <a:t>, </a:t>
            </a:r>
            <a:r>
              <a:rPr lang="en-US" dirty="0" err="1"/>
              <a:t>S.Si</a:t>
            </a:r>
            <a:r>
              <a:rPr lang="en-US" dirty="0"/>
              <a:t>., </a:t>
            </a:r>
            <a:r>
              <a:rPr lang="en-US" dirty="0" err="1"/>
              <a:t>M.Si</a:t>
            </a:r>
            <a:endParaRPr lang="en-US" dirty="0"/>
          </a:p>
          <a:p>
            <a:endParaRPr lang="en-US" dirty="0"/>
          </a:p>
          <a:p>
            <a:r>
              <a:rPr lang="en-US" dirty="0"/>
              <a:t>Said Al </a:t>
            </a:r>
            <a:r>
              <a:rPr lang="en-US" dirty="0" err="1"/>
              <a:t>Faraby</a:t>
            </a:r>
            <a:r>
              <a:rPr lang="en-US" dirty="0"/>
              <a:t>, S.T., </a:t>
            </a:r>
            <a:r>
              <a:rPr lang="en-US" dirty="0" err="1"/>
              <a:t>M.Sc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5364086" cy="576064"/>
          </a:xfrm>
        </p:spPr>
        <p:txBody>
          <a:bodyPr>
            <a:normAutofit/>
          </a:bodyPr>
          <a:lstStyle/>
          <a:p>
            <a:r>
              <a:rPr lang="en-ID" dirty="0" err="1"/>
              <a:t>Metriks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(Hamming Loss)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6641F-2F5B-4DCF-A681-EBFD904751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4072" y="3112185"/>
                <a:ext cx="6120680" cy="15481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h𝐿𝑜𝑠𝑠</m:t>
                      </m:r>
                      <m:d>
                        <m:dPr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D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6641F-2F5B-4DCF-A681-EBFD90475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072" y="3112185"/>
                <a:ext cx="6120680" cy="1548172"/>
              </a:xfrm>
              <a:prstGeom prst="rect">
                <a:avLst/>
              </a:prstGeom>
              <a:blipFill>
                <a:blip r:embed="rId2"/>
                <a:stretch>
                  <a:fillRect t="-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2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Stemming (Multi-Label)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46E11E-784B-4DF0-9763-E9D33C44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9" y="2567402"/>
            <a:ext cx="5342439" cy="330986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49340-746C-4059-9310-81BE3A55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1" y="2567402"/>
            <a:ext cx="5135117" cy="33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Stemming (Single Label)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F69690-B8CA-4FDB-87CC-A5FDD658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5" y="2394556"/>
            <a:ext cx="4932038" cy="3338700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75E15CE-38EB-4DD9-9471-95485F1CD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2394556"/>
            <a:ext cx="4932038" cy="33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Threshold Information Gain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75D248-B5FD-4356-88DA-5938292F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548744"/>
            <a:ext cx="5040560" cy="347254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D45B70-166C-4245-86CC-07DEAEB9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548744"/>
            <a:ext cx="5288055" cy="34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Nilai Learning Rate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3FBEFD-11D9-423A-ABB4-9DFB135E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7" y="2386516"/>
            <a:ext cx="5580110" cy="370678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2B3F68-91E0-49AE-B583-0F182C199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386516"/>
            <a:ext cx="5580110" cy="37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04864"/>
            <a:ext cx="9756574" cy="4248472"/>
          </a:xfrm>
        </p:spPr>
        <p:txBody>
          <a:bodyPr>
            <a:normAutofit/>
          </a:bodyPr>
          <a:lstStyle/>
          <a:p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information gain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pada data multi-label</a:t>
            </a:r>
          </a:p>
          <a:p>
            <a:r>
              <a:rPr lang="en-US" dirty="0" err="1"/>
              <a:t>Pengaruh</a:t>
            </a:r>
            <a:r>
              <a:rPr lang="en-US" dirty="0"/>
              <a:t> proses stemming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data single label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pada data multi-label.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proses stemming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pada data multi-label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label data </a:t>
            </a:r>
            <a:r>
              <a:rPr lang="en-US" dirty="0" err="1"/>
              <a:t>khususnya</a:t>
            </a:r>
            <a:r>
              <a:rPr lang="en-US" dirty="0"/>
              <a:t> pada data single label.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kata yang </a:t>
            </a:r>
            <a:r>
              <a:rPr lang="en-US" dirty="0" err="1"/>
              <a:t>ada</a:t>
            </a:r>
            <a:r>
              <a:rPr lang="en-US" dirty="0"/>
              <a:t> pada data multi-label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hadis</a:t>
            </a:r>
            <a:r>
              <a:rPr lang="en-US" dirty="0"/>
              <a:t>?</a:t>
            </a:r>
          </a:p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 err="1"/>
              <a:t>Masalah</a:t>
            </a:r>
            <a:r>
              <a:rPr lang="en-US" dirty="0"/>
              <a:t> pada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278D-7109-40F0-B012-CEF3684F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Representasi</a:t>
            </a:r>
            <a:r>
              <a:rPr lang="en-ID" dirty="0"/>
              <a:t> Data Multi-Label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0624C-F369-4B55-A527-D1869F5C3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67363"/>
              </p:ext>
            </p:extLst>
          </p:nvPr>
        </p:nvGraphicFramePr>
        <p:xfrm>
          <a:off x="1845940" y="2420888"/>
          <a:ext cx="8634944" cy="381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27985">
                  <a:extLst>
                    <a:ext uri="{9D8B030D-6E8A-4147-A177-3AD203B41FA5}">
                      <a16:colId xmlns:a16="http://schemas.microsoft.com/office/drawing/2014/main" val="35454450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363262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29290318"/>
                    </a:ext>
                  </a:extLst>
                </a:gridCol>
                <a:gridCol w="1470655">
                  <a:extLst>
                    <a:ext uri="{9D8B030D-6E8A-4147-A177-3AD203B41FA5}">
                      <a16:colId xmlns:a16="http://schemas.microsoft.com/office/drawing/2014/main" val="4202607821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Anjuran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Larangan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Informasi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32567"/>
                  </a:ext>
                </a:extLst>
              </a:tr>
              <a:tr h="1035131">
                <a:tc>
                  <a:txBody>
                    <a:bodyPr/>
                    <a:lstStyle/>
                    <a:p>
                      <a:r>
                        <a:rPr lang="en-ID" sz="1600" dirty="0" err="1"/>
                        <a:t>Janganlah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terhadapku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), </a:t>
                      </a:r>
                      <a:r>
                        <a:rPr lang="en-ID" sz="1600" dirty="0" err="1"/>
                        <a:t>karena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barangsiapa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masuk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neraka</a:t>
                      </a:r>
                      <a:r>
                        <a:rPr lang="en-ID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34451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sv-SE" sz="1600" dirty="0"/>
                        <a:t>Kami pernah shalat Maghrib bersama Nabi ketika matahari sudah tenggelam tidak terlihat.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59667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en-ID" sz="1600" dirty="0" err="1"/>
                        <a:t>Apabila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seorang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memperbaiki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keIslamannya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maka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sepuluh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)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hingga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tujuh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ratus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tingkatan</a:t>
                      </a:r>
                      <a:r>
                        <a:rPr lang="en-ID" sz="1600" dirty="0"/>
                        <a:t>, dan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dikerjakan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saja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dengannya</a:t>
                      </a:r>
                      <a:r>
                        <a:rPr lang="en-ID" sz="1600" dirty="0"/>
                        <a:t>.</a:t>
                      </a:r>
                    </a:p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F3FE6-FC59-4990-A996-F9BED03B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427982" cy="515888"/>
          </a:xfrm>
        </p:spPr>
        <p:txBody>
          <a:bodyPr/>
          <a:lstStyle/>
          <a:p>
            <a:r>
              <a:rPr lang="en-ID" dirty="0" err="1"/>
              <a:t>Representasi</a:t>
            </a:r>
            <a:r>
              <a:rPr lang="en-ID" dirty="0"/>
              <a:t> Data Multi-Label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884ABB-C59C-4029-A28A-2221F940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68266"/>
              </p:ext>
            </p:extLst>
          </p:nvPr>
        </p:nvGraphicFramePr>
        <p:xfrm>
          <a:off x="1917948" y="2598440"/>
          <a:ext cx="6120680" cy="381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94666">
                  <a:extLst>
                    <a:ext uri="{9D8B030D-6E8A-4147-A177-3AD203B41FA5}">
                      <a16:colId xmlns:a16="http://schemas.microsoft.com/office/drawing/2014/main" val="3545445047"/>
                    </a:ext>
                  </a:extLst>
                </a:gridCol>
                <a:gridCol w="1526014">
                  <a:extLst>
                    <a:ext uri="{9D8B030D-6E8A-4147-A177-3AD203B41FA5}">
                      <a16:colId xmlns:a16="http://schemas.microsoft.com/office/drawing/2014/main" val="4202607821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Kelas Kitab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32567"/>
                  </a:ext>
                </a:extLst>
              </a:tr>
              <a:tr h="1035131">
                <a:tc>
                  <a:txBody>
                    <a:bodyPr/>
                    <a:lstStyle/>
                    <a:p>
                      <a:r>
                        <a:rPr lang="en-ID" sz="1600" dirty="0" err="1"/>
                        <a:t>Janganlah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terhadapku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), </a:t>
                      </a:r>
                      <a:r>
                        <a:rPr lang="en-ID" sz="1600" dirty="0" err="1"/>
                        <a:t>karena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barangsiapa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masuk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neraka</a:t>
                      </a:r>
                      <a:r>
                        <a:rPr lang="en-ID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0 1 0 0 0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34451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sv-SE" sz="1600" dirty="0"/>
                        <a:t>Kami pernah shalat Maghrib bersama Nabi ketika matahari sudah tenggelam tidak terlihat.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0 0 0 0 1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59667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en-ID" sz="1600" dirty="0" err="1"/>
                        <a:t>Apabila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seorang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memperbaiki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keIslamannya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maka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sepuluh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)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hingga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tujuh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ratus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tingkatan</a:t>
                      </a:r>
                      <a:r>
                        <a:rPr lang="en-ID" sz="1600" dirty="0"/>
                        <a:t>, dan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dikerjakan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saja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dengannya</a:t>
                      </a:r>
                      <a:r>
                        <a:rPr lang="en-ID" sz="1600" dirty="0"/>
                        <a:t>.</a:t>
                      </a:r>
                    </a:p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1 0 0 0 0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156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F7E137-01A7-4981-827A-94487B74AC8D}"/>
              </a:ext>
            </a:extLst>
          </p:cNvPr>
          <p:cNvSpPr txBox="1">
            <a:spLocks/>
          </p:cNvSpPr>
          <p:nvPr/>
        </p:nvSpPr>
        <p:spPr>
          <a:xfrm>
            <a:off x="8240081" y="2598440"/>
            <a:ext cx="3758987" cy="34228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Data Kelas Kitab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1 0 0 0 0	Iman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0 1 0 0 0	</a:t>
            </a:r>
            <a:r>
              <a:rPr lang="en-ID" dirty="0" err="1">
                <a:solidFill>
                  <a:schemeClr val="bg1"/>
                </a:solidFill>
              </a:rPr>
              <a:t>Ilmu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1 0 0	Wudhu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0 0 0 1 0	</a:t>
            </a:r>
            <a:r>
              <a:rPr lang="en-ID" dirty="0" err="1">
                <a:solidFill>
                  <a:schemeClr val="bg1"/>
                </a:solidFill>
              </a:rPr>
              <a:t>Shalat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0 0 1	Waktu </a:t>
            </a:r>
            <a:r>
              <a:rPr lang="en-ID" dirty="0" err="1">
                <a:solidFill>
                  <a:schemeClr val="bg1"/>
                </a:solidFill>
              </a:rPr>
              <a:t>Shalat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1" name="Graphic 10" descr="Right Pointing Backhand Index ">
            <a:extLst>
              <a:ext uri="{FF2B5EF4-FFF2-40B4-BE49-F238E27FC236}">
                <a16:creationId xmlns:a16="http://schemas.microsoft.com/office/drawing/2014/main" id="{E6F7F1BD-5D53-469A-9289-6EB07D92F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3216090"/>
            <a:ext cx="327309" cy="327309"/>
          </a:xfrm>
          <a:prstGeom prst="rect">
            <a:avLst/>
          </a:prstGeom>
        </p:spPr>
      </p:pic>
      <p:pic>
        <p:nvPicPr>
          <p:cNvPr id="12" name="Graphic 11" descr="Right Pointing Backhand Index ">
            <a:extLst>
              <a:ext uri="{FF2B5EF4-FFF2-40B4-BE49-F238E27FC236}">
                <a16:creationId xmlns:a16="http://schemas.microsoft.com/office/drawing/2014/main" id="{0A99CBF5-D32C-4F3D-827C-97CA6DFF3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11" y="3770040"/>
            <a:ext cx="327309" cy="327309"/>
          </a:xfrm>
          <a:prstGeom prst="rect">
            <a:avLst/>
          </a:prstGeom>
        </p:spPr>
      </p:pic>
      <p:pic>
        <p:nvPicPr>
          <p:cNvPr id="13" name="Graphic 12" descr="Right Pointing Backhand Index ">
            <a:extLst>
              <a:ext uri="{FF2B5EF4-FFF2-40B4-BE49-F238E27FC236}">
                <a16:creationId xmlns:a16="http://schemas.microsoft.com/office/drawing/2014/main" id="{1EE0C6F1-B4EB-45B2-BA51-1C8FB5436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11" y="4317637"/>
            <a:ext cx="327309" cy="327309"/>
          </a:xfrm>
          <a:prstGeom prst="rect">
            <a:avLst/>
          </a:prstGeom>
        </p:spPr>
      </p:pic>
      <p:pic>
        <p:nvPicPr>
          <p:cNvPr id="14" name="Graphic 13" descr="Right Pointing Backhand Index ">
            <a:extLst>
              <a:ext uri="{FF2B5EF4-FFF2-40B4-BE49-F238E27FC236}">
                <a16:creationId xmlns:a16="http://schemas.microsoft.com/office/drawing/2014/main" id="{B9F4DBC8-F6B3-4E18-8F27-C5D3ED0EC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4865234"/>
            <a:ext cx="327309" cy="327309"/>
          </a:xfrm>
          <a:prstGeom prst="rect">
            <a:avLst/>
          </a:prstGeom>
        </p:spPr>
      </p:pic>
      <p:pic>
        <p:nvPicPr>
          <p:cNvPr id="15" name="Graphic 14" descr="Right Pointing Backhand Index ">
            <a:extLst>
              <a:ext uri="{FF2B5EF4-FFF2-40B4-BE49-F238E27FC236}">
                <a16:creationId xmlns:a16="http://schemas.microsoft.com/office/drawing/2014/main" id="{921130A5-4410-410F-AA42-9014D48DC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5443261"/>
            <a:ext cx="327309" cy="3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/>
          <a:lstStyle/>
          <a:p>
            <a:r>
              <a:rPr lang="en-ID" dirty="0"/>
              <a:t>Flowchart </a:t>
            </a:r>
            <a:r>
              <a:rPr lang="en-ID" dirty="0" err="1"/>
              <a:t>Sistem</a:t>
            </a:r>
            <a:endParaRPr lang="en-ID" dirty="0"/>
          </a:p>
          <a:p>
            <a:endParaRPr lang="en-ID" dirty="0"/>
          </a:p>
        </p:txBody>
      </p:sp>
      <p:pic>
        <p:nvPicPr>
          <p:cNvPr id="9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97064A34-AD4A-4C09-875C-98E3D85F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62" y="2564904"/>
            <a:ext cx="7429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/>
          <a:lstStyle/>
          <a:p>
            <a:r>
              <a:rPr lang="en-ID" dirty="0" err="1"/>
              <a:t>Preprocessing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5CB248-A345-420D-A8FD-993B212D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140968"/>
            <a:ext cx="950505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20071" cy="504056"/>
          </a:xfrm>
        </p:spPr>
        <p:txBody>
          <a:bodyPr/>
          <a:lstStyle/>
          <a:p>
            <a:r>
              <a:rPr lang="en-ID" dirty="0"/>
              <a:t>Feature Selection (Information Gain)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6463" y="2699588"/>
                <a:ext cx="3960441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63" y="2699588"/>
                <a:ext cx="3960441" cy="504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C6E54E6-F983-4D94-9BBA-E1ACDF0E36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9955" y="4768180"/>
                <a:ext cx="3960441" cy="648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𝑐𝐸𝐶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func>
                            <m:func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D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C6E54E6-F983-4D94-9BBA-E1ACDF0E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5" y="4768180"/>
                <a:ext cx="3960441" cy="6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0B8BD88-E419-4E2A-BA76-C75CD070F5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2444" y="4768179"/>
                <a:ext cx="3960441" cy="648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𝑐𝐸𝐶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func>
                            <m:func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D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0B8BD88-E419-4E2A-BA76-C75CD070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444" y="4768179"/>
                <a:ext cx="3960441" cy="648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Right Pointing Backhand Index ">
            <a:extLst>
              <a:ext uri="{FF2B5EF4-FFF2-40B4-BE49-F238E27FC236}">
                <a16:creationId xmlns:a16="http://schemas.microsoft.com/office/drawing/2014/main" id="{596F4D8F-2CF2-4052-B6CC-538323C7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532717" y="3528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4169796" cy="459064"/>
          </a:xfrm>
        </p:spPr>
        <p:txBody>
          <a:bodyPr/>
          <a:lstStyle/>
          <a:p>
            <a:r>
              <a:rPr lang="en-ID" dirty="0"/>
              <a:t>Feature Extraction (TF-IDF)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0116" y="2616358"/>
                <a:ext cx="5328592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𝑖𝑑𝑓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16" y="2616358"/>
                <a:ext cx="5328592" cy="79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ADFB2A-516E-48CE-AA90-506ABBFA6608}"/>
              </a:ext>
            </a:extLst>
          </p:cNvPr>
          <p:cNvSpPr txBox="1">
            <a:spLocks/>
          </p:cNvSpPr>
          <p:nvPr/>
        </p:nvSpPr>
        <p:spPr>
          <a:xfrm>
            <a:off x="1522413" y="3933056"/>
            <a:ext cx="1331639" cy="54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dimana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7DBA66-BA4A-4F37-B3A2-416495EA7FCF}"/>
                  </a:ext>
                </a:extLst>
              </p:cNvPr>
              <p:cNvSpPr/>
              <p:nvPr/>
            </p:nvSpPr>
            <p:spPr>
              <a:xfrm>
                <a:off x="1522413" y="4477110"/>
                <a:ext cx="416979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bobot</a:t>
                </a:r>
                <a:r>
                  <a:rPr lang="en-ID" dirty="0"/>
                  <a:t> kata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7DBA66-BA4A-4F37-B3A2-416495EA7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4477110"/>
                <a:ext cx="4169796" cy="391646"/>
              </a:xfrm>
              <a:prstGeom prst="rect">
                <a:avLst/>
              </a:prstGeom>
              <a:blipFill>
                <a:blip r:embed="rId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36D1B2-86C6-4573-85FC-16041E3D8ED0}"/>
                  </a:ext>
                </a:extLst>
              </p:cNvPr>
              <p:cNvSpPr/>
              <p:nvPr/>
            </p:nvSpPr>
            <p:spPr>
              <a:xfrm>
                <a:off x="1522413" y="4868756"/>
                <a:ext cx="51045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kemunculan</a:t>
                </a:r>
                <a:r>
                  <a:rPr lang="en-ID" dirty="0"/>
                  <a:t> kata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dirty="0"/>
                  <a:t> dalam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36D1B2-86C6-4573-85FC-16041E3D8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4868756"/>
                <a:ext cx="5104539" cy="391646"/>
              </a:xfrm>
              <a:prstGeom prst="rect">
                <a:avLst/>
              </a:prstGeom>
              <a:blipFill>
                <a:blip r:embed="rId4"/>
                <a:stretch>
                  <a:fillRect l="-358" t="-7813" b="-203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45B8BA-66C7-4F70-996C-C260560F292F}"/>
                  </a:ext>
                </a:extLst>
              </p:cNvPr>
              <p:cNvSpPr/>
              <p:nvPr/>
            </p:nvSpPr>
            <p:spPr>
              <a:xfrm>
                <a:off x="1522412" y="5315659"/>
                <a:ext cx="217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endParaRPr lang="en-ID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45B8BA-66C7-4F70-996C-C260560F2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5315659"/>
                <a:ext cx="2174313" cy="369332"/>
              </a:xfrm>
              <a:prstGeom prst="rect">
                <a:avLst/>
              </a:prstGeom>
              <a:blipFill>
                <a:blip r:embed="rId5"/>
                <a:stretch>
                  <a:fillRect t="-9836" r="-1966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805F2C-D8D8-4E3F-A492-2CF74FDC6E7B}"/>
                  </a:ext>
                </a:extLst>
              </p:cNvPr>
              <p:cNvSpPr/>
              <p:nvPr/>
            </p:nvSpPr>
            <p:spPr>
              <a:xfrm>
                <a:off x="1522413" y="5707305"/>
                <a:ext cx="4838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kemunculan</a:t>
                </a:r>
                <a:r>
                  <a:rPr lang="en-ID" dirty="0"/>
                  <a:t> kata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805F2C-D8D8-4E3F-A492-2CF74FDC6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5707305"/>
                <a:ext cx="4838953" cy="369332"/>
              </a:xfrm>
              <a:prstGeom prst="rect">
                <a:avLst/>
              </a:prstGeom>
              <a:blipFill>
                <a:blip r:embed="rId6"/>
                <a:stretch>
                  <a:fillRect l="-378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6084168" cy="496836"/>
          </a:xfrm>
        </p:spPr>
        <p:txBody>
          <a:bodyPr>
            <a:normAutofit/>
          </a:bodyPr>
          <a:lstStyle/>
          <a:p>
            <a:r>
              <a:rPr lang="en-ID" dirty="0"/>
              <a:t>Classifier (Backpropagation Neural Network)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615C7FD-C4F7-473B-A02F-23FCE73E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197644"/>
            <a:ext cx="3823649" cy="4407625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7C78346-A667-4F6D-90DD-6223DAAF1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42" y="2197644"/>
            <a:ext cx="3806827" cy="43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3680D0-F266-422B-8ECF-90B6C4AB5451}">
  <we:reference id="22ff87a5-132f-4d52-9e97-94d888e4dd91" version="2.0.1.7" store="EXCatalog" storeType="EXCatalog"/>
  <we:alternateReferences>
    <we:reference id="WA104380050" version="2.0.1.7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84</TotalTime>
  <Words>494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Consolas</vt:lpstr>
      <vt:lpstr>Corbel</vt:lpstr>
      <vt:lpstr>Chalkboard 16x9</vt:lpstr>
      <vt:lpstr>Klasiﬁkasi Multi-Label pada Hadis Bukhari dalam  Terjemahan Bahasa Indonesia Menggunakan Information Gain dan Backpropagation Neural Network</vt:lpstr>
      <vt:lpstr>Pendahuluan</vt:lpstr>
      <vt:lpstr>Sistem yang Dibangun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Evaluasi</vt:lpstr>
      <vt:lpstr>Evaluasi (cont.)</vt:lpstr>
      <vt:lpstr>Evaluasi (cont.)</vt:lpstr>
      <vt:lpstr>Evaluasi (cont.)</vt:lpstr>
      <vt:lpstr>Kesimpulan dan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Klasiﬁkasi Multi-Label pada Hadis Bukhari dalam  Terjemahan Bahasa Indonesia Menggunakan Information Gain dan Backpropagation Neural Network</dc:title>
  <dc:creator>muhammadyuslan</dc:creator>
  <cp:lastModifiedBy>muhammadyuslan</cp:lastModifiedBy>
  <cp:revision>16</cp:revision>
  <dcterms:created xsi:type="dcterms:W3CDTF">2018-07-16T02:15:24Z</dcterms:created>
  <dcterms:modified xsi:type="dcterms:W3CDTF">2018-07-16T03:40:16Z</dcterms:modified>
</cp:coreProperties>
</file>