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60" r:id="rId2"/>
    <p:sldId id="262" r:id="rId3"/>
    <p:sldId id="270" r:id="rId4"/>
    <p:sldId id="265" r:id="rId5"/>
    <p:sldId id="271" r:id="rId6"/>
    <p:sldId id="263" r:id="rId7"/>
    <p:sldId id="264" r:id="rId8"/>
    <p:sldId id="266" r:id="rId9"/>
    <p:sldId id="256" r:id="rId10"/>
    <p:sldId id="259" r:id="rId11"/>
    <p:sldId id="261" r:id="rId12"/>
    <p:sldId id="257" r:id="rId13"/>
    <p:sldId id="258" r:id="rId14"/>
    <p:sldId id="267" r:id="rId15"/>
    <p:sldId id="268" r:id="rId16"/>
    <p:sldId id="269" r:id="rId17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tems" id="{37E7F1D0-35D8-48CC-A3D5-50D7D91C1D83}">
          <p14:sldIdLst>
            <p14:sldId id="260"/>
            <p14:sldId id="262"/>
            <p14:sldId id="270"/>
          </p14:sldIdLst>
        </p14:section>
        <p14:section name="GH1" id="{7F7B3C80-AAA4-4095-B706-C161AD6FFD1B}">
          <p14:sldIdLst>
            <p14:sldId id="265"/>
            <p14:sldId id="271"/>
            <p14:sldId id="263"/>
          </p14:sldIdLst>
        </p14:section>
        <p14:section name="GH2" id="{0B8B72D7-EF7D-4A62-9B69-E3D8BE6ECF06}">
          <p14:sldIdLst>
            <p14:sldId id="264"/>
            <p14:sldId id="266"/>
          </p14:sldIdLst>
        </p14:section>
        <p14:section name="Ensuite" id="{9787C28A-BBA9-4047-890A-5DCDBE99E462}">
          <p14:sldIdLst>
            <p14:sldId id="256"/>
            <p14:sldId id="259"/>
            <p14:sldId id="261"/>
            <p14:sldId id="257"/>
            <p14:sldId id="258"/>
          </p14:sldIdLst>
        </p14:section>
        <p14:section name="Plus" id="{233A936B-579A-4385-8FBE-ED04BDB25C2D}">
          <p14:sldIdLst>
            <p14:sldId id="267"/>
          </p14:sldIdLst>
        </p14:section>
        <p14:section name="Single Wide" id="{01A78FF3-54AF-454E-BAD9-0033CCA62A2F}">
          <p14:sldIdLst>
            <p14:sldId id="268"/>
          </p14:sldIdLst>
        </p14:section>
        <p14:section name="Single Narrow" id="{523687EE-7297-49FA-8CB7-562C4D4EA6C4}">
          <p14:sldIdLst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B28B"/>
    <a:srgbClr val="996633"/>
    <a:srgbClr val="4E95D9"/>
    <a:srgbClr val="A6CAEC"/>
    <a:srgbClr val="000000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15" autoAdjust="0"/>
    <p:restoredTop sz="94660"/>
  </p:normalViewPr>
  <p:slideViewPr>
    <p:cSldViewPr snapToGrid="0">
      <p:cViewPr>
        <p:scale>
          <a:sx n="200" d="100"/>
          <a:sy n="200" d="100"/>
        </p:scale>
        <p:origin x="2499" y="4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E56FE-E416-4E38-948A-70CF7D2A5CF3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AE4C4-8D36-46F7-AA67-42C01D49F64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4011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AE4C4-8D36-46F7-AA67-42C01D49F648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20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290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209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221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35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0289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517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072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217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08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98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448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C436A7-974D-4447-AB54-0526D8063B9B}" type="datetimeFigureOut">
              <a:rPr lang="en-SG" smtClean="0"/>
              <a:t>7/7/2025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3CD74-2307-4204-8733-C4DD3571DA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9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11B5F0-CC4C-7528-CDE6-0DF175A2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80" y="0"/>
            <a:ext cx="772185" cy="10295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D4BC22-7F1A-AEE1-F489-648969DD5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531" y="-195378"/>
            <a:ext cx="869254" cy="120166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BAE104B-A751-507A-79A8-F702740FD7A0}"/>
              </a:ext>
            </a:extLst>
          </p:cNvPr>
          <p:cNvGrpSpPr/>
          <p:nvPr/>
        </p:nvGrpSpPr>
        <p:grpSpPr>
          <a:xfrm>
            <a:off x="178178" y="1139863"/>
            <a:ext cx="288000" cy="138499"/>
            <a:chOff x="1016220" y="1112981"/>
            <a:chExt cx="288000" cy="13849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F02A45-0664-5E7C-FBBD-4812F33CE5E7}"/>
                </a:ext>
              </a:extLst>
            </p:cNvPr>
            <p:cNvSpPr/>
            <p:nvPr/>
          </p:nvSpPr>
          <p:spPr>
            <a:xfrm>
              <a:off x="1102620" y="1144430"/>
              <a:ext cx="115200" cy="75600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69804"/>
              </a:schemeClr>
            </a:solidFill>
            <a:ln w="31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8EF39B-AA63-6A00-44E3-B0B75529AA6D}"/>
                </a:ext>
              </a:extLst>
            </p:cNvPr>
            <p:cNvSpPr txBox="1"/>
            <p:nvPr/>
          </p:nvSpPr>
          <p:spPr>
            <a:xfrm>
              <a:off x="1016220" y="1112981"/>
              <a:ext cx="288000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3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14”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EA3DED-513A-3F1B-BFE5-79406FAEA3C1}"/>
              </a:ext>
            </a:extLst>
          </p:cNvPr>
          <p:cNvGrpSpPr/>
          <p:nvPr/>
        </p:nvGrpSpPr>
        <p:grpSpPr>
          <a:xfrm>
            <a:off x="56329" y="1147557"/>
            <a:ext cx="288000" cy="130805"/>
            <a:chOff x="1016220" y="1112981"/>
            <a:chExt cx="288000" cy="13080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4A5BE35-46DD-9889-D6B7-1F5A12B37AAF}"/>
                </a:ext>
              </a:extLst>
            </p:cNvPr>
            <p:cNvSpPr/>
            <p:nvPr/>
          </p:nvSpPr>
          <p:spPr>
            <a:xfrm>
              <a:off x="1115220" y="1147783"/>
              <a:ext cx="90000" cy="61200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69804"/>
              </a:schemeClr>
            </a:solidFill>
            <a:ln w="31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083DF5-531E-147B-D79F-889AAC7F5CF0}"/>
                </a:ext>
              </a:extLst>
            </p:cNvPr>
            <p:cNvSpPr txBox="1"/>
            <p:nvPr/>
          </p:nvSpPr>
          <p:spPr>
            <a:xfrm>
              <a:off x="1016220" y="1112981"/>
              <a:ext cx="288000" cy="1308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25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iPad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8C94E88-5418-B7F5-72F1-14042AC17014}"/>
              </a:ext>
            </a:extLst>
          </p:cNvPr>
          <p:cNvGrpSpPr/>
          <p:nvPr/>
        </p:nvGrpSpPr>
        <p:grpSpPr>
          <a:xfrm>
            <a:off x="61831" y="957755"/>
            <a:ext cx="520695" cy="288000"/>
            <a:chOff x="733118" y="1043712"/>
            <a:chExt cx="520695" cy="28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B115BDC-098C-254D-43A3-F827F6AEF4EE}"/>
                </a:ext>
              </a:extLst>
            </p:cNvPr>
            <p:cNvSpPr/>
            <p:nvPr/>
          </p:nvSpPr>
          <p:spPr>
            <a:xfrm>
              <a:off x="849465" y="1128311"/>
              <a:ext cx="288000" cy="118800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69804"/>
              </a:schemeClr>
            </a:solidFill>
            <a:ln w="31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en-SG" sz="500" dirty="0">
                  <a:latin typeface="Arial" panose="020B0604020202020204" pitchFamily="34" charset="0"/>
                  <a:cs typeface="Arial" panose="020B0604020202020204" pitchFamily="34" charset="0"/>
                </a:rPr>
                <a:t>34”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53F3DEC-1A96-224D-C376-AFEADF1E7E80}"/>
                </a:ext>
              </a:extLst>
            </p:cNvPr>
            <p:cNvGrpSpPr/>
            <p:nvPr/>
          </p:nvGrpSpPr>
          <p:grpSpPr>
            <a:xfrm rot="16200000">
              <a:off x="658368" y="1118462"/>
              <a:ext cx="288000" cy="138499"/>
              <a:chOff x="737736" y="1058174"/>
              <a:chExt cx="288000" cy="138499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6B00ED5-0BEB-FFAB-D772-0E40F02EE9D5}"/>
                  </a:ext>
                </a:extLst>
              </p:cNvPr>
              <p:cNvSpPr/>
              <p:nvPr/>
            </p:nvSpPr>
            <p:spPr>
              <a:xfrm>
                <a:off x="816936" y="1086023"/>
                <a:ext cx="129600" cy="828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  <a:alpha val="69804"/>
                </a:schemeClr>
              </a:solidFill>
              <a:ln w="31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FDAF5C-8316-4506-E88C-90A41F75DD5C}"/>
                  </a:ext>
                </a:extLst>
              </p:cNvPr>
              <p:cNvSpPr txBox="1"/>
              <p:nvPr/>
            </p:nvSpPr>
            <p:spPr>
              <a:xfrm>
                <a:off x="737736" y="1058174"/>
                <a:ext cx="288000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15.6”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83A7E94-EDC7-7E75-48FD-8751F86028EA}"/>
                </a:ext>
              </a:extLst>
            </p:cNvPr>
            <p:cNvGrpSpPr/>
            <p:nvPr/>
          </p:nvGrpSpPr>
          <p:grpSpPr>
            <a:xfrm rot="5400000" flipH="1">
              <a:off x="1040564" y="1118462"/>
              <a:ext cx="288000" cy="138499"/>
              <a:chOff x="737736" y="1058174"/>
              <a:chExt cx="288000" cy="1384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F9BEFB4-EB7C-F2DA-C97D-DF5615D16F8B}"/>
                  </a:ext>
                </a:extLst>
              </p:cNvPr>
              <p:cNvSpPr/>
              <p:nvPr/>
            </p:nvSpPr>
            <p:spPr>
              <a:xfrm>
                <a:off x="816936" y="1086023"/>
                <a:ext cx="129600" cy="828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  <a:alpha val="69804"/>
                </a:schemeClr>
              </a:solidFill>
              <a:ln w="31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01AAFB1-D727-3F36-B49A-11ADC292CC6C}"/>
                  </a:ext>
                </a:extLst>
              </p:cNvPr>
              <p:cNvSpPr txBox="1"/>
              <p:nvPr/>
            </p:nvSpPr>
            <p:spPr>
              <a:xfrm>
                <a:off x="737736" y="1058174"/>
                <a:ext cx="288000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15.6”</a:t>
                </a:r>
              </a:p>
            </p:txBody>
          </p:sp>
        </p:grp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189D62F-AC93-A152-79D0-D241DBE66D8B}"/>
              </a:ext>
            </a:extLst>
          </p:cNvPr>
          <p:cNvCxnSpPr>
            <a:cxnSpLocks/>
          </p:cNvCxnSpPr>
          <p:nvPr/>
        </p:nvCxnSpPr>
        <p:spPr>
          <a:xfrm flipH="1">
            <a:off x="79178" y="1382376"/>
            <a:ext cx="486000" cy="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63A472A-0AD2-5939-2BDC-35401F7DA175}"/>
              </a:ext>
            </a:extLst>
          </p:cNvPr>
          <p:cNvCxnSpPr>
            <a:cxnSpLocks/>
          </p:cNvCxnSpPr>
          <p:nvPr/>
        </p:nvCxnSpPr>
        <p:spPr>
          <a:xfrm>
            <a:off x="252769" y="1265636"/>
            <a:ext cx="288000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422864-74CA-1102-B29E-8B0A5A4081BE}"/>
              </a:ext>
            </a:extLst>
          </p:cNvPr>
          <p:cNvGrpSpPr/>
          <p:nvPr/>
        </p:nvGrpSpPr>
        <p:grpSpPr>
          <a:xfrm>
            <a:off x="760674" y="1062954"/>
            <a:ext cx="424124" cy="138499"/>
            <a:chOff x="1176942" y="1220217"/>
            <a:chExt cx="424124" cy="20721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DA173EB-8492-E16C-33F7-1E5283FC76D5}"/>
                </a:ext>
              </a:extLst>
            </p:cNvPr>
            <p:cNvSpPr/>
            <p:nvPr/>
          </p:nvSpPr>
          <p:spPr>
            <a:xfrm rot="16200000">
              <a:off x="1317004" y="1183941"/>
              <a:ext cx="144001" cy="288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  <a:alpha val="69804"/>
              </a:schemeClr>
            </a:solidFill>
            <a:ln w="3175" cap="flat" cmpd="sng" algn="ctr">
              <a:solidFill>
                <a:schemeClr val="accent5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F943CF7-0D26-8BD9-2216-682B18FADEB7}"/>
                </a:ext>
              </a:extLst>
            </p:cNvPr>
            <p:cNvSpPr txBox="1"/>
            <p:nvPr/>
          </p:nvSpPr>
          <p:spPr>
            <a:xfrm>
              <a:off x="1176942" y="1220217"/>
              <a:ext cx="424124" cy="2072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3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Mouse Pad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95A3350-69B8-D640-16CC-9A012E9EBE22}"/>
              </a:ext>
            </a:extLst>
          </p:cNvPr>
          <p:cNvGrpSpPr/>
          <p:nvPr/>
        </p:nvGrpSpPr>
        <p:grpSpPr>
          <a:xfrm>
            <a:off x="746639" y="1051061"/>
            <a:ext cx="288000" cy="126000"/>
            <a:chOff x="1002311" y="1085307"/>
            <a:chExt cx="288000" cy="15223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87EADC9-4866-71C4-BF15-176A214B186E}"/>
                </a:ext>
              </a:extLst>
            </p:cNvPr>
            <p:cNvSpPr/>
            <p:nvPr/>
          </p:nvSpPr>
          <p:spPr>
            <a:xfrm>
              <a:off x="1088711" y="1130790"/>
              <a:ext cx="115200" cy="75599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69804"/>
              </a:schemeClr>
            </a:solidFill>
            <a:ln w="31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45E0256-2D57-89A9-6580-8FE6A10A9116}"/>
                </a:ext>
              </a:extLst>
            </p:cNvPr>
            <p:cNvSpPr txBox="1"/>
            <p:nvPr/>
          </p:nvSpPr>
          <p:spPr>
            <a:xfrm>
              <a:off x="1002311" y="1085307"/>
              <a:ext cx="288000" cy="1522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3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14”</a:t>
              </a:r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080B8D4-ECE7-9AEC-7137-37144BE69165}"/>
              </a:ext>
            </a:extLst>
          </p:cNvPr>
          <p:cNvCxnSpPr/>
          <p:nvPr/>
        </p:nvCxnSpPr>
        <p:spPr>
          <a:xfrm>
            <a:off x="746639" y="1051149"/>
            <a:ext cx="2880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E6EDEC7-7968-8572-5CAE-F1620F0ECA0C}"/>
              </a:ext>
            </a:extLst>
          </p:cNvPr>
          <p:cNvCxnSpPr>
            <a:cxnSpLocks/>
          </p:cNvCxnSpPr>
          <p:nvPr/>
        </p:nvCxnSpPr>
        <p:spPr>
          <a:xfrm rot="900000">
            <a:off x="1043371" y="1070760"/>
            <a:ext cx="129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04808A-6962-3C66-CB1D-ED3C62369B38}"/>
              </a:ext>
            </a:extLst>
          </p:cNvPr>
          <p:cNvCxnSpPr>
            <a:cxnSpLocks/>
          </p:cNvCxnSpPr>
          <p:nvPr/>
        </p:nvCxnSpPr>
        <p:spPr>
          <a:xfrm rot="20700000" flipH="1">
            <a:off x="611897" y="1070760"/>
            <a:ext cx="129600" cy="0"/>
          </a:xfrm>
          <a:prstGeom prst="line">
            <a:avLst/>
          </a:prstGeom>
          <a:ln>
            <a:solidFill>
              <a:schemeClr val="tx2">
                <a:lumMod val="25000"/>
                <a:lumOff val="75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679680E7-D0E6-6CEB-5D96-64589590D746}"/>
              </a:ext>
            </a:extLst>
          </p:cNvPr>
          <p:cNvSpPr/>
          <p:nvPr/>
        </p:nvSpPr>
        <p:spPr>
          <a:xfrm>
            <a:off x="870263" y="996317"/>
            <a:ext cx="45719" cy="45719"/>
          </a:xfrm>
          <a:prstGeom prst="triangle">
            <a:avLst/>
          </a:prstGeom>
          <a:solidFill>
            <a:schemeClr val="tx2">
              <a:lumMod val="25000"/>
              <a:lumOff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6916430-9CF8-86B2-B442-CAD59D1046B9}"/>
              </a:ext>
            </a:extLst>
          </p:cNvPr>
          <p:cNvGrpSpPr/>
          <p:nvPr/>
        </p:nvGrpSpPr>
        <p:grpSpPr>
          <a:xfrm>
            <a:off x="1126488" y="1007364"/>
            <a:ext cx="138499" cy="243180"/>
            <a:chOff x="1435214" y="990334"/>
            <a:chExt cx="138499" cy="2431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045541A-46DA-1C30-E6EB-7297DB9714B5}"/>
                </a:ext>
              </a:extLst>
            </p:cNvPr>
            <p:cNvSpPr/>
            <p:nvPr/>
          </p:nvSpPr>
          <p:spPr>
            <a:xfrm rot="5400000" flipH="1">
              <a:off x="1469634" y="1089325"/>
              <a:ext cx="69660" cy="45197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69804"/>
              </a:schemeClr>
            </a:solidFill>
            <a:ln w="31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C094C7A-2AB5-88B5-645A-BDE2F8F58182}"/>
                </a:ext>
              </a:extLst>
            </p:cNvPr>
            <p:cNvSpPr txBox="1"/>
            <p:nvPr/>
          </p:nvSpPr>
          <p:spPr>
            <a:xfrm rot="5400000" flipH="1">
              <a:off x="1382874" y="1042674"/>
              <a:ext cx="243180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3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378A21-B29C-6BBE-715F-DD658EB2225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40756" y="1729940"/>
            <a:ext cx="5040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Ruler inches hi-res stock photography and images - Alamy">
            <a:extLst>
              <a:ext uri="{FF2B5EF4-FFF2-40B4-BE49-F238E27FC236}">
                <a16:creationId xmlns:a16="http://schemas.microsoft.com/office/drawing/2014/main" id="{EABD5B34-BFC4-1257-CDA2-9B18B887DD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30" t="-5621" r="652" b="56480"/>
          <a:stretch>
            <a:fillRect/>
          </a:stretch>
        </p:blipFill>
        <p:spPr bwMode="auto">
          <a:xfrm>
            <a:off x="8770" y="1535646"/>
            <a:ext cx="933780" cy="24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Rectangle 1024">
            <a:extLst>
              <a:ext uri="{FF2B5EF4-FFF2-40B4-BE49-F238E27FC236}">
                <a16:creationId xmlns:a16="http://schemas.microsoft.com/office/drawing/2014/main" id="{1AB6DC16-4E6C-2D00-7447-5D5BD56349D6}"/>
              </a:ext>
            </a:extLst>
          </p:cNvPr>
          <p:cNvSpPr/>
          <p:nvPr/>
        </p:nvSpPr>
        <p:spPr>
          <a:xfrm>
            <a:off x="1471279" y="1022419"/>
            <a:ext cx="288000" cy="118800"/>
          </a:xfrm>
          <a:prstGeom prst="rect">
            <a:avLst/>
          </a:prstGeom>
          <a:solidFill>
            <a:schemeClr val="tx2">
              <a:lumMod val="10000"/>
              <a:lumOff val="90000"/>
              <a:alpha val="69804"/>
            </a:schemeClr>
          </a:solidFill>
          <a:ln w="31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500" dirty="0">
                <a:latin typeface="Arial" panose="020B0604020202020204" pitchFamily="34" charset="0"/>
                <a:cs typeface="Arial" panose="020B0604020202020204" pitchFamily="34" charset="0"/>
              </a:rPr>
              <a:t>34”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50A17E9A-6858-EEB4-A23E-EDA2B1FCAF01}"/>
              </a:ext>
            </a:extLst>
          </p:cNvPr>
          <p:cNvGrpSpPr/>
          <p:nvPr/>
        </p:nvGrpSpPr>
        <p:grpSpPr>
          <a:xfrm flipH="1">
            <a:off x="1240930" y="1011084"/>
            <a:ext cx="288000" cy="138499"/>
            <a:chOff x="737736" y="1058174"/>
            <a:chExt cx="288000" cy="138499"/>
          </a:xfrm>
        </p:grpSpPr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0DCF9577-C7B7-3B70-01B1-E119871B1D8F}"/>
                </a:ext>
              </a:extLst>
            </p:cNvPr>
            <p:cNvSpPr/>
            <p:nvPr/>
          </p:nvSpPr>
          <p:spPr>
            <a:xfrm>
              <a:off x="816936" y="1086023"/>
              <a:ext cx="129600" cy="82800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69804"/>
              </a:schemeClr>
            </a:solidFill>
            <a:ln w="31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D891B11D-C479-F3B4-9B8B-2881F5EC077A}"/>
                </a:ext>
              </a:extLst>
            </p:cNvPr>
            <p:cNvSpPr txBox="1"/>
            <p:nvPr/>
          </p:nvSpPr>
          <p:spPr>
            <a:xfrm>
              <a:off x="737736" y="1058174"/>
              <a:ext cx="288000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3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15.6”</a:t>
              </a:r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199EC89D-A6C4-04A4-E46E-562682B7537E}"/>
              </a:ext>
            </a:extLst>
          </p:cNvPr>
          <p:cNvGrpSpPr/>
          <p:nvPr/>
        </p:nvGrpSpPr>
        <p:grpSpPr>
          <a:xfrm>
            <a:off x="1116736" y="1170375"/>
            <a:ext cx="463628" cy="180000"/>
            <a:chOff x="1284758" y="1218962"/>
            <a:chExt cx="463628" cy="180000"/>
          </a:xfrm>
        </p:grpSpPr>
        <p:sp>
          <p:nvSpPr>
            <p:cNvPr id="1038" name="Rectangle: Rounded Corners 1037">
              <a:extLst>
                <a:ext uri="{FF2B5EF4-FFF2-40B4-BE49-F238E27FC236}">
                  <a16:creationId xmlns:a16="http://schemas.microsoft.com/office/drawing/2014/main" id="{18CC1A45-E3BC-168F-4441-79FFAEA8B63F}"/>
                </a:ext>
              </a:extLst>
            </p:cNvPr>
            <p:cNvSpPr/>
            <p:nvPr/>
          </p:nvSpPr>
          <p:spPr>
            <a:xfrm>
              <a:off x="1426572" y="1218962"/>
              <a:ext cx="180000" cy="18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 w="317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5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3B706FE4-FF65-ADE7-B4D1-3C8748ED791C}"/>
                </a:ext>
              </a:extLst>
            </p:cNvPr>
            <p:cNvSpPr txBox="1"/>
            <p:nvPr/>
          </p:nvSpPr>
          <p:spPr>
            <a:xfrm flipH="1">
              <a:off x="1284758" y="1237458"/>
              <a:ext cx="463628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Fridge</a:t>
              </a:r>
              <a:endParaRPr lang="en-SG" sz="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70482A93-C327-6E5D-3CEC-0BA32FACE187}"/>
              </a:ext>
            </a:extLst>
          </p:cNvPr>
          <p:cNvGrpSpPr/>
          <p:nvPr/>
        </p:nvGrpSpPr>
        <p:grpSpPr>
          <a:xfrm>
            <a:off x="1063363" y="1446228"/>
            <a:ext cx="535237" cy="138499"/>
            <a:chOff x="1063363" y="1446228"/>
            <a:chExt cx="535237" cy="138499"/>
          </a:xfrm>
        </p:grpSpPr>
        <p:sp>
          <p:nvSpPr>
            <p:cNvPr id="1043" name="Rectangle: Rounded Corners 1042">
              <a:extLst>
                <a:ext uri="{FF2B5EF4-FFF2-40B4-BE49-F238E27FC236}">
                  <a16:creationId xmlns:a16="http://schemas.microsoft.com/office/drawing/2014/main" id="{071ED498-79FF-797E-4BAA-977B31BB2D6B}"/>
                </a:ext>
              </a:extLst>
            </p:cNvPr>
            <p:cNvSpPr/>
            <p:nvPr/>
          </p:nvSpPr>
          <p:spPr>
            <a:xfrm rot="5400000">
              <a:off x="1298023" y="1479478"/>
              <a:ext cx="41930" cy="72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 w="317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5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989B9364-CE2F-1797-4BE3-FE7371560C76}"/>
                </a:ext>
              </a:extLst>
            </p:cNvPr>
            <p:cNvSpPr txBox="1"/>
            <p:nvPr/>
          </p:nvSpPr>
          <p:spPr>
            <a:xfrm flipH="1">
              <a:off x="1063363" y="1446228"/>
              <a:ext cx="535237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dehumidifier</a:t>
              </a:r>
              <a:endParaRPr lang="en-SG" sz="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899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0FA6-C62A-059F-1A11-D3FEA2FB4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E839306-F01D-9E97-D5C6-BD84C62B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" y="50462"/>
            <a:ext cx="1482154" cy="23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6C1A6F0-B1E9-FB9C-9ABD-A0F8D2AB2A87}"/>
              </a:ext>
            </a:extLst>
          </p:cNvPr>
          <p:cNvSpPr/>
          <p:nvPr/>
        </p:nvSpPr>
        <p:spPr>
          <a:xfrm>
            <a:off x="250860" y="145235"/>
            <a:ext cx="1112400" cy="160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CBC656-8ACE-764F-87C4-5BF5B4584633}"/>
              </a:ext>
            </a:extLst>
          </p:cNvPr>
          <p:cNvSpPr/>
          <p:nvPr/>
        </p:nvSpPr>
        <p:spPr>
          <a:xfrm>
            <a:off x="1233660" y="1135235"/>
            <a:ext cx="129600" cy="61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38DEC5-F349-B78E-7505-89E9D639B425}"/>
              </a:ext>
            </a:extLst>
          </p:cNvPr>
          <p:cNvSpPr/>
          <p:nvPr/>
        </p:nvSpPr>
        <p:spPr>
          <a:xfrm>
            <a:off x="280119" y="870760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008332-7885-4740-1D76-E9AC9BB07F72}"/>
              </a:ext>
            </a:extLst>
          </p:cNvPr>
          <p:cNvSpPr/>
          <p:nvPr/>
        </p:nvSpPr>
        <p:spPr>
          <a:xfrm>
            <a:off x="957378" y="355682"/>
            <a:ext cx="405882" cy="779553"/>
          </a:xfrm>
          <a:prstGeom prst="rect">
            <a:avLst/>
          </a:prstGeom>
          <a:solidFill>
            <a:schemeClr val="accent5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</a:t>
            </a: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2.45 m2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B9C7B-2CAD-5B2A-8614-BCD9775474BB}"/>
              </a:ext>
            </a:extLst>
          </p:cNvPr>
          <p:cNvSpPr/>
          <p:nvPr/>
        </p:nvSpPr>
        <p:spPr>
          <a:xfrm>
            <a:off x="942311" y="1197464"/>
            <a:ext cx="278865" cy="190947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0893A7-B56B-C04C-0E9C-74D90514E222}"/>
              </a:ext>
            </a:extLst>
          </p:cNvPr>
          <p:cNvCxnSpPr/>
          <p:nvPr/>
        </p:nvCxnSpPr>
        <p:spPr>
          <a:xfrm>
            <a:off x="1814908" y="997392"/>
            <a:ext cx="308437" cy="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10BA5B3-E479-58DF-12CC-350E97E24914}"/>
              </a:ext>
            </a:extLst>
          </p:cNvPr>
          <p:cNvCxnSpPr>
            <a:cxnSpLocks/>
          </p:cNvCxnSpPr>
          <p:nvPr/>
        </p:nvCxnSpPr>
        <p:spPr>
          <a:xfrm flipH="1">
            <a:off x="1554065" y="121522"/>
            <a:ext cx="0" cy="1620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A687147-AEF9-C5C6-1AFE-097AC94D8608}"/>
              </a:ext>
            </a:extLst>
          </p:cNvPr>
          <p:cNvSpPr txBox="1"/>
          <p:nvPr/>
        </p:nvSpPr>
        <p:spPr>
          <a:xfrm>
            <a:off x="1476178" y="613697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4.50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73AEDE1-998E-AFB3-89CC-05FF5C67A672}"/>
              </a:ext>
            </a:extLst>
          </p:cNvPr>
          <p:cNvGrpSpPr/>
          <p:nvPr/>
        </p:nvGrpSpPr>
        <p:grpSpPr>
          <a:xfrm>
            <a:off x="361203" y="234656"/>
            <a:ext cx="463628" cy="180000"/>
            <a:chOff x="1284758" y="1218962"/>
            <a:chExt cx="463628" cy="180000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6B5046F-20F9-BE1F-2EAA-79C95D5A5FE9}"/>
                </a:ext>
              </a:extLst>
            </p:cNvPr>
            <p:cNvSpPr/>
            <p:nvPr/>
          </p:nvSpPr>
          <p:spPr>
            <a:xfrm>
              <a:off x="1426572" y="1218962"/>
              <a:ext cx="180000" cy="18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 w="317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5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F2520D1-532E-153D-0224-41D6E26653F5}"/>
                </a:ext>
              </a:extLst>
            </p:cNvPr>
            <p:cNvSpPr txBox="1"/>
            <p:nvPr/>
          </p:nvSpPr>
          <p:spPr>
            <a:xfrm flipH="1">
              <a:off x="1284758" y="1237458"/>
              <a:ext cx="463628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Fridge</a:t>
              </a:r>
              <a:endParaRPr lang="en-SG" sz="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B23F22AE-F034-69E3-5EC9-38C3AFBD9B6A}"/>
              </a:ext>
            </a:extLst>
          </p:cNvPr>
          <p:cNvSpPr/>
          <p:nvPr/>
        </p:nvSpPr>
        <p:spPr>
          <a:xfrm>
            <a:off x="298851" y="706524"/>
            <a:ext cx="180000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69804"/>
            </a:schemeClr>
          </a:solidFill>
          <a:ln w="31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739FE-9576-D79D-CCB8-67CDD0728493}"/>
              </a:ext>
            </a:extLst>
          </p:cNvPr>
          <p:cNvSpPr/>
          <p:nvPr/>
        </p:nvSpPr>
        <p:spPr>
          <a:xfrm>
            <a:off x="270911" y="208333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5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14F47B-D970-D305-F018-2791625C739A}"/>
              </a:ext>
            </a:extLst>
          </p:cNvPr>
          <p:cNvSpPr/>
          <p:nvPr/>
        </p:nvSpPr>
        <p:spPr>
          <a:xfrm rot="16200000">
            <a:off x="164790" y="532333"/>
            <a:ext cx="432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51EBD3-C8FE-13D7-5B02-DC9517082B55}"/>
              </a:ext>
            </a:extLst>
          </p:cNvPr>
          <p:cNvGrpSpPr/>
          <p:nvPr/>
        </p:nvGrpSpPr>
        <p:grpSpPr>
          <a:xfrm rot="16200000">
            <a:off x="97283" y="474508"/>
            <a:ext cx="572901" cy="205136"/>
            <a:chOff x="1056414" y="1257269"/>
            <a:chExt cx="572901" cy="20513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FB15074-5462-F425-0BB6-CFA9E7AC6C0F}"/>
                </a:ext>
              </a:extLst>
            </p:cNvPr>
            <p:cNvGrpSpPr/>
            <p:nvPr/>
          </p:nvGrpSpPr>
          <p:grpSpPr>
            <a:xfrm>
              <a:off x="1205191" y="1323906"/>
              <a:ext cx="424124" cy="138499"/>
              <a:chOff x="1176942" y="1220217"/>
              <a:chExt cx="424124" cy="207214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BE2564E-3064-BBC1-E36B-7BBC803D35C6}"/>
                  </a:ext>
                </a:extLst>
              </p:cNvPr>
              <p:cNvSpPr/>
              <p:nvPr/>
            </p:nvSpPr>
            <p:spPr>
              <a:xfrm rot="16200000">
                <a:off x="1317004" y="1183941"/>
                <a:ext cx="144001" cy="2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  <a:alpha val="69804"/>
                </a:schemeClr>
              </a:solidFill>
              <a:ln w="31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F267B45-8845-ED3E-B092-80397562214B}"/>
                  </a:ext>
                </a:extLst>
              </p:cNvPr>
              <p:cNvSpPr txBox="1"/>
              <p:nvPr/>
            </p:nvSpPr>
            <p:spPr>
              <a:xfrm>
                <a:off x="1176942" y="1220217"/>
                <a:ext cx="424124" cy="207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Mouse Pad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DCA5BA2-F268-3F99-F74E-1F0A8B29AFC9}"/>
                </a:ext>
              </a:extLst>
            </p:cNvPr>
            <p:cNvGrpSpPr/>
            <p:nvPr/>
          </p:nvGrpSpPr>
          <p:grpSpPr>
            <a:xfrm>
              <a:off x="1191156" y="1312013"/>
              <a:ext cx="288000" cy="126000"/>
              <a:chOff x="1002311" y="1085307"/>
              <a:chExt cx="288000" cy="1522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A23CCD-63E5-3120-73BC-4551D3614D3B}"/>
                  </a:ext>
                </a:extLst>
              </p:cNvPr>
              <p:cNvSpPr/>
              <p:nvPr/>
            </p:nvSpPr>
            <p:spPr>
              <a:xfrm>
                <a:off x="1088711" y="1130790"/>
                <a:ext cx="115200" cy="7559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  <a:alpha val="69804"/>
                </a:schemeClr>
              </a:solidFill>
              <a:ln w="31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ABD7386-FD89-E91B-1E84-F534188807E5}"/>
                  </a:ext>
                </a:extLst>
              </p:cNvPr>
              <p:cNvSpPr txBox="1"/>
              <p:nvPr/>
            </p:nvSpPr>
            <p:spPr>
              <a:xfrm>
                <a:off x="1002311" y="1085307"/>
                <a:ext cx="288000" cy="1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14”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3C100B-898B-F67A-DA9C-53A3BB78CC5C}"/>
                </a:ext>
              </a:extLst>
            </p:cNvPr>
            <p:cNvCxnSpPr/>
            <p:nvPr/>
          </p:nvCxnSpPr>
          <p:spPr>
            <a:xfrm>
              <a:off x="1191156" y="1312101"/>
              <a:ext cx="2880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125B92-371A-59BE-67FC-85E09B483D6D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487888" y="1331712"/>
              <a:ext cx="1296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1B3589-CC90-2F4C-571B-E7799DBFED51}"/>
                </a:ext>
              </a:extLst>
            </p:cNvPr>
            <p:cNvCxnSpPr>
              <a:cxnSpLocks/>
            </p:cNvCxnSpPr>
            <p:nvPr/>
          </p:nvCxnSpPr>
          <p:spPr>
            <a:xfrm rot="20700000" flipH="1">
              <a:off x="1056414" y="1331712"/>
              <a:ext cx="1296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C2B2268-2207-89FB-A48A-7707175CA828}"/>
                </a:ext>
              </a:extLst>
            </p:cNvPr>
            <p:cNvSpPr/>
            <p:nvPr/>
          </p:nvSpPr>
          <p:spPr>
            <a:xfrm>
              <a:off x="1314780" y="1257269"/>
              <a:ext cx="45719" cy="45719"/>
            </a:xfrm>
            <a:prstGeom prst="triangle">
              <a:avLst/>
            </a:prstGeom>
            <a:solidFill>
              <a:schemeClr val="tx2">
                <a:lumMod val="25000"/>
                <a:lumOff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247082-DAF5-FC8C-4939-46EA9D7B5B39}"/>
              </a:ext>
            </a:extLst>
          </p:cNvPr>
          <p:cNvGrpSpPr/>
          <p:nvPr/>
        </p:nvGrpSpPr>
        <p:grpSpPr>
          <a:xfrm>
            <a:off x="242291" y="692998"/>
            <a:ext cx="138499" cy="243180"/>
            <a:chOff x="1435214" y="990334"/>
            <a:chExt cx="138499" cy="24318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B64850-EE47-0647-5D70-F5D98DB96460}"/>
                </a:ext>
              </a:extLst>
            </p:cNvPr>
            <p:cNvSpPr/>
            <p:nvPr/>
          </p:nvSpPr>
          <p:spPr>
            <a:xfrm rot="5400000" flipH="1">
              <a:off x="1469634" y="1089325"/>
              <a:ext cx="69660" cy="45197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69804"/>
              </a:schemeClr>
            </a:solidFill>
            <a:ln w="31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9296DA-EA62-3C0C-7193-B12CEC4B094C}"/>
                </a:ext>
              </a:extLst>
            </p:cNvPr>
            <p:cNvSpPr txBox="1"/>
            <p:nvPr/>
          </p:nvSpPr>
          <p:spPr>
            <a:xfrm rot="5400000" flipH="1">
              <a:off x="1382874" y="1042674"/>
              <a:ext cx="243180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3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516E2D-86DF-B287-7E50-CCC48FF6CBD7}"/>
              </a:ext>
            </a:extLst>
          </p:cNvPr>
          <p:cNvCxnSpPr>
            <a:cxnSpLocks/>
          </p:cNvCxnSpPr>
          <p:nvPr/>
        </p:nvCxnSpPr>
        <p:spPr>
          <a:xfrm rot="5400000" flipV="1">
            <a:off x="1132301" y="1645509"/>
            <a:ext cx="1440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CF86725-F5B4-C9E0-5F02-AEFB00F695F6}"/>
              </a:ext>
            </a:extLst>
          </p:cNvPr>
          <p:cNvCxnSpPr>
            <a:cxnSpLocks/>
          </p:cNvCxnSpPr>
          <p:nvPr/>
        </p:nvCxnSpPr>
        <p:spPr>
          <a:xfrm flipV="1">
            <a:off x="886960" y="160477"/>
            <a:ext cx="0" cy="2952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AE6A02-EE10-28F5-3BA6-018ABDF204F9}"/>
              </a:ext>
            </a:extLst>
          </p:cNvPr>
          <p:cNvCxnSpPr>
            <a:cxnSpLocks/>
          </p:cNvCxnSpPr>
          <p:nvPr/>
        </p:nvCxnSpPr>
        <p:spPr>
          <a:xfrm rot="5400000" flipV="1">
            <a:off x="1132301" y="1485453"/>
            <a:ext cx="1440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28E029-ADF6-65AB-65E4-AB84C800F319}"/>
              </a:ext>
            </a:extLst>
          </p:cNvPr>
          <p:cNvGrpSpPr/>
          <p:nvPr/>
        </p:nvGrpSpPr>
        <p:grpSpPr>
          <a:xfrm rot="16200000">
            <a:off x="645728" y="1223687"/>
            <a:ext cx="535237" cy="138499"/>
            <a:chOff x="1063363" y="1446228"/>
            <a:chExt cx="535237" cy="13849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A0DA5D6-37F9-480E-C645-C999E98709AF}"/>
                </a:ext>
              </a:extLst>
            </p:cNvPr>
            <p:cNvSpPr/>
            <p:nvPr/>
          </p:nvSpPr>
          <p:spPr>
            <a:xfrm rot="5400000">
              <a:off x="1298023" y="1479478"/>
              <a:ext cx="41930" cy="72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 w="317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5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40C8D-3E7C-3DA5-EA7B-53747AB1D56F}"/>
                </a:ext>
              </a:extLst>
            </p:cNvPr>
            <p:cNvSpPr txBox="1"/>
            <p:nvPr/>
          </p:nvSpPr>
          <p:spPr>
            <a:xfrm flipH="1">
              <a:off x="1063363" y="1446228"/>
              <a:ext cx="535237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dehumidifier</a:t>
              </a:r>
              <a:endParaRPr lang="en-SG" sz="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608470-A7C5-A1DA-20F1-A308CFF20619}"/>
              </a:ext>
            </a:extLst>
          </p:cNvPr>
          <p:cNvCxnSpPr>
            <a:cxnSpLocks/>
          </p:cNvCxnSpPr>
          <p:nvPr/>
        </p:nvCxnSpPr>
        <p:spPr>
          <a:xfrm>
            <a:off x="246159" y="1789359"/>
            <a:ext cx="1241779" cy="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3306160-42CE-9576-4D74-A329E6815443}"/>
              </a:ext>
            </a:extLst>
          </p:cNvPr>
          <p:cNvSpPr txBox="1"/>
          <p:nvPr/>
        </p:nvSpPr>
        <p:spPr>
          <a:xfrm>
            <a:off x="1795908" y="343513"/>
            <a:ext cx="158930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5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Single Room Size: 7.75 sqm</a:t>
            </a:r>
          </a:p>
          <a:p>
            <a:br>
              <a:rPr lang="en-SG" sz="500" dirty="0"/>
            </a:br>
            <a:r>
              <a:rPr lang="en-SG" sz="5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Single Room with Ensuite Toilet Size: 13.2 m2</a:t>
            </a:r>
          </a:p>
          <a:p>
            <a:r>
              <a:rPr lang="en-US" altLang="zh-CN" sz="500" dirty="0">
                <a:solidFill>
                  <a:srgbClr val="333333"/>
                </a:solidFill>
                <a:latin typeface="Lato" panose="020F0502020204030203" pitchFamily="34" charset="0"/>
              </a:rPr>
              <a:t>Excluding Toilet ~10.75 m2</a:t>
            </a:r>
            <a:endParaRPr lang="en-SG" sz="5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n-SG" sz="5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n-SG" sz="5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n-SG" sz="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08CCB8-5999-E353-505F-6FE85B04C91B}"/>
              </a:ext>
            </a:extLst>
          </p:cNvPr>
          <p:cNvSpPr txBox="1"/>
          <p:nvPr/>
        </p:nvSpPr>
        <p:spPr>
          <a:xfrm>
            <a:off x="1061311" y="1752881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3.45</a:t>
            </a:r>
          </a:p>
        </p:txBody>
      </p:sp>
    </p:spTree>
    <p:extLst>
      <p:ext uri="{BB962C8B-B14F-4D97-AF65-F5344CB8AC3E}">
        <p14:creationId xmlns:p14="http://schemas.microsoft.com/office/powerpoint/2010/main" val="3262311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67E00-96FF-919B-CA8E-61D9D4FB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510A096-B073-8F17-5033-77FA3C28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" y="50462"/>
            <a:ext cx="1482154" cy="23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5A8AF6-38DB-5719-104C-4F301F6E4FE5}"/>
              </a:ext>
            </a:extLst>
          </p:cNvPr>
          <p:cNvSpPr/>
          <p:nvPr/>
        </p:nvSpPr>
        <p:spPr>
          <a:xfrm>
            <a:off x="250860" y="145235"/>
            <a:ext cx="1112400" cy="160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FA277-5F3C-DF7A-A989-667887FFCA42}"/>
              </a:ext>
            </a:extLst>
          </p:cNvPr>
          <p:cNvSpPr/>
          <p:nvPr/>
        </p:nvSpPr>
        <p:spPr>
          <a:xfrm>
            <a:off x="1233660" y="1135235"/>
            <a:ext cx="129600" cy="61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96E36-682E-BB25-C01C-1E5076BAFA12}"/>
              </a:ext>
            </a:extLst>
          </p:cNvPr>
          <p:cNvSpPr/>
          <p:nvPr/>
        </p:nvSpPr>
        <p:spPr>
          <a:xfrm>
            <a:off x="280119" y="935435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094A04-51C2-9869-3A4B-EEC2DF264826}"/>
              </a:ext>
            </a:extLst>
          </p:cNvPr>
          <p:cNvSpPr/>
          <p:nvPr/>
        </p:nvSpPr>
        <p:spPr>
          <a:xfrm>
            <a:off x="957378" y="355682"/>
            <a:ext cx="405882" cy="779553"/>
          </a:xfrm>
          <a:prstGeom prst="rect">
            <a:avLst/>
          </a:prstGeom>
          <a:solidFill>
            <a:schemeClr val="accent5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</a:t>
            </a: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2.45 m2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F57C3-1DE2-E639-6995-D5F5879196CA}"/>
              </a:ext>
            </a:extLst>
          </p:cNvPr>
          <p:cNvSpPr/>
          <p:nvPr/>
        </p:nvSpPr>
        <p:spPr>
          <a:xfrm>
            <a:off x="942311" y="1197464"/>
            <a:ext cx="278865" cy="190947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FD3996-24F3-B335-09F0-26F5C90A83F1}"/>
              </a:ext>
            </a:extLst>
          </p:cNvPr>
          <p:cNvCxnSpPr/>
          <p:nvPr/>
        </p:nvCxnSpPr>
        <p:spPr>
          <a:xfrm>
            <a:off x="1814908" y="997392"/>
            <a:ext cx="308437" cy="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17D493-4C4C-0846-2A8E-74158398EF07}"/>
              </a:ext>
            </a:extLst>
          </p:cNvPr>
          <p:cNvCxnSpPr>
            <a:cxnSpLocks/>
          </p:cNvCxnSpPr>
          <p:nvPr/>
        </p:nvCxnSpPr>
        <p:spPr>
          <a:xfrm flipH="1">
            <a:off x="1554065" y="121522"/>
            <a:ext cx="0" cy="1620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E47E13-F848-2F2D-FA1D-CCBEC1484614}"/>
              </a:ext>
            </a:extLst>
          </p:cNvPr>
          <p:cNvSpPr txBox="1"/>
          <p:nvPr/>
        </p:nvSpPr>
        <p:spPr>
          <a:xfrm>
            <a:off x="1476178" y="613697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4.50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ADF0B6-92B9-0EFC-5656-7B04BB0D8DA9}"/>
              </a:ext>
            </a:extLst>
          </p:cNvPr>
          <p:cNvSpPr/>
          <p:nvPr/>
        </p:nvSpPr>
        <p:spPr>
          <a:xfrm>
            <a:off x="270911" y="252793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5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05DDD-D028-7F33-E9DA-40CB8F88A8B6}"/>
              </a:ext>
            </a:extLst>
          </p:cNvPr>
          <p:cNvSpPr/>
          <p:nvPr/>
        </p:nvSpPr>
        <p:spPr>
          <a:xfrm rot="16200000">
            <a:off x="164790" y="576793"/>
            <a:ext cx="432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CD81DC-0EB5-E853-9C83-9B023F1C0390}"/>
              </a:ext>
            </a:extLst>
          </p:cNvPr>
          <p:cNvGrpSpPr/>
          <p:nvPr/>
        </p:nvGrpSpPr>
        <p:grpSpPr>
          <a:xfrm rot="16200000">
            <a:off x="97283" y="493774"/>
            <a:ext cx="572901" cy="205136"/>
            <a:chOff x="1056414" y="1257269"/>
            <a:chExt cx="572901" cy="20513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BF81E9-DB6E-5CD8-6748-002CEAB87431}"/>
                </a:ext>
              </a:extLst>
            </p:cNvPr>
            <p:cNvGrpSpPr/>
            <p:nvPr/>
          </p:nvGrpSpPr>
          <p:grpSpPr>
            <a:xfrm>
              <a:off x="1205191" y="1323906"/>
              <a:ext cx="424124" cy="138499"/>
              <a:chOff x="1176942" y="1220217"/>
              <a:chExt cx="424124" cy="207214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2E312A3-8C68-12CE-4BBA-590E33D46F00}"/>
                  </a:ext>
                </a:extLst>
              </p:cNvPr>
              <p:cNvSpPr/>
              <p:nvPr/>
            </p:nvSpPr>
            <p:spPr>
              <a:xfrm rot="16200000">
                <a:off x="1317004" y="1183941"/>
                <a:ext cx="144001" cy="2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  <a:alpha val="69804"/>
                </a:schemeClr>
              </a:solidFill>
              <a:ln w="31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D40676-0305-42AD-A71B-BB8886EBC66F}"/>
                  </a:ext>
                </a:extLst>
              </p:cNvPr>
              <p:cNvSpPr txBox="1"/>
              <p:nvPr/>
            </p:nvSpPr>
            <p:spPr>
              <a:xfrm>
                <a:off x="1176942" y="1220217"/>
                <a:ext cx="424124" cy="207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Mouse Pad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A911533-7761-DE40-E9D7-886DFDA13BC8}"/>
                </a:ext>
              </a:extLst>
            </p:cNvPr>
            <p:cNvGrpSpPr/>
            <p:nvPr/>
          </p:nvGrpSpPr>
          <p:grpSpPr>
            <a:xfrm>
              <a:off x="1191156" y="1312013"/>
              <a:ext cx="288000" cy="126000"/>
              <a:chOff x="1002311" y="1085307"/>
              <a:chExt cx="288000" cy="1522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EF1680D-C6EA-0068-9780-926A13ABC5E7}"/>
                  </a:ext>
                </a:extLst>
              </p:cNvPr>
              <p:cNvSpPr/>
              <p:nvPr/>
            </p:nvSpPr>
            <p:spPr>
              <a:xfrm>
                <a:off x="1088711" y="1130790"/>
                <a:ext cx="115200" cy="7559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  <a:alpha val="69804"/>
                </a:schemeClr>
              </a:solidFill>
              <a:ln w="31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CD344A0-4B44-6BB6-3378-8A39D545FCAF}"/>
                  </a:ext>
                </a:extLst>
              </p:cNvPr>
              <p:cNvSpPr txBox="1"/>
              <p:nvPr/>
            </p:nvSpPr>
            <p:spPr>
              <a:xfrm>
                <a:off x="1002311" y="1085307"/>
                <a:ext cx="288000" cy="1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14”</a:t>
                </a:r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C54222-87A2-6899-2B45-391D9A8AAAFC}"/>
                </a:ext>
              </a:extLst>
            </p:cNvPr>
            <p:cNvCxnSpPr/>
            <p:nvPr/>
          </p:nvCxnSpPr>
          <p:spPr>
            <a:xfrm>
              <a:off x="1191156" y="1312101"/>
              <a:ext cx="2880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6E391BF-A37A-F5A3-90B8-4FCEB4C897D5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487888" y="1331712"/>
              <a:ext cx="1296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322F8F-BC2C-C3BE-5998-B937EB890A8A}"/>
                </a:ext>
              </a:extLst>
            </p:cNvPr>
            <p:cNvCxnSpPr>
              <a:cxnSpLocks/>
            </p:cNvCxnSpPr>
            <p:nvPr/>
          </p:nvCxnSpPr>
          <p:spPr>
            <a:xfrm rot="20700000" flipH="1">
              <a:off x="1056414" y="1331712"/>
              <a:ext cx="1296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FE15F015-EE71-2ADD-F01E-69EB9DFCAEF6}"/>
                </a:ext>
              </a:extLst>
            </p:cNvPr>
            <p:cNvSpPr/>
            <p:nvPr/>
          </p:nvSpPr>
          <p:spPr>
            <a:xfrm>
              <a:off x="1314780" y="1257269"/>
              <a:ext cx="45719" cy="45719"/>
            </a:xfrm>
            <a:prstGeom prst="triangle">
              <a:avLst/>
            </a:prstGeom>
            <a:solidFill>
              <a:schemeClr val="tx2">
                <a:lumMod val="25000"/>
                <a:lumOff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72232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9FF63-DB90-FA2B-D98C-D7ADBD1FF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E30F376-D886-F822-20A8-74B68A647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" y="50462"/>
            <a:ext cx="1482154" cy="23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0ED1B3-5306-46DD-5E1F-BA9494AE7B58}"/>
              </a:ext>
            </a:extLst>
          </p:cNvPr>
          <p:cNvSpPr/>
          <p:nvPr/>
        </p:nvSpPr>
        <p:spPr>
          <a:xfrm>
            <a:off x="250860" y="145235"/>
            <a:ext cx="1112400" cy="160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C381D-4A14-93A3-DE17-86BBBE49509F}"/>
              </a:ext>
            </a:extLst>
          </p:cNvPr>
          <p:cNvSpPr/>
          <p:nvPr/>
        </p:nvSpPr>
        <p:spPr>
          <a:xfrm>
            <a:off x="1233660" y="1135235"/>
            <a:ext cx="129600" cy="61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EC0EA-CF0A-C4BB-D48A-32490E82C095}"/>
              </a:ext>
            </a:extLst>
          </p:cNvPr>
          <p:cNvSpPr/>
          <p:nvPr/>
        </p:nvSpPr>
        <p:spPr>
          <a:xfrm>
            <a:off x="272586" y="1046411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F14E1D-A7BB-3631-21A9-39CF00BCA20B}"/>
              </a:ext>
            </a:extLst>
          </p:cNvPr>
          <p:cNvSpPr/>
          <p:nvPr/>
        </p:nvSpPr>
        <p:spPr>
          <a:xfrm rot="16200000">
            <a:off x="55119" y="614411"/>
            <a:ext cx="648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9A434E-1C0B-FF3B-538D-9D2CA6B39A1C}"/>
              </a:ext>
            </a:extLst>
          </p:cNvPr>
          <p:cNvSpPr/>
          <p:nvPr/>
        </p:nvSpPr>
        <p:spPr>
          <a:xfrm>
            <a:off x="957378" y="355682"/>
            <a:ext cx="405882" cy="779553"/>
          </a:xfrm>
          <a:prstGeom prst="rect">
            <a:avLst/>
          </a:prstGeom>
          <a:solidFill>
            <a:schemeClr val="accent5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</a:t>
            </a: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2.45 m2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4F1D7-ACF3-3457-8A15-9B8862071E5A}"/>
              </a:ext>
            </a:extLst>
          </p:cNvPr>
          <p:cNvSpPr/>
          <p:nvPr/>
        </p:nvSpPr>
        <p:spPr>
          <a:xfrm>
            <a:off x="942311" y="1197464"/>
            <a:ext cx="278865" cy="190947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DDBC4D-32AD-B608-C937-E9CAD026245C}"/>
              </a:ext>
            </a:extLst>
          </p:cNvPr>
          <p:cNvCxnSpPr/>
          <p:nvPr/>
        </p:nvCxnSpPr>
        <p:spPr>
          <a:xfrm>
            <a:off x="605963" y="1178198"/>
            <a:ext cx="308437" cy="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89D62F-AC93-A152-79D0-D241DBE66D8B}"/>
              </a:ext>
            </a:extLst>
          </p:cNvPr>
          <p:cNvCxnSpPr>
            <a:cxnSpLocks/>
          </p:cNvCxnSpPr>
          <p:nvPr/>
        </p:nvCxnSpPr>
        <p:spPr>
          <a:xfrm flipH="1">
            <a:off x="1554065" y="121522"/>
            <a:ext cx="0" cy="1620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8C0727-7786-AAF2-D29E-E82C246222E1}"/>
              </a:ext>
            </a:extLst>
          </p:cNvPr>
          <p:cNvSpPr txBox="1"/>
          <p:nvPr/>
        </p:nvSpPr>
        <p:spPr>
          <a:xfrm>
            <a:off x="1476178" y="613697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4.50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741D27-EC65-CC4A-3549-5BEB03F20AE0}"/>
              </a:ext>
            </a:extLst>
          </p:cNvPr>
          <p:cNvSpPr/>
          <p:nvPr/>
        </p:nvSpPr>
        <p:spPr>
          <a:xfrm>
            <a:off x="271119" y="182410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CF0F69-7B9F-91D6-5488-EB2650E2EECB}"/>
              </a:ext>
            </a:extLst>
          </p:cNvPr>
          <p:cNvGrpSpPr/>
          <p:nvPr/>
        </p:nvGrpSpPr>
        <p:grpSpPr>
          <a:xfrm rot="16200000">
            <a:off x="81310" y="393955"/>
            <a:ext cx="572901" cy="205136"/>
            <a:chOff x="1056414" y="1257269"/>
            <a:chExt cx="572901" cy="2051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95E27E8-32BF-E9FB-D145-DA4C5869588B}"/>
                </a:ext>
              </a:extLst>
            </p:cNvPr>
            <p:cNvGrpSpPr/>
            <p:nvPr/>
          </p:nvGrpSpPr>
          <p:grpSpPr>
            <a:xfrm>
              <a:off x="1205191" y="1323906"/>
              <a:ext cx="424124" cy="138499"/>
              <a:chOff x="1176942" y="1220217"/>
              <a:chExt cx="424124" cy="207214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5D7C234D-84FB-0778-5AEF-0D40D88EAE5B}"/>
                  </a:ext>
                </a:extLst>
              </p:cNvPr>
              <p:cNvSpPr/>
              <p:nvPr/>
            </p:nvSpPr>
            <p:spPr>
              <a:xfrm rot="16200000">
                <a:off x="1317004" y="1183941"/>
                <a:ext cx="144001" cy="2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  <a:alpha val="69804"/>
                </a:schemeClr>
              </a:solidFill>
              <a:ln w="31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0A4A43-546A-40F7-06D5-5D272E7C2075}"/>
                  </a:ext>
                </a:extLst>
              </p:cNvPr>
              <p:cNvSpPr txBox="1"/>
              <p:nvPr/>
            </p:nvSpPr>
            <p:spPr>
              <a:xfrm>
                <a:off x="1176942" y="1220217"/>
                <a:ext cx="424124" cy="207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Mouse Pad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6434A1-024B-4608-E77A-EF7FF99249A6}"/>
                </a:ext>
              </a:extLst>
            </p:cNvPr>
            <p:cNvGrpSpPr/>
            <p:nvPr/>
          </p:nvGrpSpPr>
          <p:grpSpPr>
            <a:xfrm>
              <a:off x="1191156" y="1312013"/>
              <a:ext cx="288000" cy="126000"/>
              <a:chOff x="1002311" y="1085307"/>
              <a:chExt cx="288000" cy="15223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4DA551C-DE1E-6BFB-C391-5887643A2DDA}"/>
                  </a:ext>
                </a:extLst>
              </p:cNvPr>
              <p:cNvSpPr/>
              <p:nvPr/>
            </p:nvSpPr>
            <p:spPr>
              <a:xfrm>
                <a:off x="1088711" y="1130790"/>
                <a:ext cx="115200" cy="7559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  <a:alpha val="69804"/>
                </a:schemeClr>
              </a:solidFill>
              <a:ln w="31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F7DA57B-0D9F-D9F9-5C0A-8737EF88C918}"/>
                  </a:ext>
                </a:extLst>
              </p:cNvPr>
              <p:cNvSpPr txBox="1"/>
              <p:nvPr/>
            </p:nvSpPr>
            <p:spPr>
              <a:xfrm>
                <a:off x="1002311" y="1085307"/>
                <a:ext cx="288000" cy="1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14”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66EC05-EA5F-2171-4C62-4D57152CAC70}"/>
                </a:ext>
              </a:extLst>
            </p:cNvPr>
            <p:cNvCxnSpPr/>
            <p:nvPr/>
          </p:nvCxnSpPr>
          <p:spPr>
            <a:xfrm>
              <a:off x="1191156" y="1312101"/>
              <a:ext cx="2880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60F5F7B-9E6F-F861-9C8D-0614D5D36AE0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487888" y="1331712"/>
              <a:ext cx="1296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F8AB15-B8C8-4EAC-16A9-A98B18877B61}"/>
                </a:ext>
              </a:extLst>
            </p:cNvPr>
            <p:cNvCxnSpPr>
              <a:cxnSpLocks/>
            </p:cNvCxnSpPr>
            <p:nvPr/>
          </p:nvCxnSpPr>
          <p:spPr>
            <a:xfrm rot="20700000" flipH="1">
              <a:off x="1056414" y="1331712"/>
              <a:ext cx="1296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D82C877-DFB5-5815-B150-D995637104DB}"/>
                </a:ext>
              </a:extLst>
            </p:cNvPr>
            <p:cNvSpPr/>
            <p:nvPr/>
          </p:nvSpPr>
          <p:spPr>
            <a:xfrm>
              <a:off x="1314780" y="1257269"/>
              <a:ext cx="45719" cy="45719"/>
            </a:xfrm>
            <a:prstGeom prst="triangle">
              <a:avLst/>
            </a:prstGeom>
            <a:solidFill>
              <a:schemeClr val="tx2">
                <a:lumMod val="25000"/>
                <a:lumOff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49197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A5BEA-51B0-3C69-A63E-3C90816B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8D81D6-764F-217D-0F55-B9B8CDA75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" y="50462"/>
            <a:ext cx="1482154" cy="23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2FF385-B6D8-63FE-4CEE-91C05FDD4A6E}"/>
              </a:ext>
            </a:extLst>
          </p:cNvPr>
          <p:cNvSpPr/>
          <p:nvPr/>
        </p:nvSpPr>
        <p:spPr>
          <a:xfrm>
            <a:off x="250860" y="145235"/>
            <a:ext cx="1112400" cy="160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4E99E-81A8-C01D-B3DA-CBA5BB040254}"/>
              </a:ext>
            </a:extLst>
          </p:cNvPr>
          <p:cNvSpPr/>
          <p:nvPr/>
        </p:nvSpPr>
        <p:spPr>
          <a:xfrm>
            <a:off x="1233660" y="1135235"/>
            <a:ext cx="129600" cy="61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91803C-4DF9-FF62-8E70-4C37F0E163A3}"/>
              </a:ext>
            </a:extLst>
          </p:cNvPr>
          <p:cNvSpPr/>
          <p:nvPr/>
        </p:nvSpPr>
        <p:spPr>
          <a:xfrm>
            <a:off x="283083" y="814692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A4EF6A-C7F8-03D0-014C-0CC671D1EE37}"/>
              </a:ext>
            </a:extLst>
          </p:cNvPr>
          <p:cNvSpPr/>
          <p:nvPr/>
        </p:nvSpPr>
        <p:spPr>
          <a:xfrm>
            <a:off x="266400" y="169131"/>
            <a:ext cx="648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04AFC-EB45-1B5E-C29B-263F134FCF27}"/>
              </a:ext>
            </a:extLst>
          </p:cNvPr>
          <p:cNvSpPr/>
          <p:nvPr/>
        </p:nvSpPr>
        <p:spPr>
          <a:xfrm>
            <a:off x="957378" y="355682"/>
            <a:ext cx="405882" cy="779553"/>
          </a:xfrm>
          <a:prstGeom prst="rect">
            <a:avLst/>
          </a:prstGeom>
          <a:solidFill>
            <a:schemeClr val="accent5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</a:t>
            </a: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2.45 m2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85A256-4BFE-E8F2-D53A-59D64EA62A77}"/>
              </a:ext>
            </a:extLst>
          </p:cNvPr>
          <p:cNvSpPr/>
          <p:nvPr/>
        </p:nvSpPr>
        <p:spPr>
          <a:xfrm>
            <a:off x="942311" y="1197464"/>
            <a:ext cx="278865" cy="190947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32799-A42E-EED6-A8FF-65DB3D0CFE39}"/>
              </a:ext>
            </a:extLst>
          </p:cNvPr>
          <p:cNvCxnSpPr/>
          <p:nvPr/>
        </p:nvCxnSpPr>
        <p:spPr>
          <a:xfrm>
            <a:off x="605963" y="1178198"/>
            <a:ext cx="308437" cy="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90B789-0462-B282-F1B6-A4FA5C4076E8}"/>
              </a:ext>
            </a:extLst>
          </p:cNvPr>
          <p:cNvCxnSpPr>
            <a:cxnSpLocks/>
          </p:cNvCxnSpPr>
          <p:nvPr/>
        </p:nvCxnSpPr>
        <p:spPr>
          <a:xfrm flipH="1">
            <a:off x="1554065" y="121522"/>
            <a:ext cx="0" cy="1620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FA37A38-7AF9-B019-99A7-AD654445E445}"/>
              </a:ext>
            </a:extLst>
          </p:cNvPr>
          <p:cNvSpPr txBox="1"/>
          <p:nvPr/>
        </p:nvSpPr>
        <p:spPr>
          <a:xfrm>
            <a:off x="1476178" y="613697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4.50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EC2D89-F1C8-5BF1-8384-7E2492D4F496}"/>
              </a:ext>
            </a:extLst>
          </p:cNvPr>
          <p:cNvSpPr/>
          <p:nvPr/>
        </p:nvSpPr>
        <p:spPr>
          <a:xfrm rot="16200000">
            <a:off x="168035" y="484131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</p:spTree>
    <p:extLst>
      <p:ext uri="{BB962C8B-B14F-4D97-AF65-F5344CB8AC3E}">
        <p14:creationId xmlns:p14="http://schemas.microsoft.com/office/powerpoint/2010/main" val="3169907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DBD0C4D-C07E-595A-75E8-1183153CA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0943" y="-263055"/>
            <a:ext cx="2787647" cy="2787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F22771-6FBB-E69A-A749-62A4F79DB900}"/>
              </a:ext>
            </a:extLst>
          </p:cNvPr>
          <p:cNvSpPr/>
          <p:nvPr/>
        </p:nvSpPr>
        <p:spPr>
          <a:xfrm>
            <a:off x="1127087" y="436711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D0725-5A64-4B43-F255-BD6AA2729C52}"/>
              </a:ext>
            </a:extLst>
          </p:cNvPr>
          <p:cNvSpPr/>
          <p:nvPr/>
        </p:nvSpPr>
        <p:spPr>
          <a:xfrm rot="16200000">
            <a:off x="354304" y="873345"/>
            <a:ext cx="278865" cy="190947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1D1C95-06FB-28BE-DBB4-2F90F0DD758B}"/>
              </a:ext>
            </a:extLst>
          </p:cNvPr>
          <p:cNvSpPr/>
          <p:nvPr/>
        </p:nvSpPr>
        <p:spPr>
          <a:xfrm rot="16200000">
            <a:off x="289229" y="416117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BBEEA9-B0F4-8C43-FBD4-A30F944485E1}"/>
              </a:ext>
            </a:extLst>
          </p:cNvPr>
          <p:cNvCxnSpPr>
            <a:cxnSpLocks/>
          </p:cNvCxnSpPr>
          <p:nvPr/>
        </p:nvCxnSpPr>
        <p:spPr>
          <a:xfrm flipH="1">
            <a:off x="1554065" y="171358"/>
            <a:ext cx="0" cy="1620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5A14A2-E7FF-7C02-E6EF-90452207097A}"/>
              </a:ext>
            </a:extLst>
          </p:cNvPr>
          <p:cNvSpPr txBox="1"/>
          <p:nvPr/>
        </p:nvSpPr>
        <p:spPr>
          <a:xfrm>
            <a:off x="1476178" y="663533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4.50</a:t>
            </a:r>
          </a:p>
        </p:txBody>
      </p:sp>
    </p:spTree>
    <p:extLst>
      <p:ext uri="{BB962C8B-B14F-4D97-AF65-F5344CB8AC3E}">
        <p14:creationId xmlns:p14="http://schemas.microsoft.com/office/powerpoint/2010/main" val="3054332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294C900-0F92-C227-B911-E7943C5FD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4341" y="-84717"/>
            <a:ext cx="2058025" cy="205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6BE537E-8744-FD00-91BA-F4C13D8D10F6}"/>
              </a:ext>
            </a:extLst>
          </p:cNvPr>
          <p:cNvSpPr/>
          <p:nvPr/>
        </p:nvSpPr>
        <p:spPr>
          <a:xfrm>
            <a:off x="1041376" y="601672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CEEFE-91B4-8D76-D52D-F24506EC003D}"/>
              </a:ext>
            </a:extLst>
          </p:cNvPr>
          <p:cNvSpPr/>
          <p:nvPr/>
        </p:nvSpPr>
        <p:spPr>
          <a:xfrm rot="16200000">
            <a:off x="238828" y="1048274"/>
            <a:ext cx="278865" cy="190947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BC60C9-B8E1-7798-5E9A-AFE4B1960D1D}"/>
              </a:ext>
            </a:extLst>
          </p:cNvPr>
          <p:cNvSpPr/>
          <p:nvPr/>
        </p:nvSpPr>
        <p:spPr>
          <a:xfrm rot="16200000">
            <a:off x="186279" y="577636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8E8B25-B1E7-3FDE-1396-8FD70955F93D}"/>
              </a:ext>
            </a:extLst>
          </p:cNvPr>
          <p:cNvCxnSpPr>
            <a:cxnSpLocks/>
          </p:cNvCxnSpPr>
          <p:nvPr/>
        </p:nvCxnSpPr>
        <p:spPr>
          <a:xfrm>
            <a:off x="1529895" y="365544"/>
            <a:ext cx="0" cy="1008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A8E2B96-AFE2-280F-610C-6C6E9C11752E}"/>
              </a:ext>
            </a:extLst>
          </p:cNvPr>
          <p:cNvSpPr txBox="1"/>
          <p:nvPr/>
        </p:nvSpPr>
        <p:spPr>
          <a:xfrm>
            <a:off x="1466349" y="835038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2.80</a:t>
            </a:r>
          </a:p>
        </p:txBody>
      </p:sp>
    </p:spTree>
    <p:extLst>
      <p:ext uri="{BB962C8B-B14F-4D97-AF65-F5344CB8AC3E}">
        <p14:creationId xmlns:p14="http://schemas.microsoft.com/office/powerpoint/2010/main" val="68616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1C4809FE-61FC-776E-0075-8A3E4D383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83" y="-64776"/>
            <a:ext cx="2131599" cy="213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AD5C7E2-5CC1-8A7F-4012-A8DB37C68CC8}"/>
              </a:ext>
            </a:extLst>
          </p:cNvPr>
          <p:cNvSpPr/>
          <p:nvPr/>
        </p:nvSpPr>
        <p:spPr>
          <a:xfrm>
            <a:off x="987474" y="558112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F3A3E7-5315-0D4B-DC52-C4D61D7093BC}"/>
              </a:ext>
            </a:extLst>
          </p:cNvPr>
          <p:cNvSpPr/>
          <p:nvPr/>
        </p:nvSpPr>
        <p:spPr>
          <a:xfrm rot="16200000">
            <a:off x="369322" y="920684"/>
            <a:ext cx="278865" cy="190947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E7E31B-1D0B-7124-56D6-C890039541D3}"/>
              </a:ext>
            </a:extLst>
          </p:cNvPr>
          <p:cNvSpPr/>
          <p:nvPr/>
        </p:nvSpPr>
        <p:spPr>
          <a:xfrm rot="16200000">
            <a:off x="301755" y="548170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FDD94F-7769-DF75-339E-79518EC6F0C4}"/>
              </a:ext>
            </a:extLst>
          </p:cNvPr>
          <p:cNvCxnSpPr>
            <a:cxnSpLocks/>
          </p:cNvCxnSpPr>
          <p:nvPr/>
        </p:nvCxnSpPr>
        <p:spPr>
          <a:xfrm>
            <a:off x="1529895" y="365544"/>
            <a:ext cx="0" cy="1008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E55ACE-F5C6-9D81-9A4A-B3F8ED9C5A50}"/>
              </a:ext>
            </a:extLst>
          </p:cNvPr>
          <p:cNvSpPr txBox="1"/>
          <p:nvPr/>
        </p:nvSpPr>
        <p:spPr>
          <a:xfrm>
            <a:off x="1466349" y="835038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2.80</a:t>
            </a:r>
          </a:p>
        </p:txBody>
      </p:sp>
    </p:spTree>
    <p:extLst>
      <p:ext uri="{BB962C8B-B14F-4D97-AF65-F5344CB8AC3E}">
        <p14:creationId xmlns:p14="http://schemas.microsoft.com/office/powerpoint/2010/main" val="297680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D8AA3C-806B-C50B-4F26-DC67BC1D8179}"/>
              </a:ext>
            </a:extLst>
          </p:cNvPr>
          <p:cNvSpPr/>
          <p:nvPr/>
        </p:nvSpPr>
        <p:spPr>
          <a:xfrm>
            <a:off x="173785" y="758557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4FCDD4-9717-584A-4B34-3BC5A35132B3}"/>
              </a:ext>
            </a:extLst>
          </p:cNvPr>
          <p:cNvSpPr/>
          <p:nvPr/>
        </p:nvSpPr>
        <p:spPr>
          <a:xfrm rot="5400000">
            <a:off x="182963" y="348685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C11BC-5F65-462B-6410-7C65F522B9EA}"/>
              </a:ext>
            </a:extLst>
          </p:cNvPr>
          <p:cNvSpPr txBox="1"/>
          <p:nvPr/>
        </p:nvSpPr>
        <p:spPr>
          <a:xfrm>
            <a:off x="731743" y="57449"/>
            <a:ext cx="9888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500" dirty="0"/>
              <a:t>Bed Mattress Size: </a:t>
            </a:r>
          </a:p>
          <a:p>
            <a:r>
              <a:rPr lang="en-SG" sz="500" dirty="0"/>
              <a:t>190 cm x 91 cm x 23 cm</a:t>
            </a:r>
          </a:p>
        </p:txBody>
      </p:sp>
    </p:spTree>
    <p:extLst>
      <p:ext uri="{BB962C8B-B14F-4D97-AF65-F5344CB8AC3E}">
        <p14:creationId xmlns:p14="http://schemas.microsoft.com/office/powerpoint/2010/main" val="143132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8C6016-9BC8-F0C5-8893-5FC1CB8C9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240" y="216764"/>
            <a:ext cx="904435" cy="90443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EEC14B-ABFE-333F-7B5C-1A6883BB88DC}"/>
              </a:ext>
            </a:extLst>
          </p:cNvPr>
          <p:cNvCxnSpPr>
            <a:cxnSpLocks/>
          </p:cNvCxnSpPr>
          <p:nvPr/>
        </p:nvCxnSpPr>
        <p:spPr>
          <a:xfrm flipV="1">
            <a:off x="827195" y="349901"/>
            <a:ext cx="1440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C9B4E2-1F4E-7782-4C4E-85C41214A7E0}"/>
              </a:ext>
            </a:extLst>
          </p:cNvPr>
          <p:cNvCxnSpPr>
            <a:cxnSpLocks/>
          </p:cNvCxnSpPr>
          <p:nvPr/>
        </p:nvCxnSpPr>
        <p:spPr>
          <a:xfrm flipV="1">
            <a:off x="827195" y="483407"/>
            <a:ext cx="1800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9CDCEB-CE78-C8CE-F7E2-42FCC391B625}"/>
              </a:ext>
            </a:extLst>
          </p:cNvPr>
          <p:cNvCxnSpPr>
            <a:cxnSpLocks/>
          </p:cNvCxnSpPr>
          <p:nvPr/>
        </p:nvCxnSpPr>
        <p:spPr>
          <a:xfrm flipV="1">
            <a:off x="827195" y="616912"/>
            <a:ext cx="3600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7255889-304A-E161-D885-B8E8554FEC7E}"/>
              </a:ext>
            </a:extLst>
          </p:cNvPr>
          <p:cNvSpPr txBox="1"/>
          <p:nvPr/>
        </p:nvSpPr>
        <p:spPr>
          <a:xfrm>
            <a:off x="1161985" y="244880"/>
            <a:ext cx="7792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0.4</a:t>
            </a:r>
            <a:r>
              <a:rPr lang="en-US" altLang="zh-CN" sz="500" dirty="0"/>
              <a:t>m</a:t>
            </a:r>
          </a:p>
          <a:p>
            <a:endParaRPr lang="en-US" sz="500" dirty="0"/>
          </a:p>
          <a:p>
            <a:r>
              <a:rPr lang="en-US" sz="500" dirty="0"/>
              <a:t>0.5m</a:t>
            </a:r>
          </a:p>
          <a:p>
            <a:endParaRPr lang="en-US" sz="500" dirty="0"/>
          </a:p>
          <a:p>
            <a:r>
              <a:rPr lang="en-US" sz="500" dirty="0"/>
              <a:t>1.0m</a:t>
            </a:r>
            <a:endParaRPr lang="en-SG" sz="500" dirty="0"/>
          </a:p>
        </p:txBody>
      </p:sp>
    </p:spTree>
    <p:extLst>
      <p:ext uri="{BB962C8B-B14F-4D97-AF65-F5344CB8AC3E}">
        <p14:creationId xmlns:p14="http://schemas.microsoft.com/office/powerpoint/2010/main" val="174294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1BA52D94-248B-CC4D-D763-73492A83F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9" t="6492" r="1792" b="2741"/>
          <a:stretch>
            <a:fillRect/>
          </a:stretch>
        </p:blipFill>
        <p:spPr bwMode="auto">
          <a:xfrm>
            <a:off x="219656" y="0"/>
            <a:ext cx="1307166" cy="20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8B8B82-F400-D6A9-8590-71D4BEEE4149}"/>
              </a:ext>
            </a:extLst>
          </p:cNvPr>
          <p:cNvSpPr/>
          <p:nvPr/>
        </p:nvSpPr>
        <p:spPr>
          <a:xfrm>
            <a:off x="943814" y="280170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CD811F-C842-18AB-876D-9EE33E74EB42}"/>
              </a:ext>
            </a:extLst>
          </p:cNvPr>
          <p:cNvSpPr/>
          <p:nvPr/>
        </p:nvSpPr>
        <p:spPr>
          <a:xfrm rot="16200000">
            <a:off x="237463" y="1085878"/>
            <a:ext cx="303642" cy="180595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C272FD-E21C-08CA-A90E-7E0A231E0022}"/>
              </a:ext>
            </a:extLst>
          </p:cNvPr>
          <p:cNvSpPr/>
          <p:nvPr/>
        </p:nvSpPr>
        <p:spPr>
          <a:xfrm rot="16200000">
            <a:off x="314815" y="333896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9F9952-2E88-932E-FEE1-D1919954AE3B}"/>
              </a:ext>
            </a:extLst>
          </p:cNvPr>
          <p:cNvCxnSpPr>
            <a:cxnSpLocks/>
          </p:cNvCxnSpPr>
          <p:nvPr/>
        </p:nvCxnSpPr>
        <p:spPr>
          <a:xfrm>
            <a:off x="1544041" y="69049"/>
            <a:ext cx="0" cy="1620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36AF3DC-A035-5818-7545-CD56159C3F58}"/>
              </a:ext>
            </a:extLst>
          </p:cNvPr>
          <p:cNvSpPr txBox="1"/>
          <p:nvPr/>
        </p:nvSpPr>
        <p:spPr>
          <a:xfrm>
            <a:off x="1480495" y="538543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4.50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BFD663-5180-5F42-9043-067AA1F3FD79}"/>
              </a:ext>
            </a:extLst>
          </p:cNvPr>
          <p:cNvSpPr/>
          <p:nvPr/>
        </p:nvSpPr>
        <p:spPr>
          <a:xfrm>
            <a:off x="843950" y="1029338"/>
            <a:ext cx="446399" cy="659711"/>
          </a:xfrm>
          <a:prstGeom prst="rect">
            <a:avLst/>
          </a:prstGeom>
          <a:solidFill>
            <a:schemeClr val="accent5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</a:t>
            </a:r>
          </a:p>
          <a:p>
            <a:pPr algn="ctr"/>
            <a:r>
              <a:rPr lang="en-SG" sz="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2.00 m2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E6385D-3D20-FC93-C2C5-9285541BD8B4}"/>
              </a:ext>
            </a:extLst>
          </p:cNvPr>
          <p:cNvSpPr/>
          <p:nvPr/>
        </p:nvSpPr>
        <p:spPr>
          <a:xfrm>
            <a:off x="1038977" y="1549746"/>
            <a:ext cx="259200" cy="136811"/>
          </a:xfrm>
          <a:prstGeom prst="rect">
            <a:avLst/>
          </a:prstGeom>
          <a:solidFill>
            <a:schemeClr val="accent5">
              <a:lumMod val="5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593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E55B0-D78A-0690-6B92-242BE8418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27D666CF-1F01-F922-11CC-0DA489E42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39" t="6492" r="1792" b="2741"/>
          <a:stretch>
            <a:fillRect/>
          </a:stretch>
        </p:blipFill>
        <p:spPr bwMode="auto">
          <a:xfrm>
            <a:off x="219656" y="0"/>
            <a:ext cx="1307166" cy="209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620EF1-A207-98BC-B212-8B620718900B}"/>
              </a:ext>
            </a:extLst>
          </p:cNvPr>
          <p:cNvSpPr/>
          <p:nvPr/>
        </p:nvSpPr>
        <p:spPr>
          <a:xfrm>
            <a:off x="943814" y="280170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D7D157-5927-62A2-DB7B-78124DEAB426}"/>
              </a:ext>
            </a:extLst>
          </p:cNvPr>
          <p:cNvSpPr/>
          <p:nvPr/>
        </p:nvSpPr>
        <p:spPr>
          <a:xfrm rot="16200000">
            <a:off x="237463" y="1085878"/>
            <a:ext cx="303642" cy="180595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426999-B609-3C5B-08DB-6AA235725BA1}"/>
              </a:ext>
            </a:extLst>
          </p:cNvPr>
          <p:cNvCxnSpPr>
            <a:cxnSpLocks/>
          </p:cNvCxnSpPr>
          <p:nvPr/>
        </p:nvCxnSpPr>
        <p:spPr>
          <a:xfrm>
            <a:off x="1544041" y="69049"/>
            <a:ext cx="0" cy="1620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60B8C59-43F2-DCC1-CE6C-EF1641F8D25E}"/>
              </a:ext>
            </a:extLst>
          </p:cNvPr>
          <p:cNvSpPr txBox="1"/>
          <p:nvPr/>
        </p:nvSpPr>
        <p:spPr>
          <a:xfrm>
            <a:off x="1439515" y="556884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4.50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5606DB-6602-4F9E-614D-694BC25F5B08}"/>
              </a:ext>
            </a:extLst>
          </p:cNvPr>
          <p:cNvSpPr/>
          <p:nvPr/>
        </p:nvSpPr>
        <p:spPr>
          <a:xfrm>
            <a:off x="843950" y="1029338"/>
            <a:ext cx="446399" cy="659711"/>
          </a:xfrm>
          <a:prstGeom prst="rect">
            <a:avLst/>
          </a:prstGeom>
          <a:solidFill>
            <a:schemeClr val="accent5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</a:t>
            </a:r>
          </a:p>
          <a:p>
            <a:pPr algn="ctr"/>
            <a:r>
              <a:rPr lang="en-SG" sz="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2.00 m2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50B71A-D35F-FEE2-F9A2-975567F888F4}"/>
              </a:ext>
            </a:extLst>
          </p:cNvPr>
          <p:cNvSpPr/>
          <p:nvPr/>
        </p:nvSpPr>
        <p:spPr>
          <a:xfrm>
            <a:off x="1038977" y="1549746"/>
            <a:ext cx="259200" cy="136811"/>
          </a:xfrm>
          <a:prstGeom prst="rect">
            <a:avLst/>
          </a:prstGeom>
          <a:solidFill>
            <a:schemeClr val="accent5">
              <a:lumMod val="5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6438810-9CFC-F7B4-7D4A-FD5A48415F2B}"/>
              </a:ext>
            </a:extLst>
          </p:cNvPr>
          <p:cNvGrpSpPr/>
          <p:nvPr/>
        </p:nvGrpSpPr>
        <p:grpSpPr>
          <a:xfrm>
            <a:off x="488013" y="129613"/>
            <a:ext cx="463628" cy="180000"/>
            <a:chOff x="1284758" y="1218962"/>
            <a:chExt cx="463628" cy="18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41C5DB4-6864-A26C-0005-9D029DC0C7C5}"/>
                </a:ext>
              </a:extLst>
            </p:cNvPr>
            <p:cNvSpPr/>
            <p:nvPr/>
          </p:nvSpPr>
          <p:spPr>
            <a:xfrm>
              <a:off x="1426572" y="1218962"/>
              <a:ext cx="180000" cy="18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 w="317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5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D61D998-215B-1108-D6DC-89BA1174562D}"/>
                </a:ext>
              </a:extLst>
            </p:cNvPr>
            <p:cNvSpPr txBox="1"/>
            <p:nvPr/>
          </p:nvSpPr>
          <p:spPr>
            <a:xfrm flipH="1">
              <a:off x="1284758" y="1237458"/>
              <a:ext cx="463628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Fridge</a:t>
              </a:r>
              <a:endParaRPr lang="en-SG" sz="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DC0DEC-B84F-829C-3FE6-F6BD00C30AE9}"/>
              </a:ext>
            </a:extLst>
          </p:cNvPr>
          <p:cNvSpPr/>
          <p:nvPr/>
        </p:nvSpPr>
        <p:spPr>
          <a:xfrm>
            <a:off x="423767" y="591804"/>
            <a:ext cx="180000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69804"/>
            </a:schemeClr>
          </a:solidFill>
          <a:ln w="31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B40D43-3FB8-8405-A1C3-B7D8B81485D0}"/>
              </a:ext>
            </a:extLst>
          </p:cNvPr>
          <p:cNvSpPr/>
          <p:nvPr/>
        </p:nvSpPr>
        <p:spPr>
          <a:xfrm>
            <a:off x="395827" y="93613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5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818EDA-3A24-DC3C-B927-6C4BCA738436}"/>
              </a:ext>
            </a:extLst>
          </p:cNvPr>
          <p:cNvSpPr/>
          <p:nvPr/>
        </p:nvSpPr>
        <p:spPr>
          <a:xfrm rot="16200000">
            <a:off x="289706" y="417613"/>
            <a:ext cx="432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ACD2C7-82F9-E2F6-32B7-BD6D2CC1095E}"/>
              </a:ext>
            </a:extLst>
          </p:cNvPr>
          <p:cNvGrpSpPr/>
          <p:nvPr/>
        </p:nvGrpSpPr>
        <p:grpSpPr>
          <a:xfrm rot="16200000">
            <a:off x="222199" y="359788"/>
            <a:ext cx="572901" cy="205136"/>
            <a:chOff x="1056414" y="1257269"/>
            <a:chExt cx="572901" cy="2051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51CB8CE-A37B-919F-8A79-DE7C42D9F5A7}"/>
                </a:ext>
              </a:extLst>
            </p:cNvPr>
            <p:cNvGrpSpPr/>
            <p:nvPr/>
          </p:nvGrpSpPr>
          <p:grpSpPr>
            <a:xfrm>
              <a:off x="1205191" y="1323906"/>
              <a:ext cx="424124" cy="138499"/>
              <a:chOff x="1176942" y="1220217"/>
              <a:chExt cx="424124" cy="207214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B179EA77-EE45-616F-72E5-6ABADA916788}"/>
                  </a:ext>
                </a:extLst>
              </p:cNvPr>
              <p:cNvSpPr/>
              <p:nvPr/>
            </p:nvSpPr>
            <p:spPr>
              <a:xfrm rot="16200000">
                <a:off x="1317004" y="1183941"/>
                <a:ext cx="144001" cy="288000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  <a:alpha val="69804"/>
                </a:schemeClr>
              </a:solidFill>
              <a:ln w="3175" cap="flat" cmpd="sng" algn="ctr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18141A-1624-55DE-9AC9-1996D94645C2}"/>
                  </a:ext>
                </a:extLst>
              </p:cNvPr>
              <p:cNvSpPr txBox="1"/>
              <p:nvPr/>
            </p:nvSpPr>
            <p:spPr>
              <a:xfrm>
                <a:off x="1176942" y="1220217"/>
                <a:ext cx="424124" cy="207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accent5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Mouse Pad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23F044-E15A-66EE-22D8-DE1194A36B11}"/>
                </a:ext>
              </a:extLst>
            </p:cNvPr>
            <p:cNvGrpSpPr/>
            <p:nvPr/>
          </p:nvGrpSpPr>
          <p:grpSpPr>
            <a:xfrm>
              <a:off x="1191156" y="1312013"/>
              <a:ext cx="288000" cy="126000"/>
              <a:chOff x="1002311" y="1085307"/>
              <a:chExt cx="288000" cy="152238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6A8A31D-752E-8990-6507-2B01336B949E}"/>
                  </a:ext>
                </a:extLst>
              </p:cNvPr>
              <p:cNvSpPr/>
              <p:nvPr/>
            </p:nvSpPr>
            <p:spPr>
              <a:xfrm>
                <a:off x="1088711" y="1130790"/>
                <a:ext cx="115200" cy="75599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  <a:alpha val="69804"/>
                </a:schemeClr>
              </a:solidFill>
              <a:ln w="3175" cap="flat" cmpd="sng" algn="ctr">
                <a:solidFill>
                  <a:schemeClr val="bg2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SG" sz="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07D0B10-EE66-209D-63E6-9528CF5C4747}"/>
                  </a:ext>
                </a:extLst>
              </p:cNvPr>
              <p:cNvSpPr txBox="1"/>
              <p:nvPr/>
            </p:nvSpPr>
            <p:spPr>
              <a:xfrm>
                <a:off x="1002311" y="1085307"/>
                <a:ext cx="288000" cy="1522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SG" sz="3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14”</a:t>
                </a:r>
              </a:p>
            </p:txBody>
          </p: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83D0BBC-5F4B-78EA-C6F1-38480CE79DF7}"/>
                </a:ext>
              </a:extLst>
            </p:cNvPr>
            <p:cNvCxnSpPr/>
            <p:nvPr/>
          </p:nvCxnSpPr>
          <p:spPr>
            <a:xfrm>
              <a:off x="1191156" y="1312101"/>
              <a:ext cx="2880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9E76C4-14C4-99C5-C25F-3FBAC1F97D0A}"/>
                </a:ext>
              </a:extLst>
            </p:cNvPr>
            <p:cNvCxnSpPr>
              <a:cxnSpLocks/>
            </p:cNvCxnSpPr>
            <p:nvPr/>
          </p:nvCxnSpPr>
          <p:spPr>
            <a:xfrm rot="900000">
              <a:off x="1487888" y="1331712"/>
              <a:ext cx="1296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BBDA497-4DD9-58EE-B22E-541474121EA6}"/>
                </a:ext>
              </a:extLst>
            </p:cNvPr>
            <p:cNvCxnSpPr>
              <a:cxnSpLocks/>
            </p:cNvCxnSpPr>
            <p:nvPr/>
          </p:nvCxnSpPr>
          <p:spPr>
            <a:xfrm rot="20700000" flipH="1">
              <a:off x="1056414" y="1331712"/>
              <a:ext cx="129600" cy="0"/>
            </a:xfrm>
            <a:prstGeom prst="line">
              <a:avLst/>
            </a:prstGeom>
            <a:ln>
              <a:solidFill>
                <a:schemeClr val="tx2">
                  <a:lumMod val="25000"/>
                  <a:lumOff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9A821ED-AFAE-7E7E-0802-FDD3F8FB56B1}"/>
                </a:ext>
              </a:extLst>
            </p:cNvPr>
            <p:cNvSpPr/>
            <p:nvPr/>
          </p:nvSpPr>
          <p:spPr>
            <a:xfrm>
              <a:off x="1314780" y="1257269"/>
              <a:ext cx="45719" cy="45719"/>
            </a:xfrm>
            <a:prstGeom prst="triangle">
              <a:avLst/>
            </a:prstGeom>
            <a:solidFill>
              <a:schemeClr val="tx2">
                <a:lumMod val="25000"/>
                <a:lumOff val="75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AB5777-2B12-B4D9-5FC6-A1BDF581B809}"/>
              </a:ext>
            </a:extLst>
          </p:cNvPr>
          <p:cNvGrpSpPr/>
          <p:nvPr/>
        </p:nvGrpSpPr>
        <p:grpSpPr>
          <a:xfrm>
            <a:off x="367207" y="578278"/>
            <a:ext cx="138499" cy="243180"/>
            <a:chOff x="1435214" y="990334"/>
            <a:chExt cx="138499" cy="24318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DC5F48B-43A5-035A-643B-833297EB3EB4}"/>
                </a:ext>
              </a:extLst>
            </p:cNvPr>
            <p:cNvSpPr/>
            <p:nvPr/>
          </p:nvSpPr>
          <p:spPr>
            <a:xfrm rot="5400000" flipH="1">
              <a:off x="1469634" y="1089325"/>
              <a:ext cx="69660" cy="45197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69804"/>
              </a:schemeClr>
            </a:solidFill>
            <a:ln w="3175" cap="flat" cmpd="sng" algn="ctr">
              <a:solidFill>
                <a:schemeClr val="bg2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B8C6ED-4305-3315-57D1-0B13E19FED37}"/>
                </a:ext>
              </a:extLst>
            </p:cNvPr>
            <p:cNvSpPr txBox="1"/>
            <p:nvPr/>
          </p:nvSpPr>
          <p:spPr>
            <a:xfrm rot="5400000" flipH="1">
              <a:off x="1382874" y="1042674"/>
              <a:ext cx="243180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G" sz="3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PC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369B9C7B-2CAD-5B2A-8614-BCD9775474BB}"/>
              </a:ext>
            </a:extLst>
          </p:cNvPr>
          <p:cNvSpPr/>
          <p:nvPr/>
        </p:nvSpPr>
        <p:spPr>
          <a:xfrm>
            <a:off x="1752931" y="747248"/>
            <a:ext cx="278865" cy="190947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7516E2D-86DF-B287-7E50-CCC48FF6CBD7}"/>
              </a:ext>
            </a:extLst>
          </p:cNvPr>
          <p:cNvCxnSpPr>
            <a:cxnSpLocks/>
          </p:cNvCxnSpPr>
          <p:nvPr/>
        </p:nvCxnSpPr>
        <p:spPr>
          <a:xfrm rot="5400000" flipV="1">
            <a:off x="341858" y="866195"/>
            <a:ext cx="1440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AE6A02-EE10-28F5-3BA6-018ABDF204F9}"/>
              </a:ext>
            </a:extLst>
          </p:cNvPr>
          <p:cNvCxnSpPr>
            <a:cxnSpLocks/>
          </p:cNvCxnSpPr>
          <p:nvPr/>
        </p:nvCxnSpPr>
        <p:spPr>
          <a:xfrm rot="5400000" flipV="1">
            <a:off x="710392" y="1445312"/>
            <a:ext cx="144000" cy="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28E029-ADF6-65AB-65E4-AB84C800F319}"/>
              </a:ext>
            </a:extLst>
          </p:cNvPr>
          <p:cNvGrpSpPr/>
          <p:nvPr/>
        </p:nvGrpSpPr>
        <p:grpSpPr>
          <a:xfrm rot="16200000">
            <a:off x="183267" y="802982"/>
            <a:ext cx="535237" cy="138499"/>
            <a:chOff x="1063363" y="1446228"/>
            <a:chExt cx="535237" cy="138499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A0DA5D6-37F9-480E-C645-C999E98709AF}"/>
                </a:ext>
              </a:extLst>
            </p:cNvPr>
            <p:cNvSpPr/>
            <p:nvPr/>
          </p:nvSpPr>
          <p:spPr>
            <a:xfrm rot="5400000">
              <a:off x="1298023" y="1479478"/>
              <a:ext cx="41930" cy="72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  <a:alpha val="69804"/>
              </a:schemeClr>
            </a:solidFill>
            <a:ln w="3175" cap="flat" cmpd="sng" algn="ctr">
              <a:solidFill>
                <a:schemeClr val="accent6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SG" sz="5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40C8D-3E7C-3DA5-EA7B-53747AB1D56F}"/>
                </a:ext>
              </a:extLst>
            </p:cNvPr>
            <p:cNvSpPr txBox="1"/>
            <p:nvPr/>
          </p:nvSpPr>
          <p:spPr>
            <a:xfrm flipH="1">
              <a:off x="1063363" y="1446228"/>
              <a:ext cx="535237" cy="1384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300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dehumidifier</a:t>
              </a:r>
              <a:endParaRPr lang="en-SG" sz="300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822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FC1975-86C8-36F7-4AF4-91D11F623B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516"/>
          <a:stretch>
            <a:fillRect/>
          </a:stretch>
        </p:blipFill>
        <p:spPr bwMode="auto">
          <a:xfrm>
            <a:off x="-56921" y="-231425"/>
            <a:ext cx="2876322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B78024-A205-4A35-D2CA-13AF20844AD0}"/>
              </a:ext>
            </a:extLst>
          </p:cNvPr>
          <p:cNvSpPr/>
          <p:nvPr/>
        </p:nvSpPr>
        <p:spPr>
          <a:xfrm>
            <a:off x="147947" y="198324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809A00-1DE0-8B39-1F06-36825DA82FC8}"/>
              </a:ext>
            </a:extLst>
          </p:cNvPr>
          <p:cNvSpPr/>
          <p:nvPr/>
        </p:nvSpPr>
        <p:spPr>
          <a:xfrm>
            <a:off x="644659" y="195502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</p:spTree>
    <p:extLst>
      <p:ext uri="{BB962C8B-B14F-4D97-AF65-F5344CB8AC3E}">
        <p14:creationId xmlns:p14="http://schemas.microsoft.com/office/powerpoint/2010/main" val="269330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2E20CF0-B6F7-B0B1-A6AE-56CAC4FDC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04"/>
          <a:stretch>
            <a:fillRect/>
          </a:stretch>
        </p:blipFill>
        <p:spPr bwMode="auto">
          <a:xfrm>
            <a:off x="292100" y="-330713"/>
            <a:ext cx="1366544" cy="2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0D2FFE-B148-7415-79A5-61CED9621760}"/>
              </a:ext>
            </a:extLst>
          </p:cNvPr>
          <p:cNvSpPr/>
          <p:nvPr/>
        </p:nvSpPr>
        <p:spPr>
          <a:xfrm>
            <a:off x="1060231" y="505240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A289F-C1AF-3078-4CB5-0E6DAE90F59B}"/>
              </a:ext>
            </a:extLst>
          </p:cNvPr>
          <p:cNvSpPr/>
          <p:nvPr/>
        </p:nvSpPr>
        <p:spPr>
          <a:xfrm rot="16200000">
            <a:off x="1148073" y="1268736"/>
            <a:ext cx="291511" cy="180809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64288B-AE76-BE56-4F40-E43A28A5090D}"/>
              </a:ext>
            </a:extLst>
          </p:cNvPr>
          <p:cNvSpPr/>
          <p:nvPr/>
        </p:nvSpPr>
        <p:spPr>
          <a:xfrm>
            <a:off x="829686" y="132051"/>
            <a:ext cx="450000" cy="180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633D3E-6F14-DF83-D98F-AC50CABD6A34}"/>
              </a:ext>
            </a:extLst>
          </p:cNvPr>
          <p:cNvCxnSpPr>
            <a:cxnSpLocks/>
          </p:cNvCxnSpPr>
          <p:nvPr/>
        </p:nvCxnSpPr>
        <p:spPr>
          <a:xfrm>
            <a:off x="1544041" y="69049"/>
            <a:ext cx="0" cy="1620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30880-B687-0CDE-06F3-08725F69CA67}"/>
              </a:ext>
            </a:extLst>
          </p:cNvPr>
          <p:cNvSpPr txBox="1"/>
          <p:nvPr/>
        </p:nvSpPr>
        <p:spPr>
          <a:xfrm>
            <a:off x="1480495" y="538543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4.50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31874-7A3C-0A39-D8ED-3185265D6839}"/>
              </a:ext>
            </a:extLst>
          </p:cNvPr>
          <p:cNvSpPr/>
          <p:nvPr/>
        </p:nvSpPr>
        <p:spPr>
          <a:xfrm>
            <a:off x="406688" y="643148"/>
            <a:ext cx="324000" cy="900000"/>
          </a:xfrm>
          <a:prstGeom prst="rect">
            <a:avLst/>
          </a:prstGeom>
          <a:solidFill>
            <a:schemeClr val="accent5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A056A7-DAB7-BD9B-D924-E108F9A4B35A}"/>
              </a:ext>
            </a:extLst>
          </p:cNvPr>
          <p:cNvSpPr txBox="1"/>
          <p:nvPr/>
        </p:nvSpPr>
        <p:spPr>
          <a:xfrm>
            <a:off x="127106" y="824247"/>
            <a:ext cx="900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</a:t>
            </a:r>
          </a:p>
          <a:p>
            <a:pPr algn="ctr"/>
            <a:endParaRPr lang="en-SG" sz="8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sz="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2.25m2</a:t>
            </a:r>
          </a:p>
        </p:txBody>
      </p:sp>
    </p:spTree>
    <p:extLst>
      <p:ext uri="{BB962C8B-B14F-4D97-AF65-F5344CB8AC3E}">
        <p14:creationId xmlns:p14="http://schemas.microsoft.com/office/powerpoint/2010/main" val="34324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DBFE7-DC5F-6E64-F795-398F4786F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C1E44347-1B0C-2B0B-A269-260A189171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84"/>
          <a:stretch>
            <a:fillRect/>
          </a:stretch>
        </p:blipFill>
        <p:spPr bwMode="auto">
          <a:xfrm>
            <a:off x="-152396" y="-455597"/>
            <a:ext cx="2423580" cy="243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32441C-73D7-D5C0-186B-B07AD66634E3}"/>
              </a:ext>
            </a:extLst>
          </p:cNvPr>
          <p:cNvSpPr/>
          <p:nvPr/>
        </p:nvSpPr>
        <p:spPr>
          <a:xfrm>
            <a:off x="50582" y="702091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</p:spTree>
    <p:extLst>
      <p:ext uri="{BB962C8B-B14F-4D97-AF65-F5344CB8AC3E}">
        <p14:creationId xmlns:p14="http://schemas.microsoft.com/office/powerpoint/2010/main" val="342917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D3BBED9-95DD-7A13-92C8-DF9D990DE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3" y="50462"/>
            <a:ext cx="1482154" cy="232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211795B-0AAD-4CE6-C661-7A6113377C9A}"/>
              </a:ext>
            </a:extLst>
          </p:cNvPr>
          <p:cNvSpPr/>
          <p:nvPr/>
        </p:nvSpPr>
        <p:spPr>
          <a:xfrm>
            <a:off x="250860" y="145235"/>
            <a:ext cx="1112400" cy="160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85E75C-373C-268D-63ED-CAF3EC077151}"/>
              </a:ext>
            </a:extLst>
          </p:cNvPr>
          <p:cNvSpPr/>
          <p:nvPr/>
        </p:nvSpPr>
        <p:spPr>
          <a:xfrm>
            <a:off x="1233660" y="1135235"/>
            <a:ext cx="129600" cy="619200"/>
          </a:xfrm>
          <a:prstGeom prst="rect">
            <a:avLst/>
          </a:prstGeom>
          <a:noFill/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CAF4BC-53AE-4F8A-A127-ED6DDB14570F}"/>
              </a:ext>
            </a:extLst>
          </p:cNvPr>
          <p:cNvSpPr/>
          <p:nvPr/>
        </p:nvSpPr>
        <p:spPr>
          <a:xfrm>
            <a:off x="281963" y="733362"/>
            <a:ext cx="324000" cy="684000"/>
          </a:xfrm>
          <a:prstGeom prst="rect">
            <a:avLst/>
          </a:prstGeom>
          <a:solidFill>
            <a:schemeClr val="accent1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121886-1759-7608-E110-FC94153B156C}"/>
              </a:ext>
            </a:extLst>
          </p:cNvPr>
          <p:cNvSpPr/>
          <p:nvPr/>
        </p:nvSpPr>
        <p:spPr>
          <a:xfrm rot="5400000">
            <a:off x="182963" y="348685"/>
            <a:ext cx="414000" cy="216000"/>
          </a:xfrm>
          <a:prstGeom prst="rect">
            <a:avLst/>
          </a:prstGeom>
          <a:solidFill>
            <a:schemeClr val="accent2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SG" sz="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84644A-6B41-C96C-5B01-F1113F264B2F}"/>
              </a:ext>
            </a:extLst>
          </p:cNvPr>
          <p:cNvSpPr/>
          <p:nvPr/>
        </p:nvSpPr>
        <p:spPr>
          <a:xfrm>
            <a:off x="957378" y="355682"/>
            <a:ext cx="405882" cy="779553"/>
          </a:xfrm>
          <a:prstGeom prst="rect">
            <a:avLst/>
          </a:prstGeom>
          <a:solidFill>
            <a:schemeClr val="accent5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SG" sz="5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Toilet</a:t>
            </a:r>
          </a:p>
          <a:p>
            <a:pPr algn="ctr"/>
            <a:r>
              <a:rPr lang="en-SG" sz="5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2.45 m2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F22B48-37B4-FF0C-25EF-92E884827650}"/>
              </a:ext>
            </a:extLst>
          </p:cNvPr>
          <p:cNvSpPr/>
          <p:nvPr/>
        </p:nvSpPr>
        <p:spPr>
          <a:xfrm>
            <a:off x="942311" y="1197464"/>
            <a:ext cx="278865" cy="190947"/>
          </a:xfrm>
          <a:prstGeom prst="rect">
            <a:avLst/>
          </a:prstGeom>
          <a:solidFill>
            <a:schemeClr val="accent3">
              <a:lumMod val="20000"/>
              <a:lumOff val="80000"/>
              <a:alpha val="69804"/>
            </a:schemeClr>
          </a:solidFill>
          <a:ln w="3175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dist"/>
            <a:r>
              <a:rPr lang="en-US" altLang="zh-CN" sz="300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Wardrobe</a:t>
            </a:r>
            <a:endParaRPr lang="en-SG" sz="300"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1E4CF89-506E-E7A8-14CE-0F16CD732F4D}"/>
              </a:ext>
            </a:extLst>
          </p:cNvPr>
          <p:cNvCxnSpPr/>
          <p:nvPr/>
        </p:nvCxnSpPr>
        <p:spPr>
          <a:xfrm>
            <a:off x="605963" y="1178198"/>
            <a:ext cx="308437" cy="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A8848E-ADB8-1F78-7F06-0354E9DB9592}"/>
              </a:ext>
            </a:extLst>
          </p:cNvPr>
          <p:cNvCxnSpPr>
            <a:cxnSpLocks/>
          </p:cNvCxnSpPr>
          <p:nvPr/>
        </p:nvCxnSpPr>
        <p:spPr>
          <a:xfrm flipH="1">
            <a:off x="1554065" y="121522"/>
            <a:ext cx="0" cy="162000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7FA22A-30AE-86D6-E419-C335FABA46A6}"/>
              </a:ext>
            </a:extLst>
          </p:cNvPr>
          <p:cNvSpPr txBox="1"/>
          <p:nvPr/>
        </p:nvSpPr>
        <p:spPr>
          <a:xfrm>
            <a:off x="1476178" y="613697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4.50</a:t>
            </a: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3C68D188-9794-CE58-D948-851EBFC0405F}"/>
              </a:ext>
            </a:extLst>
          </p:cNvPr>
          <p:cNvSpPr/>
          <p:nvPr/>
        </p:nvSpPr>
        <p:spPr>
          <a:xfrm>
            <a:off x="306108" y="514984"/>
            <a:ext cx="180000" cy="144000"/>
          </a:xfrm>
          <a:prstGeom prst="rect">
            <a:avLst/>
          </a:prstGeom>
          <a:solidFill>
            <a:schemeClr val="accent2">
              <a:lumMod val="60000"/>
              <a:lumOff val="40000"/>
              <a:alpha val="69804"/>
            </a:schemeClr>
          </a:solidFill>
          <a:ln w="3175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SG" sz="600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394349-3404-01AD-23ED-E6569CFAD18A}"/>
              </a:ext>
            </a:extLst>
          </p:cNvPr>
          <p:cNvCxnSpPr>
            <a:cxnSpLocks/>
          </p:cNvCxnSpPr>
          <p:nvPr/>
        </p:nvCxnSpPr>
        <p:spPr>
          <a:xfrm>
            <a:off x="246159" y="1789359"/>
            <a:ext cx="1241779" cy="0"/>
          </a:xfrm>
          <a:prstGeom prst="line">
            <a:avLst/>
          </a:prstGeom>
          <a:ln w="31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FEEE2E9-4AD2-FA53-4D87-1749915FCF79}"/>
              </a:ext>
            </a:extLst>
          </p:cNvPr>
          <p:cNvSpPr txBox="1"/>
          <p:nvPr/>
        </p:nvSpPr>
        <p:spPr>
          <a:xfrm>
            <a:off x="1795908" y="343513"/>
            <a:ext cx="158930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5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Single Room Size: 7.75 sqm</a:t>
            </a:r>
          </a:p>
          <a:p>
            <a:br>
              <a:rPr lang="en-SG" sz="500" dirty="0"/>
            </a:br>
            <a:r>
              <a:rPr lang="en-SG" sz="5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Single Room with Ensuite Toilet Size: 13.2 m2</a:t>
            </a:r>
          </a:p>
          <a:p>
            <a:r>
              <a:rPr lang="en-US" altLang="zh-CN" sz="500" dirty="0">
                <a:solidFill>
                  <a:srgbClr val="333333"/>
                </a:solidFill>
                <a:latin typeface="Lato" panose="020F0502020204030203" pitchFamily="34" charset="0"/>
              </a:rPr>
              <a:t>Excluding Toilet ~10.75 m2</a:t>
            </a:r>
            <a:endParaRPr lang="en-SG" sz="5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n-SG" sz="5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n-SG" sz="500" dirty="0">
              <a:solidFill>
                <a:srgbClr val="333333"/>
              </a:solidFill>
              <a:latin typeface="Lato" panose="020F0502020204030203" pitchFamily="34" charset="0"/>
            </a:endParaRPr>
          </a:p>
          <a:p>
            <a:endParaRPr lang="en-SG" sz="5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E07C9-736E-B39E-FC30-56CDD538D7F6}"/>
              </a:ext>
            </a:extLst>
          </p:cNvPr>
          <p:cNvSpPr txBox="1"/>
          <p:nvPr/>
        </p:nvSpPr>
        <p:spPr>
          <a:xfrm>
            <a:off x="1061311" y="1752881"/>
            <a:ext cx="31973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500" dirty="0"/>
              <a:t>3.45</a:t>
            </a:r>
          </a:p>
        </p:txBody>
      </p:sp>
    </p:spTree>
    <p:extLst>
      <p:ext uri="{BB962C8B-B14F-4D97-AF65-F5344CB8AC3E}">
        <p14:creationId xmlns:p14="http://schemas.microsoft.com/office/powerpoint/2010/main" val="266567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2935</TotalTime>
  <Words>181</Words>
  <Application>Microsoft Office PowerPoint</Application>
  <PresentationFormat>Custom</PresentationFormat>
  <Paragraphs>126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yuslavihe</dc:creator>
  <cp:lastModifiedBy>yuhesui</cp:lastModifiedBy>
  <cp:revision>3</cp:revision>
  <dcterms:created xsi:type="dcterms:W3CDTF">2025-06-01T07:58:53Z</dcterms:created>
  <dcterms:modified xsi:type="dcterms:W3CDTF">2025-07-07T10:15:33Z</dcterms:modified>
</cp:coreProperties>
</file>