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1" r:id="rId6"/>
    <p:sldId id="260"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4D175-2F59-4E36-848B-75DEE0A22C73}" v="8" dt="2024-12-29T16:44:58.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ley Labrador" userId="1750ac963d4bd4d2" providerId="LiveId" clId="{71B4D175-2F59-4E36-848B-75DEE0A22C73}"/>
    <pc:docChg chg="undo custSel addSld modSld">
      <pc:chgData name="Yusley Labrador" userId="1750ac963d4bd4d2" providerId="LiveId" clId="{71B4D175-2F59-4E36-848B-75DEE0A22C73}" dt="2024-12-29T16:51:39.564" v="790" actId="1076"/>
      <pc:docMkLst>
        <pc:docMk/>
      </pc:docMkLst>
      <pc:sldChg chg="modSp mod">
        <pc:chgData name="Yusley Labrador" userId="1750ac963d4bd4d2" providerId="LiveId" clId="{71B4D175-2F59-4E36-848B-75DEE0A22C73}" dt="2024-12-29T16:17:26.210" v="83" actId="20577"/>
        <pc:sldMkLst>
          <pc:docMk/>
          <pc:sldMk cId="3983717870" sldId="256"/>
        </pc:sldMkLst>
        <pc:spChg chg="mod">
          <ac:chgData name="Yusley Labrador" userId="1750ac963d4bd4d2" providerId="LiveId" clId="{71B4D175-2F59-4E36-848B-75DEE0A22C73}" dt="2024-12-29T16:17:26.210" v="83" actId="20577"/>
          <ac:spMkLst>
            <pc:docMk/>
            <pc:sldMk cId="3983717870" sldId="256"/>
            <ac:spMk id="2" creationId="{D45A17CF-CA0D-8A6C-994C-E7072ACDF30E}"/>
          </ac:spMkLst>
        </pc:spChg>
        <pc:spChg chg="mod">
          <ac:chgData name="Yusley Labrador" userId="1750ac963d4bd4d2" providerId="LiveId" clId="{71B4D175-2F59-4E36-848B-75DEE0A22C73}" dt="2024-12-29T16:17:21.719" v="82" actId="20577"/>
          <ac:spMkLst>
            <pc:docMk/>
            <pc:sldMk cId="3983717870" sldId="256"/>
            <ac:spMk id="3" creationId="{0917467D-9FAE-7A23-69E6-C351150571D3}"/>
          </ac:spMkLst>
        </pc:spChg>
      </pc:sldChg>
      <pc:sldChg chg="addSp modSp mod">
        <pc:chgData name="Yusley Labrador" userId="1750ac963d4bd4d2" providerId="LiveId" clId="{71B4D175-2F59-4E36-848B-75DEE0A22C73}" dt="2024-12-29T16:23:32.933" v="114" actId="20577"/>
        <pc:sldMkLst>
          <pc:docMk/>
          <pc:sldMk cId="1936582804" sldId="257"/>
        </pc:sldMkLst>
        <pc:spChg chg="mod">
          <ac:chgData name="Yusley Labrador" userId="1750ac963d4bd4d2" providerId="LiveId" clId="{71B4D175-2F59-4E36-848B-75DEE0A22C73}" dt="2024-12-29T16:20:55.475" v="93" actId="1076"/>
          <ac:spMkLst>
            <pc:docMk/>
            <pc:sldMk cId="1936582804" sldId="257"/>
            <ac:spMk id="2" creationId="{5C6343F3-8487-3A53-838D-8B745B507BE6}"/>
          </ac:spMkLst>
        </pc:spChg>
        <pc:spChg chg="mod">
          <ac:chgData name="Yusley Labrador" userId="1750ac963d4bd4d2" providerId="LiveId" clId="{71B4D175-2F59-4E36-848B-75DEE0A22C73}" dt="2024-12-29T16:21:29.562" v="98" actId="207"/>
          <ac:spMkLst>
            <pc:docMk/>
            <pc:sldMk cId="1936582804" sldId="257"/>
            <ac:spMk id="3" creationId="{01A54442-0425-79F2-2A8B-8C9DA44AC40A}"/>
          </ac:spMkLst>
        </pc:spChg>
        <pc:spChg chg="mod">
          <ac:chgData name="Yusley Labrador" userId="1750ac963d4bd4d2" providerId="LiveId" clId="{71B4D175-2F59-4E36-848B-75DEE0A22C73}" dt="2024-12-29T16:23:32.933" v="114" actId="20577"/>
          <ac:spMkLst>
            <pc:docMk/>
            <pc:sldMk cId="1936582804" sldId="257"/>
            <ac:spMk id="4" creationId="{07F329B4-D977-D952-814A-950E913188A5}"/>
          </ac:spMkLst>
        </pc:spChg>
        <pc:spChg chg="add mod">
          <ac:chgData name="Yusley Labrador" userId="1750ac963d4bd4d2" providerId="LiveId" clId="{71B4D175-2F59-4E36-848B-75DEE0A22C73}" dt="2024-12-29T16:21:25.335" v="97" actId="207"/>
          <ac:spMkLst>
            <pc:docMk/>
            <pc:sldMk cId="1936582804" sldId="257"/>
            <ac:spMk id="6" creationId="{97E4EEC6-BED5-C910-8853-AA738BC29029}"/>
          </ac:spMkLst>
        </pc:spChg>
        <pc:picChg chg="add mod ord">
          <ac:chgData name="Yusley Labrador" userId="1750ac963d4bd4d2" providerId="LiveId" clId="{71B4D175-2F59-4E36-848B-75DEE0A22C73}" dt="2024-12-29T16:23:15.512" v="108" actId="167"/>
          <ac:picMkLst>
            <pc:docMk/>
            <pc:sldMk cId="1936582804" sldId="257"/>
            <ac:picMk id="8" creationId="{97D08244-9398-8A88-11D5-FD29080900C6}"/>
          </ac:picMkLst>
        </pc:picChg>
      </pc:sldChg>
      <pc:sldChg chg="addSp modSp mod">
        <pc:chgData name="Yusley Labrador" userId="1750ac963d4bd4d2" providerId="LiveId" clId="{71B4D175-2F59-4E36-848B-75DEE0A22C73}" dt="2024-12-29T16:23:50.485" v="115" actId="1076"/>
        <pc:sldMkLst>
          <pc:docMk/>
          <pc:sldMk cId="678230444" sldId="258"/>
        </pc:sldMkLst>
        <pc:spChg chg="mod">
          <ac:chgData name="Yusley Labrador" userId="1750ac963d4bd4d2" providerId="LiveId" clId="{71B4D175-2F59-4E36-848B-75DEE0A22C73}" dt="2024-12-29T16:16:10.748" v="30" actId="403"/>
          <ac:spMkLst>
            <pc:docMk/>
            <pc:sldMk cId="678230444" sldId="258"/>
            <ac:spMk id="6" creationId="{393DB55B-149A-BC26-FD7F-C07A52E93EEA}"/>
          </ac:spMkLst>
        </pc:spChg>
        <pc:picChg chg="add mod">
          <ac:chgData name="Yusley Labrador" userId="1750ac963d4bd4d2" providerId="LiveId" clId="{71B4D175-2F59-4E36-848B-75DEE0A22C73}" dt="2024-12-29T16:15:56.371" v="20" actId="1076"/>
          <ac:picMkLst>
            <pc:docMk/>
            <pc:sldMk cId="678230444" sldId="258"/>
            <ac:picMk id="4" creationId="{381ADBB8-6BA1-23F4-47F5-897B6B28ADD0}"/>
          </ac:picMkLst>
        </pc:picChg>
        <pc:picChg chg="add mod">
          <ac:chgData name="Yusley Labrador" userId="1750ac963d4bd4d2" providerId="LiveId" clId="{71B4D175-2F59-4E36-848B-75DEE0A22C73}" dt="2024-12-29T16:23:50.485" v="115" actId="1076"/>
          <ac:picMkLst>
            <pc:docMk/>
            <pc:sldMk cId="678230444" sldId="258"/>
            <ac:picMk id="7" creationId="{1EC3D246-2EA9-3B8C-577D-C16D61B6A22C}"/>
          </ac:picMkLst>
        </pc:picChg>
      </pc:sldChg>
      <pc:sldChg chg="addSp modSp mod">
        <pc:chgData name="Yusley Labrador" userId="1750ac963d4bd4d2" providerId="LiveId" clId="{71B4D175-2F59-4E36-848B-75DEE0A22C73}" dt="2024-12-29T16:31:06.492" v="216" actId="6549"/>
        <pc:sldMkLst>
          <pc:docMk/>
          <pc:sldMk cId="1486474375" sldId="259"/>
        </pc:sldMkLst>
        <pc:spChg chg="mod">
          <ac:chgData name="Yusley Labrador" userId="1750ac963d4bd4d2" providerId="LiveId" clId="{71B4D175-2F59-4E36-848B-75DEE0A22C73}" dt="2024-12-29T16:30:53.941" v="214" actId="122"/>
          <ac:spMkLst>
            <pc:docMk/>
            <pc:sldMk cId="1486474375" sldId="259"/>
            <ac:spMk id="2" creationId="{57EBB285-44EF-5743-B063-0C0B343A3015}"/>
          </ac:spMkLst>
        </pc:spChg>
        <pc:spChg chg="mod">
          <ac:chgData name="Yusley Labrador" userId="1750ac963d4bd4d2" providerId="LiveId" clId="{71B4D175-2F59-4E36-848B-75DEE0A22C73}" dt="2024-12-29T16:31:06.492" v="216" actId="6549"/>
          <ac:spMkLst>
            <pc:docMk/>
            <pc:sldMk cId="1486474375" sldId="259"/>
            <ac:spMk id="3" creationId="{42BD4159-7D84-F20D-7B25-D6B4B74B4038}"/>
          </ac:spMkLst>
        </pc:spChg>
        <pc:spChg chg="add mod">
          <ac:chgData name="Yusley Labrador" userId="1750ac963d4bd4d2" providerId="LiveId" clId="{71B4D175-2F59-4E36-848B-75DEE0A22C73}" dt="2024-12-29T16:30:35.162" v="212" actId="1076"/>
          <ac:spMkLst>
            <pc:docMk/>
            <pc:sldMk cId="1486474375" sldId="259"/>
            <ac:spMk id="4" creationId="{C2C23C34-AABA-5614-CAF0-355C7C8B01F5}"/>
          </ac:spMkLst>
        </pc:spChg>
      </pc:sldChg>
      <pc:sldChg chg="addSp delSp modSp new mod">
        <pc:chgData name="Yusley Labrador" userId="1750ac963d4bd4d2" providerId="LiveId" clId="{71B4D175-2F59-4E36-848B-75DEE0A22C73}" dt="2024-12-29T16:36:46.962" v="320" actId="1076"/>
        <pc:sldMkLst>
          <pc:docMk/>
          <pc:sldMk cId="1864246237" sldId="260"/>
        </pc:sldMkLst>
        <pc:spChg chg="mod">
          <ac:chgData name="Yusley Labrador" userId="1750ac963d4bd4d2" providerId="LiveId" clId="{71B4D175-2F59-4E36-848B-75DEE0A22C73}" dt="2024-12-29T16:33:29.918" v="230" actId="1076"/>
          <ac:spMkLst>
            <pc:docMk/>
            <pc:sldMk cId="1864246237" sldId="260"/>
            <ac:spMk id="2" creationId="{E51D373F-5F07-96FB-3FD0-35D509F40223}"/>
          </ac:spMkLst>
        </pc:spChg>
        <pc:spChg chg="del">
          <ac:chgData name="Yusley Labrador" userId="1750ac963d4bd4d2" providerId="LiveId" clId="{71B4D175-2F59-4E36-848B-75DEE0A22C73}" dt="2024-12-29T16:33:20.241" v="228"/>
          <ac:spMkLst>
            <pc:docMk/>
            <pc:sldMk cId="1864246237" sldId="260"/>
            <ac:spMk id="3" creationId="{E921E9EE-E82A-D778-A46F-C67006DBD345}"/>
          </ac:spMkLst>
        </pc:spChg>
        <pc:spChg chg="add mod">
          <ac:chgData name="Yusley Labrador" userId="1750ac963d4bd4d2" providerId="LiveId" clId="{71B4D175-2F59-4E36-848B-75DEE0A22C73}" dt="2024-12-29T16:36:46.962" v="320" actId="1076"/>
          <ac:spMkLst>
            <pc:docMk/>
            <pc:sldMk cId="1864246237" sldId="260"/>
            <ac:spMk id="4" creationId="{626F45E4-1D10-78BE-B3F0-2FE6FEB083E3}"/>
          </ac:spMkLst>
        </pc:spChg>
      </pc:sldChg>
      <pc:sldChg chg="addSp delSp modSp new mod">
        <pc:chgData name="Yusley Labrador" userId="1750ac963d4bd4d2" providerId="LiveId" clId="{71B4D175-2F59-4E36-848B-75DEE0A22C73}" dt="2024-12-29T16:51:39.564" v="790" actId="1076"/>
        <pc:sldMkLst>
          <pc:docMk/>
          <pc:sldMk cId="409405534" sldId="261"/>
        </pc:sldMkLst>
        <pc:spChg chg="mod">
          <ac:chgData name="Yusley Labrador" userId="1750ac963d4bd4d2" providerId="LiveId" clId="{71B4D175-2F59-4E36-848B-75DEE0A22C73}" dt="2024-12-29T16:51:26.295" v="786" actId="14100"/>
          <ac:spMkLst>
            <pc:docMk/>
            <pc:sldMk cId="409405534" sldId="261"/>
            <ac:spMk id="2" creationId="{5B4583BC-AABA-F9FC-9078-A3F6B168529D}"/>
          </ac:spMkLst>
        </pc:spChg>
        <pc:spChg chg="del">
          <ac:chgData name="Yusley Labrador" userId="1750ac963d4bd4d2" providerId="LiveId" clId="{71B4D175-2F59-4E36-848B-75DEE0A22C73}" dt="2024-12-29T16:42:04.229" v="322" actId="22"/>
          <ac:spMkLst>
            <pc:docMk/>
            <pc:sldMk cId="409405534" sldId="261"/>
            <ac:spMk id="3" creationId="{0BA4F78D-4F70-9FD0-7B8E-5DE3DE5BFB93}"/>
          </ac:spMkLst>
        </pc:spChg>
        <pc:spChg chg="add mod">
          <ac:chgData name="Yusley Labrador" userId="1750ac963d4bd4d2" providerId="LiveId" clId="{71B4D175-2F59-4E36-848B-75DEE0A22C73}" dt="2024-12-29T16:45:12.751" v="766" actId="113"/>
          <ac:spMkLst>
            <pc:docMk/>
            <pc:sldMk cId="409405534" sldId="261"/>
            <ac:spMk id="6" creationId="{3311C26B-5138-D3C0-C5CE-66C61A46A673}"/>
          </ac:spMkLst>
        </pc:spChg>
        <pc:picChg chg="add mod ord">
          <ac:chgData name="Yusley Labrador" userId="1750ac963d4bd4d2" providerId="LiveId" clId="{71B4D175-2F59-4E36-848B-75DEE0A22C73}" dt="2024-12-29T16:42:13.064" v="326" actId="1076"/>
          <ac:picMkLst>
            <pc:docMk/>
            <pc:sldMk cId="409405534" sldId="261"/>
            <ac:picMk id="5" creationId="{5FE1A36B-5E00-4F98-5764-679EB2CAA9F5}"/>
          </ac:picMkLst>
        </pc:picChg>
        <pc:picChg chg="add del mod">
          <ac:chgData name="Yusley Labrador" userId="1750ac963d4bd4d2" providerId="LiveId" clId="{71B4D175-2F59-4E36-848B-75DEE0A22C73}" dt="2024-12-29T16:51:14.705" v="781" actId="478"/>
          <ac:picMkLst>
            <pc:docMk/>
            <pc:sldMk cId="409405534" sldId="261"/>
            <ac:picMk id="8" creationId="{3D63284E-AAB0-9BC1-A955-253DF188A0DD}"/>
          </ac:picMkLst>
        </pc:picChg>
        <pc:picChg chg="add mod">
          <ac:chgData name="Yusley Labrador" userId="1750ac963d4bd4d2" providerId="LiveId" clId="{71B4D175-2F59-4E36-848B-75DEE0A22C73}" dt="2024-12-29T16:51:39.564" v="790" actId="1076"/>
          <ac:picMkLst>
            <pc:docMk/>
            <pc:sldMk cId="409405534" sldId="261"/>
            <ac:picMk id="10" creationId="{90D33EE4-85B3-734A-6E8F-89AFB6BB67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12/29/2024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4595861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317483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75778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157905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63839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604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97153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382702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365130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3312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12/29/2024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4255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12/29/2024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122862477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EB5C25-7718-C592-BB1B-05E29AAFAAC0}"/>
              </a:ext>
            </a:extLst>
          </p:cNvPr>
          <p:cNvPicPr>
            <a:picLocks noChangeAspect="1"/>
          </p:cNvPicPr>
          <p:nvPr/>
        </p:nvPicPr>
        <p:blipFill>
          <a:blip r:embed="rId2">
            <a:alphaModFix/>
          </a:blip>
          <a:srcRect l="310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ítulo 1">
            <a:extLst>
              <a:ext uri="{FF2B5EF4-FFF2-40B4-BE49-F238E27FC236}">
                <a16:creationId xmlns:a16="http://schemas.microsoft.com/office/drawing/2014/main" id="{D45A17CF-CA0D-8A6C-994C-E7072ACDF30E}"/>
              </a:ext>
            </a:extLst>
          </p:cNvPr>
          <p:cNvSpPr>
            <a:spLocks noGrp="1"/>
          </p:cNvSpPr>
          <p:nvPr>
            <p:ph type="ctrTitle"/>
          </p:nvPr>
        </p:nvSpPr>
        <p:spPr>
          <a:xfrm>
            <a:off x="758952" y="1128811"/>
            <a:ext cx="3447288" cy="3342290"/>
          </a:xfrm>
        </p:spPr>
        <p:txBody>
          <a:bodyPr anchor="b">
            <a:normAutofit/>
          </a:bodyPr>
          <a:lstStyle/>
          <a:p>
            <a:r>
              <a:rPr lang="es-AR" sz="5400" dirty="0"/>
              <a:t>Estudio de Depresión </a:t>
            </a:r>
          </a:p>
        </p:txBody>
      </p:sp>
      <p:sp>
        <p:nvSpPr>
          <p:cNvPr id="3" name="Subtítulo 2">
            <a:extLst>
              <a:ext uri="{FF2B5EF4-FFF2-40B4-BE49-F238E27FC236}">
                <a16:creationId xmlns:a16="http://schemas.microsoft.com/office/drawing/2014/main" id="{0917467D-9FAE-7A23-69E6-C351150571D3}"/>
              </a:ext>
            </a:extLst>
          </p:cNvPr>
          <p:cNvSpPr>
            <a:spLocks noGrp="1"/>
          </p:cNvSpPr>
          <p:nvPr>
            <p:ph type="subTitle" idx="1"/>
          </p:nvPr>
        </p:nvSpPr>
        <p:spPr>
          <a:xfrm>
            <a:off x="758953" y="4660288"/>
            <a:ext cx="3447287" cy="1126364"/>
          </a:xfrm>
        </p:spPr>
        <p:txBody>
          <a:bodyPr anchor="t">
            <a:normAutofit fontScale="77500" lnSpcReduction="20000"/>
          </a:bodyPr>
          <a:lstStyle/>
          <a:p>
            <a:r>
              <a:rPr lang="es-AR" dirty="0"/>
              <a:t>Yusley Labrador</a:t>
            </a:r>
          </a:p>
          <a:p>
            <a:r>
              <a:rPr lang="es-AR" dirty="0"/>
              <a:t>Ciencia de Datos II - </a:t>
            </a:r>
            <a:r>
              <a:rPr lang="es-AR" dirty="0" err="1"/>
              <a:t>Coderhouse</a:t>
            </a:r>
            <a:endParaRPr lang="es-AR" dirty="0"/>
          </a:p>
          <a:p>
            <a:r>
              <a:rPr lang="es-AR" dirty="0"/>
              <a:t>Com. 60665</a:t>
            </a:r>
          </a:p>
        </p:txBody>
      </p:sp>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8371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áfico 7" descr="Woman holding a laptop">
            <a:extLst>
              <a:ext uri="{FF2B5EF4-FFF2-40B4-BE49-F238E27FC236}">
                <a16:creationId xmlns:a16="http://schemas.microsoft.com/office/drawing/2014/main" id="{97D08244-9398-8A88-11D5-FD29080900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217" y="3695191"/>
            <a:ext cx="1781175" cy="1809750"/>
          </a:xfrm>
          <a:prstGeom prst="rect">
            <a:avLst/>
          </a:prstGeom>
        </p:spPr>
      </p:pic>
      <p:sp>
        <p:nvSpPr>
          <p:cNvPr id="2" name="Título 1">
            <a:extLst>
              <a:ext uri="{FF2B5EF4-FFF2-40B4-BE49-F238E27FC236}">
                <a16:creationId xmlns:a16="http://schemas.microsoft.com/office/drawing/2014/main" id="{5C6343F3-8487-3A53-838D-8B745B507BE6}"/>
              </a:ext>
            </a:extLst>
          </p:cNvPr>
          <p:cNvSpPr>
            <a:spLocks noGrp="1"/>
          </p:cNvSpPr>
          <p:nvPr>
            <p:ph type="title"/>
          </p:nvPr>
        </p:nvSpPr>
        <p:spPr>
          <a:xfrm>
            <a:off x="324465" y="1134727"/>
            <a:ext cx="10823448" cy="2842819"/>
          </a:xfrm>
        </p:spPr>
        <p:txBody>
          <a:bodyPr>
            <a:noAutofit/>
          </a:bodyPr>
          <a:lstStyle/>
          <a:p>
            <a:pPr algn="ctr">
              <a:lnSpc>
                <a:spcPts val="1425"/>
              </a:lnSpc>
            </a:pPr>
            <a:r>
              <a:rPr lang="es-MX" sz="1600" b="0" dirty="0">
                <a:solidFill>
                  <a:schemeClr val="tx1"/>
                </a:solidFill>
                <a:effectLst/>
                <a:latin typeface="Consolas" panose="020B0609020204030204" pitchFamily="49" charset="0"/>
              </a:rPr>
              <a:t>La salud mental de los estudiantes es un tema de creciente importancia en el ámbito educativo y social. La Organización Mundial de la Salud (OMS) define la salud mental como un estado de bienestar en el que una persona puede hacer frente a los momentos de estrés de la vida, desarrollar todas sus habilidades, aprender y trabajar adecuadamente, y contribuir a la mejora de su comunidad. En este contexto, la salud mental de los estudiantes es fundamental para su éxito académico y personal.</a:t>
            </a:r>
            <a:br>
              <a:rPr lang="es-MX" sz="1600" b="0" dirty="0">
                <a:solidFill>
                  <a:schemeClr val="tx1"/>
                </a:solidFill>
                <a:effectLst/>
                <a:latin typeface="Consolas" panose="020B0609020204030204" pitchFamily="49" charset="0"/>
              </a:rPr>
            </a:br>
            <a:br>
              <a:rPr lang="es-MX" sz="1600" b="0" dirty="0">
                <a:solidFill>
                  <a:schemeClr val="tx1"/>
                </a:solidFill>
                <a:effectLst/>
                <a:latin typeface="Consolas" panose="020B0609020204030204" pitchFamily="49" charset="0"/>
              </a:rPr>
            </a:br>
            <a:r>
              <a:rPr lang="es-MX" sz="1600" b="0" dirty="0">
                <a:solidFill>
                  <a:schemeClr val="tx1"/>
                </a:solidFill>
                <a:effectLst/>
                <a:latin typeface="Consolas" panose="020B0609020204030204" pitchFamily="49" charset="0"/>
              </a:rPr>
              <a:t>Estudios recientes han destacado la creciente prevalencia de problemas de salud mental entre los estudiantes universitarios. La pandemia de COVID-19 ha exacerbado estos problemas, introduciendo nuevos desafíos como el aislamiento social y la transición a la educación en línea. Un estudio realizado por la Universidad Nacional de Avellaneda (UNDAV) encontró que la presión académica, la adaptación a nuevos entornos sociales y la gestión del tiempo son factores significativos que contribuyen al estrés y la ansiedad en los estudiantes.</a:t>
            </a:r>
            <a:br>
              <a:rPr lang="es-MX" sz="1600" b="0" dirty="0">
                <a:solidFill>
                  <a:schemeClr val="tx1"/>
                </a:solidFill>
                <a:effectLst/>
                <a:latin typeface="Consolas" panose="020B0609020204030204" pitchFamily="49" charset="0"/>
              </a:rPr>
            </a:br>
            <a:br>
              <a:rPr lang="es-MX" sz="4400" dirty="0">
                <a:solidFill>
                  <a:schemeClr val="tx1"/>
                </a:solidFill>
              </a:rPr>
            </a:br>
            <a:endParaRPr lang="es-AR" sz="4400" dirty="0">
              <a:solidFill>
                <a:schemeClr val="tx1"/>
              </a:solidFill>
            </a:endParaRPr>
          </a:p>
        </p:txBody>
      </p:sp>
      <p:sp>
        <p:nvSpPr>
          <p:cNvPr id="3" name="Marcador de contenido 2">
            <a:extLst>
              <a:ext uri="{FF2B5EF4-FFF2-40B4-BE49-F238E27FC236}">
                <a16:creationId xmlns:a16="http://schemas.microsoft.com/office/drawing/2014/main" id="{01A54442-0425-79F2-2A8B-8C9DA44AC40A}"/>
              </a:ext>
            </a:extLst>
          </p:cNvPr>
          <p:cNvSpPr>
            <a:spLocks noGrp="1"/>
          </p:cNvSpPr>
          <p:nvPr>
            <p:ph idx="1"/>
          </p:nvPr>
        </p:nvSpPr>
        <p:spPr>
          <a:xfrm>
            <a:off x="6656548" y="4336025"/>
            <a:ext cx="5104562" cy="2241755"/>
          </a:xfrm>
        </p:spPr>
        <p:txBody>
          <a:bodyPr>
            <a:normAutofit/>
          </a:bodyPr>
          <a:lstStyle/>
          <a:p>
            <a:pPr marL="0" indent="0">
              <a:buNone/>
            </a:pPr>
            <a:r>
              <a:rPr lang="es-MX" sz="1100" b="1" dirty="0">
                <a:solidFill>
                  <a:srgbClr val="FF0000"/>
                </a:solidFill>
              </a:rPr>
              <a:t>Audiencia</a:t>
            </a:r>
            <a:r>
              <a:rPr lang="es-MX" sz="1100" dirty="0">
                <a:solidFill>
                  <a:srgbClr val="FF0000"/>
                </a:solidFill>
              </a:rPr>
              <a:t>:</a:t>
            </a:r>
          </a:p>
          <a:p>
            <a:pPr>
              <a:buFont typeface="Arial" panose="020B0604020202020204" pitchFamily="34" charset="0"/>
              <a:buChar char="•"/>
            </a:pPr>
            <a:r>
              <a:rPr lang="es-MX" sz="1100" b="1" dirty="0"/>
              <a:t>Educadores y Administradores Escolares</a:t>
            </a:r>
            <a:r>
              <a:rPr lang="es-MX" sz="1100" dirty="0"/>
              <a:t>: Para entender mejor los desafíos que enfrentan los estudiantes y desarrollar programas de apoyo.</a:t>
            </a:r>
          </a:p>
          <a:p>
            <a:pPr>
              <a:buFont typeface="Arial" panose="020B0604020202020204" pitchFamily="34" charset="0"/>
              <a:buChar char="•"/>
            </a:pPr>
            <a:r>
              <a:rPr lang="es-MX" sz="1100" b="1" dirty="0"/>
              <a:t>Profesionales de la Salud Mental</a:t>
            </a:r>
            <a:r>
              <a:rPr lang="es-MX" sz="1100" dirty="0"/>
              <a:t>: Para identificar patrones y factores de riesgo que pueden informar tratamientos y estrategias de prevención.</a:t>
            </a:r>
          </a:p>
          <a:p>
            <a:pPr>
              <a:buFont typeface="Arial" panose="020B0604020202020204" pitchFamily="34" charset="0"/>
              <a:buChar char="•"/>
            </a:pPr>
            <a:r>
              <a:rPr lang="es-MX" sz="1100" b="1" dirty="0" err="1"/>
              <a:t>Policymakers</a:t>
            </a:r>
            <a:r>
              <a:rPr lang="es-MX" sz="1100" dirty="0"/>
              <a:t>: Para diseñar políticas educativas y de salud que aborden la salud mental de los estudiantes.</a:t>
            </a:r>
          </a:p>
          <a:p>
            <a:pPr>
              <a:buFont typeface="Arial" panose="020B0604020202020204" pitchFamily="34" charset="0"/>
              <a:buChar char="•"/>
            </a:pPr>
            <a:r>
              <a:rPr lang="es-MX" sz="1100" b="1" dirty="0"/>
              <a:t>Padres y Tutores</a:t>
            </a:r>
            <a:r>
              <a:rPr lang="es-MX" sz="1100" dirty="0"/>
              <a:t>: Para estar informados sobre los factores que pueden afectar la salud mental de sus hijos.</a:t>
            </a:r>
          </a:p>
          <a:p>
            <a:pPr marL="0" indent="0" algn="just">
              <a:buNone/>
            </a:pPr>
            <a:endParaRPr lang="es-AR" sz="1100" dirty="0"/>
          </a:p>
        </p:txBody>
      </p:sp>
      <p:sp>
        <p:nvSpPr>
          <p:cNvPr id="4" name="CuadroTexto 3">
            <a:extLst>
              <a:ext uri="{FF2B5EF4-FFF2-40B4-BE49-F238E27FC236}">
                <a16:creationId xmlns:a16="http://schemas.microsoft.com/office/drawing/2014/main" id="{07F329B4-D977-D952-814A-950E913188A5}"/>
              </a:ext>
            </a:extLst>
          </p:cNvPr>
          <p:cNvSpPr txBox="1"/>
          <p:nvPr/>
        </p:nvSpPr>
        <p:spPr>
          <a:xfrm>
            <a:off x="415631" y="5222586"/>
            <a:ext cx="6066503" cy="1420400"/>
          </a:xfrm>
          <a:prstGeom prst="rect">
            <a:avLst/>
          </a:prstGeom>
        </p:spPr>
        <p:txBody>
          <a:bodyPr vert="horz" lIns="91440" tIns="45720" rIns="91440" bIns="45720" rtlCol="0">
            <a:normAutofit/>
          </a:bodyPr>
          <a:lstStyle>
            <a:lvl1pPr indent="0">
              <a:lnSpc>
                <a:spcPct val="110000"/>
              </a:lnSpc>
              <a:spcBef>
                <a:spcPts val="400"/>
              </a:spcBef>
              <a:spcAft>
                <a:spcPts val="400"/>
              </a:spcAft>
              <a:buClrTx/>
              <a:buFont typeface="Arial" panose="020B0604020202020204" pitchFamily="34" charset="0"/>
              <a:buNone/>
              <a:defRPr sz="1100" b="1">
                <a:solidFill>
                  <a:schemeClr val="tx1">
                    <a:lumMod val="85000"/>
                    <a:lumOff val="15000"/>
                  </a:schemeClr>
                </a:solidFill>
              </a:defRPr>
            </a:lvl1pPr>
            <a:lvl2pPr marL="182880" indent="0">
              <a:lnSpc>
                <a:spcPct val="110000"/>
              </a:lnSpc>
              <a:spcBef>
                <a:spcPts val="400"/>
              </a:spcBef>
              <a:spcAft>
                <a:spcPts val="400"/>
              </a:spcAft>
              <a:buClrTx/>
              <a:buFont typeface="Arial" panose="020B0604020202020204" pitchFamily="34" charset="0"/>
              <a:buNone/>
              <a:defRPr i="1">
                <a:solidFill>
                  <a:schemeClr val="tx1">
                    <a:lumMod val="85000"/>
                    <a:lumOff val="15000"/>
                  </a:schemeClr>
                </a:solidFill>
              </a:defRPr>
            </a:lvl2pPr>
            <a:lvl3pPr marL="182880" indent="-182880">
              <a:lnSpc>
                <a:spcPct val="110000"/>
              </a:lnSpc>
              <a:spcBef>
                <a:spcPts val="400"/>
              </a:spcBef>
              <a:spcAft>
                <a:spcPts val="400"/>
              </a:spcAft>
              <a:buClrTx/>
              <a:buFont typeface="Arial" panose="020B0604020202020204" pitchFamily="34" charset="0"/>
              <a:buChar char="•"/>
              <a:defRPr sz="1600">
                <a:solidFill>
                  <a:schemeClr val="tx1">
                    <a:lumMod val="85000"/>
                    <a:lumOff val="15000"/>
                  </a:schemeClr>
                </a:solidFill>
              </a:defRPr>
            </a:lvl3pPr>
            <a:lvl4pPr marL="182880" indent="0">
              <a:lnSpc>
                <a:spcPct val="110000"/>
              </a:lnSpc>
              <a:spcBef>
                <a:spcPts val="400"/>
              </a:spcBef>
              <a:spcAft>
                <a:spcPts val="400"/>
              </a:spcAft>
              <a:buClrTx/>
              <a:buFont typeface="Arial" panose="020B0604020202020204" pitchFamily="34" charset="0"/>
              <a:buNone/>
              <a:defRPr sz="1400" i="1">
                <a:solidFill>
                  <a:schemeClr val="tx1">
                    <a:lumMod val="85000"/>
                    <a:lumOff val="15000"/>
                  </a:schemeClr>
                </a:solidFill>
              </a:defRPr>
            </a:lvl4pPr>
            <a:lvl5pPr marL="182880" indent="-182880">
              <a:lnSpc>
                <a:spcPct val="110000"/>
              </a:lnSpc>
              <a:spcBef>
                <a:spcPts val="400"/>
              </a:spcBef>
              <a:spcAft>
                <a:spcPts val="400"/>
              </a:spcAft>
              <a:buClrTx/>
              <a:buFont typeface="Arial" panose="020B0604020202020204" pitchFamily="34" charset="0"/>
              <a:buChar char="•"/>
              <a:defRPr sz="1400">
                <a:solidFill>
                  <a:schemeClr val="tx1">
                    <a:lumMod val="85000"/>
                    <a:lumOff val="15000"/>
                  </a:schemeClr>
                </a:solidFill>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algn="just"/>
            <a:r>
              <a:rPr lang="es-MX" sz="1400" dirty="0">
                <a:solidFill>
                  <a:srgbClr val="FF0000"/>
                </a:solidFill>
              </a:rPr>
              <a:t>	OBJETIVO:</a:t>
            </a:r>
          </a:p>
          <a:p>
            <a:pPr algn="just"/>
            <a:r>
              <a:rPr lang="es-MX" sz="1400" dirty="0"/>
              <a:t>Analizar diversos factores que pueden influir en la salud mental y el bienestar de los estudiantes, específicamente en relación con la depresión y el género.</a:t>
            </a:r>
          </a:p>
          <a:p>
            <a:pPr algn="just"/>
            <a:endParaRPr lang="es-AR" sz="1400" dirty="0"/>
          </a:p>
        </p:txBody>
      </p:sp>
      <p:sp>
        <p:nvSpPr>
          <p:cNvPr id="6" name="CuadroTexto 5">
            <a:extLst>
              <a:ext uri="{FF2B5EF4-FFF2-40B4-BE49-F238E27FC236}">
                <a16:creationId xmlns:a16="http://schemas.microsoft.com/office/drawing/2014/main" id="{97E4EEC6-BED5-C910-8853-AA738BC29029}"/>
              </a:ext>
            </a:extLst>
          </p:cNvPr>
          <p:cNvSpPr txBox="1"/>
          <p:nvPr/>
        </p:nvSpPr>
        <p:spPr>
          <a:xfrm>
            <a:off x="4777640" y="215014"/>
            <a:ext cx="6094324" cy="1200329"/>
          </a:xfrm>
          <a:prstGeom prst="rect">
            <a:avLst/>
          </a:prstGeom>
          <a:noFill/>
        </p:spPr>
        <p:txBody>
          <a:bodyPr wrap="square">
            <a:spAutoFit/>
          </a:bodyPr>
          <a:lstStyle/>
          <a:p>
            <a:pPr rtl="0"/>
            <a:r>
              <a:rPr lang="es-AR" sz="1800" b="0" i="0" u="none" strike="noStrike" dirty="0">
                <a:solidFill>
                  <a:srgbClr val="FF0000"/>
                </a:solidFill>
                <a:effectLst/>
                <a:latin typeface="ADLaM Display" panose="020F0502020204030204" pitchFamily="2" charset="0"/>
                <a:ea typeface="ADLaM Display" panose="020F0502020204030204" pitchFamily="2" charset="0"/>
                <a:cs typeface="ADLaM Display" panose="020F0502020204030204" pitchFamily="2" charset="0"/>
              </a:rPr>
              <a:t>CONTEXTO Y </a:t>
            </a:r>
            <a:endParaRPr lang="es-AR" b="0" dirty="0">
              <a:solidFill>
                <a:srgbClr val="FF0000"/>
              </a:solidFill>
              <a:effectLst/>
              <a:latin typeface="ADLaM Display" panose="020F0502020204030204" pitchFamily="2" charset="0"/>
              <a:ea typeface="ADLaM Display" panose="020F0502020204030204" pitchFamily="2" charset="0"/>
              <a:cs typeface="ADLaM Display" panose="020F0502020204030204" pitchFamily="2" charset="0"/>
            </a:endParaRPr>
          </a:p>
          <a:p>
            <a:pPr rtl="0"/>
            <a:r>
              <a:rPr lang="es-AR" sz="1800" b="1" i="0" u="none" strike="noStrike" dirty="0">
                <a:solidFill>
                  <a:srgbClr val="FF0000"/>
                </a:solidFill>
                <a:effectLst/>
                <a:latin typeface="ADLaM Display" panose="020F0502020204030204" pitchFamily="2" charset="0"/>
                <a:ea typeface="ADLaM Display" panose="020F0502020204030204" pitchFamily="2" charset="0"/>
                <a:cs typeface="ADLaM Display" panose="020F0502020204030204" pitchFamily="2" charset="0"/>
              </a:rPr>
              <a:t>AUDIENCIA</a:t>
            </a:r>
            <a:endParaRPr lang="es-AR" b="0" dirty="0">
              <a:solidFill>
                <a:srgbClr val="FF0000"/>
              </a:solidFill>
              <a:effectLst/>
              <a:latin typeface="ADLaM Display" panose="020F0502020204030204" pitchFamily="2" charset="0"/>
              <a:ea typeface="ADLaM Display" panose="020F0502020204030204" pitchFamily="2" charset="0"/>
              <a:cs typeface="ADLaM Display" panose="020F0502020204030204" pitchFamily="2" charset="0"/>
            </a:endParaRPr>
          </a:p>
          <a:p>
            <a:br>
              <a:rPr lang="es-AR" dirty="0">
                <a:solidFill>
                  <a:srgbClr val="FF0000"/>
                </a:solidFill>
                <a:latin typeface="ADLaM Display" panose="020F0502020204030204" pitchFamily="2" charset="0"/>
                <a:ea typeface="ADLaM Display" panose="020F0502020204030204" pitchFamily="2" charset="0"/>
                <a:cs typeface="ADLaM Display" panose="020F0502020204030204" pitchFamily="2" charset="0"/>
              </a:rPr>
            </a:br>
            <a:endParaRPr lang="es-AR" dirty="0">
              <a:solidFill>
                <a:srgbClr val="FF0000"/>
              </a:solidFill>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93658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1D6846-F49B-9720-29CB-C8BC2DE089E0}"/>
              </a:ext>
            </a:extLst>
          </p:cNvPr>
          <p:cNvSpPr>
            <a:spLocks noGrp="1"/>
          </p:cNvSpPr>
          <p:nvPr>
            <p:ph sz="half" idx="2"/>
          </p:nvPr>
        </p:nvSpPr>
        <p:spPr>
          <a:xfrm>
            <a:off x="5063613" y="758951"/>
            <a:ext cx="6366385" cy="5445203"/>
          </a:xfrm>
        </p:spPr>
        <p:txBody>
          <a:bodyPr>
            <a:normAutofit/>
          </a:bodyPr>
          <a:lstStyle/>
          <a:p>
            <a:r>
              <a:rPr lang="es-MX" b="1" dirty="0"/>
              <a:t>Preguntas Hipótesis que Queremos Responder</a:t>
            </a:r>
          </a:p>
          <a:p>
            <a:pPr>
              <a:buFont typeface="Arial" panose="020B0604020202020204" pitchFamily="34" charset="0"/>
              <a:buChar char="•"/>
            </a:pPr>
            <a:r>
              <a:rPr lang="es-MX" dirty="0"/>
              <a:t>¿Existe una relación significativa entre la presión académica y la depresión en los estudiantes?</a:t>
            </a:r>
          </a:p>
          <a:p>
            <a:pPr>
              <a:buFont typeface="Arial" panose="020B0604020202020204" pitchFamily="34" charset="0"/>
              <a:buChar char="•"/>
            </a:pPr>
            <a:r>
              <a:rPr lang="es-MX" dirty="0"/>
              <a:t>¿Cómo afecta el estrés financiero a la salud mental de los estudiantes?</a:t>
            </a:r>
          </a:p>
          <a:p>
            <a:pPr>
              <a:buFont typeface="Arial" panose="020B0604020202020204" pitchFamily="34" charset="0"/>
              <a:buChar char="•"/>
            </a:pPr>
            <a:r>
              <a:rPr lang="es-MX" dirty="0"/>
              <a:t>¿La duración del sueño tiene un impacto en los niveles de depresión?</a:t>
            </a:r>
          </a:p>
          <a:p>
            <a:pPr>
              <a:buFont typeface="Arial" panose="020B0604020202020204" pitchFamily="34" charset="0"/>
              <a:buChar char="•"/>
            </a:pPr>
            <a:r>
              <a:rPr lang="es-MX" dirty="0"/>
              <a:t>¿Hay diferencias significativas en los niveles de depresión y pensamientos suicidas entre géneros?</a:t>
            </a:r>
          </a:p>
          <a:p>
            <a:pPr>
              <a:buFont typeface="Arial" panose="020B0604020202020204" pitchFamily="34" charset="0"/>
              <a:buChar char="•"/>
            </a:pPr>
            <a:r>
              <a:rPr lang="es-MX" dirty="0"/>
              <a:t>¿La satisfacción con los estudios está relacionada con la depresión?</a:t>
            </a:r>
          </a:p>
          <a:p>
            <a:endParaRPr lang="es-AR" dirty="0"/>
          </a:p>
        </p:txBody>
      </p:sp>
      <p:sp>
        <p:nvSpPr>
          <p:cNvPr id="6" name="Título 5">
            <a:extLst>
              <a:ext uri="{FF2B5EF4-FFF2-40B4-BE49-F238E27FC236}">
                <a16:creationId xmlns:a16="http://schemas.microsoft.com/office/drawing/2014/main" id="{393DB55B-149A-BC26-FD7F-C07A52E93EEA}"/>
              </a:ext>
            </a:extLst>
          </p:cNvPr>
          <p:cNvSpPr>
            <a:spLocks noGrp="1"/>
          </p:cNvSpPr>
          <p:nvPr>
            <p:ph type="title"/>
          </p:nvPr>
        </p:nvSpPr>
        <p:spPr/>
        <p:txBody>
          <a:bodyPr>
            <a:normAutofit fontScale="90000"/>
          </a:bodyPr>
          <a:lstStyle/>
          <a:p>
            <a:pPr algn="ctr" rtl="0"/>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br>
              <a:rPr lang="es-AR" sz="2000" b="0" i="0" u="none" strike="noStrike" dirty="0">
                <a:solidFill>
                  <a:srgbClr val="000000"/>
                </a:solidFill>
                <a:effectLst/>
                <a:latin typeface="Arial" panose="020B0604020202020204" pitchFamily="34" charset="0"/>
              </a:rPr>
            </a:br>
            <a:r>
              <a:rPr lang="es-AR" sz="3600" b="0" i="0" u="none" strike="noStrike" dirty="0">
                <a:solidFill>
                  <a:srgbClr val="000000"/>
                </a:solidFill>
                <a:effectLst/>
                <a:latin typeface="Arial" panose="020B0604020202020204" pitchFamily="34" charset="0"/>
              </a:rPr>
              <a:t>PREGUNTAS DE</a:t>
            </a:r>
            <a:br>
              <a:rPr lang="es-AR" sz="8900" b="0" dirty="0">
                <a:effectLst/>
              </a:rPr>
            </a:br>
            <a:r>
              <a:rPr lang="es-AR" sz="3600" b="1" i="0" u="none" strike="noStrike" dirty="0">
                <a:solidFill>
                  <a:srgbClr val="000000"/>
                </a:solidFill>
                <a:effectLst/>
                <a:latin typeface="Arial" panose="020B0604020202020204" pitchFamily="34" charset="0"/>
              </a:rPr>
              <a:t>INTERÉS</a:t>
            </a:r>
            <a:br>
              <a:rPr lang="es-AR" b="0" dirty="0">
                <a:effectLst/>
              </a:rPr>
            </a:br>
            <a:br>
              <a:rPr lang="es-AR" dirty="0"/>
            </a:br>
            <a:endParaRPr lang="es-AR" dirty="0"/>
          </a:p>
        </p:txBody>
      </p:sp>
      <p:pic>
        <p:nvPicPr>
          <p:cNvPr id="4" name="Gráfico 3" descr="Diploma roll contorno">
            <a:extLst>
              <a:ext uri="{FF2B5EF4-FFF2-40B4-BE49-F238E27FC236}">
                <a16:creationId xmlns:a16="http://schemas.microsoft.com/office/drawing/2014/main" id="{381ADBB8-6BA1-23F4-47F5-897B6B28AD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6621864" y="5030037"/>
            <a:ext cx="3788229" cy="1374950"/>
          </a:xfrm>
          <a:prstGeom prst="rect">
            <a:avLst/>
          </a:prstGeom>
        </p:spPr>
      </p:pic>
      <p:pic>
        <p:nvPicPr>
          <p:cNvPr id="7" name="Gráfico 6" descr="Classroom con relleno sólido">
            <a:extLst>
              <a:ext uri="{FF2B5EF4-FFF2-40B4-BE49-F238E27FC236}">
                <a16:creationId xmlns:a16="http://schemas.microsoft.com/office/drawing/2014/main" id="{1EC3D246-2EA9-3B8C-577D-C16D61B6A2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0967" y="888119"/>
            <a:ext cx="1738065" cy="1738065"/>
          </a:xfrm>
          <a:prstGeom prst="rect">
            <a:avLst/>
          </a:prstGeom>
        </p:spPr>
      </p:pic>
    </p:spTree>
    <p:extLst>
      <p:ext uri="{BB962C8B-B14F-4D97-AF65-F5344CB8AC3E}">
        <p14:creationId xmlns:p14="http://schemas.microsoft.com/office/powerpoint/2010/main" val="67823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BB285-44EF-5743-B063-0C0B343A3015}"/>
              </a:ext>
            </a:extLst>
          </p:cNvPr>
          <p:cNvSpPr>
            <a:spLocks noGrp="1"/>
          </p:cNvSpPr>
          <p:nvPr>
            <p:ph type="ctrTitle"/>
          </p:nvPr>
        </p:nvSpPr>
        <p:spPr>
          <a:xfrm>
            <a:off x="961005" y="2086896"/>
            <a:ext cx="3018503" cy="4166419"/>
          </a:xfrm>
        </p:spPr>
        <p:txBody>
          <a:bodyPr>
            <a:normAutofit/>
          </a:bodyPr>
          <a:lstStyle/>
          <a:p>
            <a:pPr algn="ctr"/>
            <a:r>
              <a:rPr lang="es-MX" sz="1800" b="0" dirty="0">
                <a:solidFill>
                  <a:srgbClr val="FFFFFF"/>
                </a:solidFill>
                <a:effectLst/>
                <a:latin typeface="Consolas" panose="020B0609020204030204" pitchFamily="49" charset="0"/>
              </a:rPr>
              <a:t>Este </a:t>
            </a:r>
            <a:r>
              <a:rPr lang="es-MX" sz="1800" b="0" dirty="0" err="1">
                <a:solidFill>
                  <a:srgbClr val="FFFFFF"/>
                </a:solidFill>
                <a:effectLst/>
                <a:latin typeface="Consolas" panose="020B0609020204030204" pitchFamily="49" charset="0"/>
              </a:rPr>
              <a:t>DataFrame</a:t>
            </a:r>
            <a:r>
              <a:rPr lang="es-MX" sz="1800" b="0" dirty="0">
                <a:solidFill>
                  <a:srgbClr val="FFFFFF"/>
                </a:solidFill>
                <a:effectLst/>
                <a:latin typeface="Consolas" panose="020B0609020204030204" pitchFamily="49" charset="0"/>
              </a:rPr>
              <a:t> contiene 27,901 entradas y 18 columnas, con una mezcla de tipos de datos numéricos (float64, int64) y categóricos (</a:t>
            </a:r>
            <a:r>
              <a:rPr lang="es-MX" sz="1800" b="0" dirty="0" err="1">
                <a:solidFill>
                  <a:srgbClr val="FFFFFF"/>
                </a:solidFill>
                <a:effectLst/>
                <a:latin typeface="Consolas" panose="020B0609020204030204" pitchFamily="49" charset="0"/>
              </a:rPr>
              <a:t>object</a:t>
            </a:r>
            <a:r>
              <a:rPr lang="es-MX" sz="1800" b="0" dirty="0">
                <a:solidFill>
                  <a:srgbClr val="FFFFFF"/>
                </a:solidFill>
                <a:effectLst/>
                <a:latin typeface="Consolas" panose="020B0609020204030204" pitchFamily="49" charset="0"/>
              </a:rPr>
              <a:t>). La columna </a:t>
            </a:r>
            <a:r>
              <a:rPr lang="es-MX" sz="1800" b="0" dirty="0" err="1">
                <a:solidFill>
                  <a:srgbClr val="FFFFFF"/>
                </a:solidFill>
                <a:effectLst/>
                <a:latin typeface="Consolas" panose="020B0609020204030204" pitchFamily="49" charset="0"/>
              </a:rPr>
              <a:t>Financial</a:t>
            </a:r>
            <a:r>
              <a:rPr lang="es-MX" sz="1800" b="0" dirty="0">
                <a:solidFill>
                  <a:srgbClr val="FFFFFF"/>
                </a:solidFill>
                <a:effectLst/>
                <a:latin typeface="Consolas" panose="020B0609020204030204" pitchFamily="49" charset="0"/>
              </a:rPr>
              <a:t> Stress tiene algunos valores nulos, mientras que las demás columnas están completas.</a:t>
            </a:r>
            <a:br>
              <a:rPr lang="es-MX" sz="1800" b="0" dirty="0">
                <a:solidFill>
                  <a:srgbClr val="FFFFFF"/>
                </a:solidFill>
                <a:effectLst/>
                <a:latin typeface="Consolas" panose="020B0609020204030204" pitchFamily="49" charset="0"/>
              </a:rPr>
            </a:br>
            <a:endParaRPr lang="es-AR" sz="1800" dirty="0"/>
          </a:p>
        </p:txBody>
      </p:sp>
      <p:sp>
        <p:nvSpPr>
          <p:cNvPr id="3" name="Subtítulo 2">
            <a:extLst>
              <a:ext uri="{FF2B5EF4-FFF2-40B4-BE49-F238E27FC236}">
                <a16:creationId xmlns:a16="http://schemas.microsoft.com/office/drawing/2014/main" id="{42BD4159-7D84-F20D-7B25-D6B4B74B4038}"/>
              </a:ext>
            </a:extLst>
          </p:cNvPr>
          <p:cNvSpPr>
            <a:spLocks noGrp="1"/>
          </p:cNvSpPr>
          <p:nvPr>
            <p:ph type="subTitle" idx="1"/>
          </p:nvPr>
        </p:nvSpPr>
        <p:spPr>
          <a:xfrm>
            <a:off x="3979508" y="508819"/>
            <a:ext cx="8212492" cy="5840361"/>
          </a:xfrm>
        </p:spPr>
        <p:txBody>
          <a:bodyPr>
            <a:noAutofit/>
          </a:bodyPr>
          <a:lstStyle/>
          <a:p>
            <a:pPr>
              <a:lnSpc>
                <a:spcPts val="1425"/>
              </a:lnSpc>
            </a:pPr>
            <a:r>
              <a:rPr lang="es-MX" sz="1400" b="0" dirty="0">
                <a:solidFill>
                  <a:srgbClr val="FFFFFF"/>
                </a:solidFill>
                <a:effectLst/>
                <a:latin typeface="Consolas" panose="020B0609020204030204" pitchFamily="49" charset="0"/>
              </a:rPr>
              <a:t>id: Identificador único para cada entrada. </a:t>
            </a:r>
          </a:p>
          <a:p>
            <a:pPr>
              <a:lnSpc>
                <a:spcPts val="1425"/>
              </a:lnSpc>
            </a:pPr>
            <a:r>
              <a:rPr lang="es-MX" sz="1400" b="0" dirty="0" err="1">
                <a:solidFill>
                  <a:srgbClr val="FFFFFF"/>
                </a:solidFill>
                <a:effectLst/>
                <a:latin typeface="Consolas" panose="020B0609020204030204" pitchFamily="49" charset="0"/>
              </a:rPr>
              <a:t>Gender</a:t>
            </a:r>
            <a:r>
              <a:rPr lang="es-MX" sz="1400" b="0" dirty="0">
                <a:solidFill>
                  <a:srgbClr val="FFFFFF"/>
                </a:solidFill>
                <a:effectLst/>
                <a:latin typeface="Consolas" panose="020B0609020204030204" pitchFamily="49" charset="0"/>
              </a:rPr>
              <a:t>: Género del estudiante. </a:t>
            </a:r>
          </a:p>
          <a:p>
            <a:pPr>
              <a:lnSpc>
                <a:spcPts val="1425"/>
              </a:lnSpc>
            </a:pPr>
            <a:r>
              <a:rPr lang="es-MX" sz="1400" b="0" dirty="0">
                <a:solidFill>
                  <a:srgbClr val="FFFFFF"/>
                </a:solidFill>
                <a:effectLst/>
                <a:latin typeface="Consolas" panose="020B0609020204030204" pitchFamily="49" charset="0"/>
              </a:rPr>
              <a:t>Age: Edad del estudiante. </a:t>
            </a:r>
          </a:p>
          <a:p>
            <a:pPr>
              <a:lnSpc>
                <a:spcPts val="1425"/>
              </a:lnSpc>
            </a:pPr>
            <a:r>
              <a:rPr lang="es-MX" sz="1400" b="0" dirty="0">
                <a:solidFill>
                  <a:srgbClr val="FFFFFF"/>
                </a:solidFill>
                <a:effectLst/>
                <a:latin typeface="Consolas" panose="020B0609020204030204" pitchFamily="49" charset="0"/>
              </a:rPr>
              <a:t>City: Ciudad donde reside el estudiante. </a:t>
            </a:r>
          </a:p>
          <a:p>
            <a:pPr>
              <a:lnSpc>
                <a:spcPts val="1425"/>
              </a:lnSpc>
            </a:pPr>
            <a:r>
              <a:rPr lang="es-MX" sz="1400" b="0" dirty="0" err="1">
                <a:solidFill>
                  <a:srgbClr val="FFFFFF"/>
                </a:solidFill>
                <a:effectLst/>
                <a:latin typeface="Consolas" panose="020B0609020204030204" pitchFamily="49" charset="0"/>
              </a:rPr>
              <a:t>Profession</a:t>
            </a:r>
            <a:r>
              <a:rPr lang="es-MX" sz="1400" b="0" dirty="0">
                <a:solidFill>
                  <a:srgbClr val="FFFFFF"/>
                </a:solidFill>
                <a:effectLst/>
                <a:latin typeface="Consolas" panose="020B0609020204030204" pitchFamily="49" charset="0"/>
              </a:rPr>
              <a:t>: Profesión del estudiante. </a:t>
            </a:r>
          </a:p>
          <a:p>
            <a:pPr>
              <a:lnSpc>
                <a:spcPts val="1425"/>
              </a:lnSpc>
            </a:pPr>
            <a:r>
              <a:rPr lang="es-MX" sz="1400" b="0" dirty="0" err="1">
                <a:solidFill>
                  <a:srgbClr val="FFFFFF"/>
                </a:solidFill>
                <a:effectLst/>
                <a:latin typeface="Consolas" panose="020B0609020204030204" pitchFamily="49" charset="0"/>
              </a:rPr>
              <a:t>Academic</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Pressure</a:t>
            </a:r>
            <a:r>
              <a:rPr lang="es-MX" sz="1400" b="0" dirty="0">
                <a:solidFill>
                  <a:srgbClr val="FFFFFF"/>
                </a:solidFill>
                <a:effectLst/>
                <a:latin typeface="Consolas" panose="020B0609020204030204" pitchFamily="49" charset="0"/>
              </a:rPr>
              <a:t>: Nivel de presión académica experimentada por el estudiante. </a:t>
            </a:r>
          </a:p>
          <a:p>
            <a:pPr>
              <a:lnSpc>
                <a:spcPts val="1425"/>
              </a:lnSpc>
            </a:pPr>
            <a:r>
              <a:rPr lang="es-MX" sz="1400" b="0" dirty="0" err="1">
                <a:solidFill>
                  <a:srgbClr val="FFFFFF"/>
                </a:solidFill>
                <a:effectLst/>
                <a:latin typeface="Consolas" panose="020B0609020204030204" pitchFamily="49" charset="0"/>
              </a:rPr>
              <a:t>Work</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Pressure</a:t>
            </a:r>
            <a:r>
              <a:rPr lang="es-MX" sz="1400" b="0" dirty="0">
                <a:solidFill>
                  <a:srgbClr val="FFFFFF"/>
                </a:solidFill>
                <a:effectLst/>
                <a:latin typeface="Consolas" panose="020B0609020204030204" pitchFamily="49" charset="0"/>
              </a:rPr>
              <a:t>: Nivel de presión laboral experimentada por el estudiante. </a:t>
            </a:r>
          </a:p>
          <a:p>
            <a:pPr>
              <a:lnSpc>
                <a:spcPts val="1425"/>
              </a:lnSpc>
            </a:pPr>
            <a:r>
              <a:rPr lang="es-MX" sz="1400" b="0" dirty="0">
                <a:solidFill>
                  <a:srgbClr val="FFFFFF"/>
                </a:solidFill>
                <a:effectLst/>
                <a:latin typeface="Consolas" panose="020B0609020204030204" pitchFamily="49" charset="0"/>
              </a:rPr>
              <a:t>CGPA: Promedio acumulativo de calificaciones del estudiante. </a:t>
            </a:r>
          </a:p>
          <a:p>
            <a:pPr>
              <a:lnSpc>
                <a:spcPts val="1425"/>
              </a:lnSpc>
            </a:pPr>
            <a:r>
              <a:rPr lang="es-MX" sz="1400" b="0" dirty="0" err="1">
                <a:solidFill>
                  <a:srgbClr val="FFFFFF"/>
                </a:solidFill>
                <a:effectLst/>
                <a:latin typeface="Consolas" panose="020B0609020204030204" pitchFamily="49" charset="0"/>
              </a:rPr>
              <a:t>Study</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Satisfaction</a:t>
            </a:r>
            <a:r>
              <a:rPr lang="es-MX" sz="1400" b="0" dirty="0">
                <a:solidFill>
                  <a:srgbClr val="FFFFFF"/>
                </a:solidFill>
                <a:effectLst/>
                <a:latin typeface="Consolas" panose="020B0609020204030204" pitchFamily="49" charset="0"/>
              </a:rPr>
              <a:t>: Nivel de satisfacción con los estudios. </a:t>
            </a:r>
          </a:p>
          <a:p>
            <a:pPr>
              <a:lnSpc>
                <a:spcPts val="1425"/>
              </a:lnSpc>
            </a:pPr>
            <a:r>
              <a:rPr lang="es-MX" sz="1400" b="0" dirty="0">
                <a:solidFill>
                  <a:srgbClr val="FFFFFF"/>
                </a:solidFill>
                <a:effectLst/>
                <a:latin typeface="Consolas" panose="020B0609020204030204" pitchFamily="49" charset="0"/>
              </a:rPr>
              <a:t>Job </a:t>
            </a:r>
            <a:r>
              <a:rPr lang="es-MX" sz="1400" b="0" dirty="0" err="1">
                <a:solidFill>
                  <a:srgbClr val="FFFFFF"/>
                </a:solidFill>
                <a:effectLst/>
                <a:latin typeface="Consolas" panose="020B0609020204030204" pitchFamily="49" charset="0"/>
              </a:rPr>
              <a:t>Satisfaction</a:t>
            </a:r>
            <a:r>
              <a:rPr lang="es-MX" sz="1400" b="0" dirty="0">
                <a:solidFill>
                  <a:srgbClr val="FFFFFF"/>
                </a:solidFill>
                <a:effectLst/>
                <a:latin typeface="Consolas" panose="020B0609020204030204" pitchFamily="49" charset="0"/>
              </a:rPr>
              <a:t>: Nivel de satisfacción con el trabajo. </a:t>
            </a:r>
          </a:p>
          <a:p>
            <a:pPr>
              <a:lnSpc>
                <a:spcPts val="1425"/>
              </a:lnSpc>
            </a:pPr>
            <a:r>
              <a:rPr lang="es-MX" sz="1400" b="0" dirty="0" err="1">
                <a:solidFill>
                  <a:srgbClr val="FFFFFF"/>
                </a:solidFill>
                <a:effectLst/>
                <a:latin typeface="Consolas" panose="020B0609020204030204" pitchFamily="49" charset="0"/>
              </a:rPr>
              <a:t>Sleep</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Duration</a:t>
            </a:r>
            <a:r>
              <a:rPr lang="es-MX" sz="1400" b="0" dirty="0">
                <a:solidFill>
                  <a:srgbClr val="FFFFFF"/>
                </a:solidFill>
                <a:effectLst/>
                <a:latin typeface="Consolas" panose="020B0609020204030204" pitchFamily="49" charset="0"/>
              </a:rPr>
              <a:t>: Duración del sueño del estudiante. </a:t>
            </a:r>
          </a:p>
          <a:p>
            <a:pPr>
              <a:lnSpc>
                <a:spcPts val="1425"/>
              </a:lnSpc>
            </a:pPr>
            <a:r>
              <a:rPr lang="es-MX" sz="1400" b="0" dirty="0" err="1">
                <a:solidFill>
                  <a:srgbClr val="FFFFFF"/>
                </a:solidFill>
                <a:effectLst/>
                <a:latin typeface="Consolas" panose="020B0609020204030204" pitchFamily="49" charset="0"/>
              </a:rPr>
              <a:t>Dietary</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Habits</a:t>
            </a:r>
            <a:r>
              <a:rPr lang="es-MX" sz="1400" b="0" dirty="0">
                <a:solidFill>
                  <a:srgbClr val="FFFFFF"/>
                </a:solidFill>
                <a:effectLst/>
                <a:latin typeface="Consolas" panose="020B0609020204030204" pitchFamily="49" charset="0"/>
              </a:rPr>
              <a:t>: Hábitos alimenticios del estudiante. </a:t>
            </a:r>
          </a:p>
          <a:p>
            <a:pPr>
              <a:lnSpc>
                <a:spcPts val="1425"/>
              </a:lnSpc>
            </a:pPr>
            <a:r>
              <a:rPr lang="es-MX" sz="1400" b="0" dirty="0" err="1">
                <a:solidFill>
                  <a:srgbClr val="FFFFFF"/>
                </a:solidFill>
                <a:effectLst/>
                <a:latin typeface="Consolas" panose="020B0609020204030204" pitchFamily="49" charset="0"/>
              </a:rPr>
              <a:t>Degree</a:t>
            </a:r>
            <a:r>
              <a:rPr lang="es-MX" sz="1400" b="0" dirty="0">
                <a:solidFill>
                  <a:srgbClr val="FFFFFF"/>
                </a:solidFill>
                <a:effectLst/>
                <a:latin typeface="Consolas" panose="020B0609020204030204" pitchFamily="49" charset="0"/>
              </a:rPr>
              <a:t>: Grado académico del estudiante. </a:t>
            </a:r>
          </a:p>
          <a:p>
            <a:pPr>
              <a:lnSpc>
                <a:spcPts val="1425"/>
              </a:lnSpc>
            </a:pPr>
            <a:r>
              <a:rPr lang="es-MX" sz="1400" b="0" dirty="0" err="1">
                <a:solidFill>
                  <a:srgbClr val="FFFFFF"/>
                </a:solidFill>
                <a:effectLst/>
                <a:latin typeface="Consolas" panose="020B0609020204030204" pitchFamily="49" charset="0"/>
              </a:rPr>
              <a:t>Have</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you</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ever</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had</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suicidal</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thoughts</a:t>
            </a:r>
            <a:r>
              <a:rPr lang="es-MX" sz="1400" b="0" dirty="0">
                <a:solidFill>
                  <a:srgbClr val="FFFFFF"/>
                </a:solidFill>
                <a:effectLst/>
                <a:latin typeface="Consolas" panose="020B0609020204030204" pitchFamily="49" charset="0"/>
              </a:rPr>
              <a:t>?: Respuesta a la pregunta sobre si el estudiante ha tenido pensamientos suicidas. </a:t>
            </a:r>
          </a:p>
          <a:p>
            <a:pPr>
              <a:lnSpc>
                <a:spcPts val="1425"/>
              </a:lnSpc>
            </a:pPr>
            <a:r>
              <a:rPr lang="es-MX" sz="1400" b="0" dirty="0" err="1">
                <a:solidFill>
                  <a:srgbClr val="FFFFFF"/>
                </a:solidFill>
                <a:effectLst/>
                <a:latin typeface="Consolas" panose="020B0609020204030204" pitchFamily="49" charset="0"/>
              </a:rPr>
              <a:t>Work</a:t>
            </a:r>
            <a:r>
              <a:rPr lang="es-MX" sz="1400" b="0" dirty="0">
                <a:solidFill>
                  <a:srgbClr val="FFFFFF"/>
                </a:solidFill>
                <a:effectLst/>
                <a:latin typeface="Consolas" panose="020B0609020204030204" pitchFamily="49" charset="0"/>
              </a:rPr>
              <a:t>/</a:t>
            </a:r>
            <a:r>
              <a:rPr lang="es-MX" sz="1400" b="0" dirty="0" err="1">
                <a:solidFill>
                  <a:srgbClr val="FFFFFF"/>
                </a:solidFill>
                <a:effectLst/>
                <a:latin typeface="Consolas" panose="020B0609020204030204" pitchFamily="49" charset="0"/>
              </a:rPr>
              <a:t>Study</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Hours</a:t>
            </a:r>
            <a:r>
              <a:rPr lang="es-MX" sz="1400" b="0" dirty="0">
                <a:solidFill>
                  <a:srgbClr val="FFFFFF"/>
                </a:solidFill>
                <a:effectLst/>
                <a:latin typeface="Consolas" panose="020B0609020204030204" pitchFamily="49" charset="0"/>
              </a:rPr>
              <a:t>: Horas dedicadas al trabajo o estudio. </a:t>
            </a:r>
          </a:p>
          <a:p>
            <a:pPr>
              <a:lnSpc>
                <a:spcPts val="1425"/>
              </a:lnSpc>
            </a:pPr>
            <a:r>
              <a:rPr lang="es-MX" sz="1400" b="0" dirty="0" err="1">
                <a:solidFill>
                  <a:srgbClr val="FFFFFF"/>
                </a:solidFill>
                <a:effectLst/>
                <a:latin typeface="Consolas" panose="020B0609020204030204" pitchFamily="49" charset="0"/>
              </a:rPr>
              <a:t>Financial</a:t>
            </a:r>
            <a:r>
              <a:rPr lang="es-MX" sz="1400" b="0" dirty="0">
                <a:solidFill>
                  <a:srgbClr val="FFFFFF"/>
                </a:solidFill>
                <a:effectLst/>
                <a:latin typeface="Consolas" panose="020B0609020204030204" pitchFamily="49" charset="0"/>
              </a:rPr>
              <a:t> Stress: Nivel de estrés financiero experimentado por el estudiante. </a:t>
            </a:r>
          </a:p>
          <a:p>
            <a:pPr>
              <a:lnSpc>
                <a:spcPts val="1425"/>
              </a:lnSpc>
            </a:pPr>
            <a:r>
              <a:rPr lang="es-MX" sz="1400" b="0" dirty="0" err="1">
                <a:solidFill>
                  <a:srgbClr val="FFFFFF"/>
                </a:solidFill>
                <a:effectLst/>
                <a:latin typeface="Consolas" panose="020B0609020204030204" pitchFamily="49" charset="0"/>
              </a:rPr>
              <a:t>Family</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History</a:t>
            </a:r>
            <a:r>
              <a:rPr lang="es-MX" sz="1400" b="0" dirty="0">
                <a:solidFill>
                  <a:srgbClr val="FFFFFF"/>
                </a:solidFill>
                <a:effectLst/>
                <a:latin typeface="Consolas" panose="020B0609020204030204" pitchFamily="49" charset="0"/>
              </a:rPr>
              <a:t> </a:t>
            </a:r>
            <a:r>
              <a:rPr lang="es-MX" sz="1400" b="0" dirty="0" err="1">
                <a:solidFill>
                  <a:srgbClr val="FFFFFF"/>
                </a:solidFill>
                <a:effectLst/>
                <a:latin typeface="Consolas" panose="020B0609020204030204" pitchFamily="49" charset="0"/>
              </a:rPr>
              <a:t>of</a:t>
            </a:r>
            <a:r>
              <a:rPr lang="es-MX" sz="1400" b="0" dirty="0">
                <a:solidFill>
                  <a:srgbClr val="FFFFFF"/>
                </a:solidFill>
                <a:effectLst/>
                <a:latin typeface="Consolas" panose="020B0609020204030204" pitchFamily="49" charset="0"/>
              </a:rPr>
              <a:t> Mental </a:t>
            </a:r>
            <a:r>
              <a:rPr lang="es-MX" sz="1400" b="0" dirty="0" err="1">
                <a:solidFill>
                  <a:srgbClr val="FFFFFF"/>
                </a:solidFill>
                <a:effectLst/>
                <a:latin typeface="Consolas" panose="020B0609020204030204" pitchFamily="49" charset="0"/>
              </a:rPr>
              <a:t>Illness</a:t>
            </a:r>
            <a:r>
              <a:rPr lang="es-MX" sz="1400" b="0" dirty="0">
                <a:solidFill>
                  <a:srgbClr val="FFFFFF"/>
                </a:solidFill>
                <a:effectLst/>
                <a:latin typeface="Consolas" panose="020B0609020204030204" pitchFamily="49" charset="0"/>
              </a:rPr>
              <a:t>: Historial familiar de enfermedades mentales. Tip</a:t>
            </a:r>
          </a:p>
          <a:p>
            <a:pPr>
              <a:lnSpc>
                <a:spcPts val="1425"/>
              </a:lnSpc>
            </a:pPr>
            <a:r>
              <a:rPr lang="es-MX" sz="1400" b="0" dirty="0" err="1">
                <a:solidFill>
                  <a:srgbClr val="FFFFFF"/>
                </a:solidFill>
                <a:effectLst/>
                <a:latin typeface="Consolas" panose="020B0609020204030204" pitchFamily="49" charset="0"/>
              </a:rPr>
              <a:t>Depression</a:t>
            </a:r>
            <a:r>
              <a:rPr lang="es-MX" sz="1400" b="0" dirty="0">
                <a:solidFill>
                  <a:srgbClr val="FFFFFF"/>
                </a:solidFill>
                <a:effectLst/>
                <a:latin typeface="Consolas" panose="020B0609020204030204" pitchFamily="49" charset="0"/>
              </a:rPr>
              <a:t>: Indicador de depresión (0 o 1). </a:t>
            </a:r>
            <a:br>
              <a:rPr lang="es-MX" sz="1400" b="0" dirty="0">
                <a:solidFill>
                  <a:srgbClr val="FFFFFF"/>
                </a:solidFill>
                <a:effectLst/>
                <a:latin typeface="Consolas" panose="020B0609020204030204" pitchFamily="49" charset="0"/>
              </a:rPr>
            </a:br>
            <a:endParaRPr lang="es-AR" sz="1400" dirty="0"/>
          </a:p>
        </p:txBody>
      </p:sp>
      <p:sp>
        <p:nvSpPr>
          <p:cNvPr id="4" name="CuadroTexto 3">
            <a:extLst>
              <a:ext uri="{FF2B5EF4-FFF2-40B4-BE49-F238E27FC236}">
                <a16:creationId xmlns:a16="http://schemas.microsoft.com/office/drawing/2014/main" id="{C2C23C34-AABA-5614-CAF0-355C7C8B01F5}"/>
              </a:ext>
            </a:extLst>
          </p:cNvPr>
          <p:cNvSpPr txBox="1"/>
          <p:nvPr/>
        </p:nvSpPr>
        <p:spPr>
          <a:xfrm>
            <a:off x="0" y="220640"/>
            <a:ext cx="3881185" cy="1077218"/>
          </a:xfrm>
          <a:prstGeom prst="rect">
            <a:avLst/>
          </a:prstGeom>
          <a:noFill/>
        </p:spPr>
        <p:txBody>
          <a:bodyPr wrap="square" rtlCol="0">
            <a:spAutoFit/>
          </a:bodyPr>
          <a:lstStyle/>
          <a:p>
            <a:pPr algn="ctr"/>
            <a:r>
              <a:rPr lang="es-AR" sz="3200" b="1" spc="600" dirty="0">
                <a:latin typeface="Berlin Sans FB Demi" panose="020E0802020502020306" pitchFamily="34" charset="0"/>
              </a:rPr>
              <a:t>Detalles de </a:t>
            </a:r>
            <a:r>
              <a:rPr lang="es-AR" sz="3200" b="1" spc="600" dirty="0" err="1">
                <a:latin typeface="Berlin Sans FB Demi" panose="020E0802020502020306" pitchFamily="34" charset="0"/>
              </a:rPr>
              <a:t>Metadata</a:t>
            </a:r>
            <a:endParaRPr lang="es-AR" sz="3200" b="1" spc="600" dirty="0">
              <a:latin typeface="Berlin Sans FB Demi" panose="020E0802020502020306" pitchFamily="34" charset="0"/>
            </a:endParaRPr>
          </a:p>
        </p:txBody>
      </p:sp>
    </p:spTree>
    <p:extLst>
      <p:ext uri="{BB962C8B-B14F-4D97-AF65-F5344CB8AC3E}">
        <p14:creationId xmlns:p14="http://schemas.microsoft.com/office/powerpoint/2010/main" val="148647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583BC-AABA-F9FC-9078-A3F6B168529D}"/>
              </a:ext>
            </a:extLst>
          </p:cNvPr>
          <p:cNvSpPr>
            <a:spLocks noGrp="1"/>
          </p:cNvSpPr>
          <p:nvPr>
            <p:ph type="title"/>
          </p:nvPr>
        </p:nvSpPr>
        <p:spPr>
          <a:xfrm>
            <a:off x="442127" y="1117451"/>
            <a:ext cx="4306697" cy="2481156"/>
          </a:xfrm>
        </p:spPr>
        <p:txBody>
          <a:bodyPr>
            <a:noAutofit/>
          </a:bodyPr>
          <a:lstStyle/>
          <a:p>
            <a:r>
              <a:rPr lang="es-AR" sz="2000" dirty="0"/>
              <a:t>Vemos en relación a depresión y presión académica que el género masculino es quien mas sufre de depresión, los mismo indican tener en mayor puntuación estrés financiero, mas horas de estudio lo que explica la mayor tasa de pensamientos suicidas en los mismos</a:t>
            </a:r>
          </a:p>
        </p:txBody>
      </p:sp>
      <p:pic>
        <p:nvPicPr>
          <p:cNvPr id="5" name="Marcador de contenido 4">
            <a:extLst>
              <a:ext uri="{FF2B5EF4-FFF2-40B4-BE49-F238E27FC236}">
                <a16:creationId xmlns:a16="http://schemas.microsoft.com/office/drawing/2014/main" id="{5FE1A36B-5E00-4F98-5764-679EB2CAA9F5}"/>
              </a:ext>
            </a:extLst>
          </p:cNvPr>
          <p:cNvPicPr>
            <a:picLocks noGrp="1" noChangeAspect="1"/>
          </p:cNvPicPr>
          <p:nvPr>
            <p:ph idx="1"/>
          </p:nvPr>
        </p:nvPicPr>
        <p:blipFill>
          <a:blip r:embed="rId2"/>
          <a:stretch>
            <a:fillRect/>
          </a:stretch>
        </p:blipFill>
        <p:spPr>
          <a:xfrm>
            <a:off x="5115891" y="145875"/>
            <a:ext cx="6483574" cy="6275021"/>
          </a:xfrm>
        </p:spPr>
      </p:pic>
      <p:sp>
        <p:nvSpPr>
          <p:cNvPr id="6" name="CuadroTexto 5">
            <a:extLst>
              <a:ext uri="{FF2B5EF4-FFF2-40B4-BE49-F238E27FC236}">
                <a16:creationId xmlns:a16="http://schemas.microsoft.com/office/drawing/2014/main" id="{3311C26B-5138-D3C0-C5CE-66C61A46A673}"/>
              </a:ext>
            </a:extLst>
          </p:cNvPr>
          <p:cNvSpPr txBox="1"/>
          <p:nvPr/>
        </p:nvSpPr>
        <p:spPr>
          <a:xfrm>
            <a:off x="442127" y="311499"/>
            <a:ext cx="4198403" cy="523220"/>
          </a:xfrm>
          <a:prstGeom prst="rect">
            <a:avLst/>
          </a:prstGeom>
          <a:noFill/>
        </p:spPr>
        <p:txBody>
          <a:bodyPr wrap="square" rtlCol="0">
            <a:spAutoFit/>
          </a:bodyPr>
          <a:lstStyle/>
          <a:p>
            <a:pPr algn="ctr"/>
            <a:r>
              <a:rPr lang="es-AR" sz="2800" b="1" dirty="0"/>
              <a:t>Análisis Exploratorio</a:t>
            </a:r>
          </a:p>
        </p:txBody>
      </p:sp>
      <p:pic>
        <p:nvPicPr>
          <p:cNvPr id="10" name="Imagen 9">
            <a:extLst>
              <a:ext uri="{FF2B5EF4-FFF2-40B4-BE49-F238E27FC236}">
                <a16:creationId xmlns:a16="http://schemas.microsoft.com/office/drawing/2014/main" id="{90D33EE4-85B3-734A-6E8F-89AFB6BB6751}"/>
              </a:ext>
            </a:extLst>
          </p:cNvPr>
          <p:cNvPicPr>
            <a:picLocks noChangeAspect="1"/>
          </p:cNvPicPr>
          <p:nvPr/>
        </p:nvPicPr>
        <p:blipFill>
          <a:blip r:embed="rId3"/>
          <a:stretch>
            <a:fillRect/>
          </a:stretch>
        </p:blipFill>
        <p:spPr>
          <a:xfrm>
            <a:off x="592535" y="3455857"/>
            <a:ext cx="4198402" cy="3090644"/>
          </a:xfrm>
          <a:prstGeom prst="rect">
            <a:avLst/>
          </a:prstGeom>
        </p:spPr>
      </p:pic>
    </p:spTree>
    <p:extLst>
      <p:ext uri="{BB962C8B-B14F-4D97-AF65-F5344CB8AC3E}">
        <p14:creationId xmlns:p14="http://schemas.microsoft.com/office/powerpoint/2010/main" val="40940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D373F-5F07-96FB-3FD0-35D509F40223}"/>
              </a:ext>
            </a:extLst>
          </p:cNvPr>
          <p:cNvSpPr>
            <a:spLocks noGrp="1"/>
          </p:cNvSpPr>
          <p:nvPr>
            <p:ph type="title"/>
          </p:nvPr>
        </p:nvSpPr>
        <p:spPr>
          <a:xfrm>
            <a:off x="336922" y="678565"/>
            <a:ext cx="3079518" cy="4754880"/>
          </a:xfrm>
        </p:spPr>
        <p:txBody>
          <a:bodyPr/>
          <a:lstStyle/>
          <a:p>
            <a:pPr algn="ctr" rtl="0"/>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br>
              <a:rPr lang="es-AR" sz="1800" b="0" i="0" u="none" strike="noStrike" dirty="0">
                <a:solidFill>
                  <a:srgbClr val="000000"/>
                </a:solidFill>
                <a:effectLst/>
                <a:latin typeface="Arial" panose="020B0604020202020204" pitchFamily="34" charset="0"/>
              </a:rPr>
            </a:br>
            <a:r>
              <a:rPr lang="es-AR" sz="1800" b="0" i="0" u="none" strike="noStrike" dirty="0">
                <a:solidFill>
                  <a:srgbClr val="000000"/>
                </a:solidFill>
                <a:effectLst/>
                <a:latin typeface="Arial" panose="020B0604020202020204" pitchFamily="34" charset="0"/>
              </a:rPr>
              <a:t>INSIGHTS &amp;</a:t>
            </a:r>
            <a:br>
              <a:rPr lang="es-AR" b="0" dirty="0">
                <a:effectLst/>
              </a:rPr>
            </a:br>
            <a:r>
              <a:rPr lang="es-AR" sz="1800" b="1" i="0" u="none" strike="noStrike" dirty="0">
                <a:solidFill>
                  <a:srgbClr val="000000"/>
                </a:solidFill>
                <a:effectLst/>
                <a:latin typeface="Arial" panose="020B0604020202020204" pitchFamily="34" charset="0"/>
              </a:rPr>
              <a:t>RECOMENDACIONES</a:t>
            </a:r>
            <a:br>
              <a:rPr lang="es-AR" b="0" dirty="0">
                <a:effectLst/>
              </a:rPr>
            </a:br>
            <a:br>
              <a:rPr lang="es-AR" dirty="0"/>
            </a:br>
            <a:endParaRPr lang="es-AR" dirty="0"/>
          </a:p>
        </p:txBody>
      </p:sp>
      <p:sp>
        <p:nvSpPr>
          <p:cNvPr id="4" name="Rectangle 1">
            <a:extLst>
              <a:ext uri="{FF2B5EF4-FFF2-40B4-BE49-F238E27FC236}">
                <a16:creationId xmlns:a16="http://schemas.microsoft.com/office/drawing/2014/main" id="{626F45E4-1D10-78BE-B3F0-2FE6FEB083E3}"/>
              </a:ext>
            </a:extLst>
          </p:cNvPr>
          <p:cNvSpPr>
            <a:spLocks noGrp="1" noChangeArrowheads="1"/>
          </p:cNvSpPr>
          <p:nvPr>
            <p:ph idx="1"/>
          </p:nvPr>
        </p:nvSpPr>
        <p:spPr bwMode="auto">
          <a:xfrm>
            <a:off x="3617104" y="1166842"/>
            <a:ext cx="83303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Presión Académica y Depresión</a:t>
            </a:r>
            <a:r>
              <a:rPr kumimoji="0" lang="es-AR" altLang="es-AR" sz="1800" b="0" i="0" u="none" strike="noStrike" cap="none" normalizeH="0" baseline="0" dirty="0">
                <a:ln>
                  <a:noFill/>
                </a:ln>
                <a:solidFill>
                  <a:schemeClr val="tx1"/>
                </a:solidFill>
                <a:effectLst/>
                <a:latin typeface="Arial" panose="020B0604020202020204" pitchFamily="34" charset="0"/>
              </a:rPr>
              <a:t>: Existe una relación positiva entre la presión académica y los niveles de depresión, especialmente en estudiantes de género masculinos quienes presentan mayor incidencia en tener depresión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Estrés Financiero</a:t>
            </a:r>
            <a:r>
              <a:rPr kumimoji="0" lang="es-AR" altLang="es-AR" sz="1800" b="0" i="0" u="none" strike="noStrike" cap="none" normalizeH="0" baseline="0" dirty="0">
                <a:ln>
                  <a:noFill/>
                </a:ln>
                <a:solidFill>
                  <a:schemeClr val="tx1"/>
                </a:solidFill>
                <a:effectLst/>
                <a:latin typeface="Arial" panose="020B0604020202020204" pitchFamily="34" charset="0"/>
              </a:rPr>
              <a:t>: Los estudiantes con mayor estrés financiero tienden a tener niveles más altos de depresión.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Duración del Sueño</a:t>
            </a:r>
            <a:r>
              <a:rPr kumimoji="0" lang="es-AR" altLang="es-AR" sz="1800" b="0" i="0" u="none" strike="noStrike" cap="none" normalizeH="0" baseline="0" dirty="0">
                <a:ln>
                  <a:noFill/>
                </a:ln>
                <a:solidFill>
                  <a:schemeClr val="tx1"/>
                </a:solidFill>
                <a:effectLst/>
                <a:latin typeface="Arial" panose="020B0604020202020204" pitchFamily="34" charset="0"/>
              </a:rPr>
              <a:t>: La duración del sueño está inversamente relacionada con los niveles de depresión; los estudiantes que duermen menos tienden a tener niveles más altos de depresión.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Diferencias de Género</a:t>
            </a:r>
            <a:r>
              <a:rPr kumimoji="0" lang="es-AR" altLang="es-AR" sz="1800" b="0" i="0" u="none" strike="noStrike" cap="none" normalizeH="0" baseline="0" dirty="0">
                <a:ln>
                  <a:noFill/>
                </a:ln>
                <a:solidFill>
                  <a:schemeClr val="tx1"/>
                </a:solidFill>
                <a:effectLst/>
                <a:latin typeface="Arial" panose="020B0604020202020204" pitchFamily="34" charset="0"/>
              </a:rPr>
              <a:t>: Hay diferencias significativas en los niveles de depresión y pensamientos suicidas entre géneros.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Satisfacción con los Estudios</a:t>
            </a:r>
            <a:r>
              <a:rPr kumimoji="0" lang="es-AR" altLang="es-AR" sz="1800" b="0" i="0" u="none" strike="noStrike" cap="none" normalizeH="0" baseline="0" dirty="0">
                <a:ln>
                  <a:noFill/>
                </a:ln>
                <a:solidFill>
                  <a:schemeClr val="tx1"/>
                </a:solidFill>
                <a:effectLst/>
                <a:latin typeface="Arial" panose="020B0604020202020204" pitchFamily="34" charset="0"/>
              </a:rPr>
              <a:t>: Los estudiantes más satisfechos con sus estudios tienden a tener niveles más bajos de depresión.</a:t>
            </a:r>
          </a:p>
        </p:txBody>
      </p:sp>
    </p:spTree>
    <p:extLst>
      <p:ext uri="{BB962C8B-B14F-4D97-AF65-F5344CB8AC3E}">
        <p14:creationId xmlns:p14="http://schemas.microsoft.com/office/powerpoint/2010/main" val="1864246237"/>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76</TotalTime>
  <Words>810</Words>
  <Application>Microsoft Office PowerPoint</Application>
  <PresentationFormat>Panorámica</PresentationFormat>
  <Paragraphs>54</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ADLaM Display</vt:lpstr>
      <vt:lpstr>Arial</vt:lpstr>
      <vt:lpstr>Avenir Next LT Pro</vt:lpstr>
      <vt:lpstr>Berlin Sans FB Demi</vt:lpstr>
      <vt:lpstr>Consolas</vt:lpstr>
      <vt:lpstr>Sitka Banner</vt:lpstr>
      <vt:lpstr>HeadlinesVTI</vt:lpstr>
      <vt:lpstr>Estudio de Depresión </vt:lpstr>
      <vt:lpstr>La salud mental de los estudiantes es un tema de creciente importancia en el ámbito educativo y social. La Organización Mundial de la Salud (OMS) define la salud mental como un estado de bienestar en el que una persona puede hacer frente a los momentos de estrés de la vida, desarrollar todas sus habilidades, aprender y trabajar adecuadamente, y contribuir a la mejora de su comunidad. En este contexto, la salud mental de los estudiantes es fundamental para su éxito académico y personal.  Estudios recientes han destacado la creciente prevalencia de problemas de salud mental entre los estudiantes universitarios. La pandemia de COVID-19 ha exacerbado estos problemas, introduciendo nuevos desafíos como el aislamiento social y la transición a la educación en línea. Un estudio realizado por la Universidad Nacional de Avellaneda (UNDAV) encontró que la presión académica, la adaptación a nuevos entornos sociales y la gestión del tiempo son factores significativos que contribuyen al estrés y la ansiedad en los estudiantes.  </vt:lpstr>
      <vt:lpstr>         PREGUNTAS DE INTERÉS  </vt:lpstr>
      <vt:lpstr>Este DataFrame contiene 27,901 entradas y 18 columnas, con una mezcla de tipos de datos numéricos (float64, int64) y categóricos (object). La columna Financial Stress tiene algunos valores nulos, mientras que las demás columnas están completas. </vt:lpstr>
      <vt:lpstr>Vemos en relación a depresión y presión académica que el género masculino es quien mas sufre de depresión, los mismo indican tener en mayor puntuación estrés financiero, mas horas de estudio lo que explica la mayor tasa de pensamientos suicidas en los mismos</vt:lpstr>
      <vt:lpstr>        INSIGHTS &amp;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Yusley Labrador</dc:creator>
  <cp:lastModifiedBy>Yusley Labrador</cp:lastModifiedBy>
  <cp:revision>1</cp:revision>
  <dcterms:created xsi:type="dcterms:W3CDTF">2024-12-28T16:26:25Z</dcterms:created>
  <dcterms:modified xsi:type="dcterms:W3CDTF">2024-12-29T16:51:44Z</dcterms:modified>
</cp:coreProperties>
</file>