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64" r:id="rId6"/>
    <p:sldId id="258" r:id="rId7"/>
    <p:sldId id="259" r:id="rId8"/>
    <p:sldId id="260" r:id="rId9"/>
    <p:sldId id="261"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57117" autoAdjust="0"/>
  </p:normalViewPr>
  <p:slideViewPr>
    <p:cSldViewPr snapToGrid="0">
      <p:cViewPr varScale="1">
        <p:scale>
          <a:sx n="42" d="100"/>
          <a:sy n="42" d="100"/>
        </p:scale>
        <p:origin x="18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4C4BE6-C18A-4C5B-8014-8699AFF64A7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95BA83-16F5-4197-A693-1236D303FFF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今天给大家分享的内容是</a:t>
            </a:r>
            <a:r>
              <a:rPr lang="en-US" altLang="zh-CN" dirty="0" err="1" smtClean="0"/>
              <a:t>laravel</a:t>
            </a:r>
            <a:r>
              <a:rPr lang="zh-CN" altLang="en-US" dirty="0" smtClean="0"/>
              <a:t>的服务容器，也叫作控制反转（</a:t>
            </a:r>
            <a:r>
              <a:rPr lang="en-US" altLang="zh-CN" dirty="0" err="1" smtClean="0"/>
              <a:t>IoC</a:t>
            </a:r>
            <a:r>
              <a:rPr lang="zh-CN" altLang="en-US" dirty="0" smtClean="0"/>
              <a:t>）容器，可能会触及到依赖注入和控制反转等基本概念，不过不用担心，这些概念乍一听不知道，但是一解释就明白。</a:t>
            </a:r>
            <a:endParaRPr lang="zh-CN" altLang="en-US" dirty="0"/>
          </a:p>
        </p:txBody>
      </p:sp>
      <p:sp>
        <p:nvSpPr>
          <p:cNvPr id="4" name="灯片编号占位符 3"/>
          <p:cNvSpPr>
            <a:spLocks noGrp="1"/>
          </p:cNvSpPr>
          <p:nvPr>
            <p:ph type="sldNum" sz="quarter" idx="10"/>
          </p:nvPr>
        </p:nvSpPr>
        <p:spPr/>
        <p:txBody>
          <a:bodyPr/>
          <a:lstStyle/>
          <a:p>
            <a:fld id="{E395BA83-16F5-4197-A693-1236D303FFF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err="1" smtClean="0"/>
              <a:t>Laravel</a:t>
            </a:r>
            <a:r>
              <a:rPr lang="zh-CN" altLang="en-US" dirty="0" smtClean="0"/>
              <a:t>中一切核心功能都是服务，比如路由、模板引擎、</a:t>
            </a:r>
            <a:r>
              <a:rPr lang="en-US" altLang="zh-CN" dirty="0" smtClean="0"/>
              <a:t>SESSION</a:t>
            </a:r>
            <a:r>
              <a:rPr lang="zh-CN" altLang="en-US" dirty="0" smtClean="0"/>
              <a:t>、数据库、缓存等。</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在</a:t>
            </a:r>
            <a:r>
              <a:rPr lang="en-US" altLang="zh-CN" dirty="0" err="1" smtClean="0"/>
              <a:t>config</a:t>
            </a:r>
            <a:r>
              <a:rPr lang="en-US" altLang="zh-CN" dirty="0" smtClean="0"/>
              <a:t>/</a:t>
            </a:r>
            <a:r>
              <a:rPr lang="en-US" altLang="zh-CN" dirty="0" err="1" smtClean="0"/>
              <a:t>app.php</a:t>
            </a:r>
            <a:r>
              <a:rPr lang="zh-CN" altLang="en-US" baseline="0" dirty="0" smtClean="0"/>
              <a:t>的</a:t>
            </a:r>
            <a:r>
              <a:rPr lang="en-US" altLang="zh-CN" baseline="0" dirty="0" smtClean="0"/>
              <a:t>providers</a:t>
            </a:r>
            <a:r>
              <a:rPr lang="zh-CN" altLang="en-US" baseline="0" dirty="0" smtClean="0"/>
              <a:t>数组中保存全部框架自带服务的服务提供者。</a:t>
            </a: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服务提供者并不是服务本身，</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服务提供者在</a:t>
            </a:r>
            <a:r>
              <a:rPr lang="en-US" altLang="zh-CN" dirty="0" err="1" smtClean="0"/>
              <a:t>laravel</a:t>
            </a:r>
            <a:r>
              <a:rPr lang="zh-CN" altLang="en-US" dirty="0" smtClean="0"/>
              <a:t>应用核心初始化的时候被启动，向容器注册服务实例化的方法，通常是一个回调函数，或者叫做闭包。</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所以如果你要向框架提供一个自己的服务，就必须实现一个服务提供者，并向应用内核提供统一的接口，应用内核通过这些接口将你提供的服务注册到容器中（</a:t>
            </a:r>
            <a:r>
              <a:rPr lang="en-US" altLang="zh-CN" dirty="0" err="1" smtClean="0"/>
              <a:t>laravel</a:t>
            </a:r>
            <a:r>
              <a:rPr lang="zh-CN" altLang="en-US" dirty="0" smtClean="0"/>
              <a:t>实现了</a:t>
            </a:r>
            <a:r>
              <a:rPr lang="en-US" altLang="zh-CN" dirty="0" smtClean="0"/>
              <a:t>PSR-11</a:t>
            </a:r>
            <a:r>
              <a:rPr lang="zh-CN" altLang="en-US" dirty="0" smtClean="0"/>
              <a:t>标准</a:t>
            </a:r>
            <a:r>
              <a:rPr lang="en-US" altLang="zh-CN" dirty="0" smtClean="0"/>
              <a:t>,</a:t>
            </a:r>
            <a:r>
              <a:rPr lang="zh-CN" altLang="en-US" dirty="0" smtClean="0"/>
              <a:t>所以这条也并不绝对）。</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容器中不保存服务的实例，只是在服务的使用者向容器请求某个已经注册了的服务的时候，才根据已经注册的服务实例化方法，生产出一个服务实例给使用者。</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这样的容器就叫做控制反转容器，而对于使用者来说，所依赖的服务并不是在自身内部实例化的，而是通过向容器请求得到的，这就叫做依赖注入，其目的就是为了实现服务与使用者的解耦；尤其是当依赖注入、映射、和</a:t>
            </a:r>
            <a:r>
              <a:rPr lang="en-US" altLang="zh-CN" dirty="0" smtClean="0"/>
              <a:t>IOC</a:t>
            </a:r>
            <a:r>
              <a:rPr lang="zh-CN" altLang="en-US" dirty="0" smtClean="0"/>
              <a:t>容器配合使用的时候，可以实现自动注入这样的功能。</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所以说容器才是</a:t>
            </a:r>
            <a:r>
              <a:rPr lang="en-US" altLang="zh-CN" dirty="0" err="1" smtClean="0"/>
              <a:t>laravel</a:t>
            </a:r>
            <a:r>
              <a:rPr lang="zh-CN" altLang="en-US" dirty="0" smtClean="0"/>
              <a:t>的核心。</a:t>
            </a:r>
            <a:endParaRPr lang="en-US" altLang="zh-CN" dirty="0" smtClean="0"/>
          </a:p>
        </p:txBody>
      </p:sp>
      <p:sp>
        <p:nvSpPr>
          <p:cNvPr id="4" name="灯片编号占位符 3"/>
          <p:cNvSpPr>
            <a:spLocks noGrp="1"/>
          </p:cNvSpPr>
          <p:nvPr>
            <p:ph type="sldNum" sz="quarter" idx="10"/>
          </p:nvPr>
        </p:nvSpPr>
        <p:spPr/>
        <p:txBody>
          <a:bodyPr/>
          <a:lstStyle/>
          <a:p>
            <a:fld id="{E395BA83-16F5-4197-A693-1236D303FFF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95BA83-16F5-4197-A693-1236D303FFF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95BA83-16F5-4197-A693-1236D303FFF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当这个服务提供者被注册到配置文件中，每次内核启动的时候都会根据这个服务提供者提供的接口注册服务到容器中</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t>Register</a:t>
            </a:r>
            <a:r>
              <a:rPr lang="zh-CN" altLang="en-US" dirty="0" smtClean="0"/>
              <a:t>方法最先被执行，通常都是在这个方法中绑定服务到容器中了，由于所有提供者的</a:t>
            </a:r>
            <a:r>
              <a:rPr lang="en-US" altLang="zh-CN" dirty="0" smtClean="0"/>
              <a:t>register</a:t>
            </a:r>
            <a:r>
              <a:rPr lang="zh-CN" altLang="en-US" dirty="0" smtClean="0"/>
              <a:t>方法顺序执行，所以不保证所有的服务都已经注册完成。</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t>register</a:t>
            </a:r>
            <a:r>
              <a:rPr lang="zh-CN" altLang="en-US" dirty="0" smtClean="0"/>
              <a:t>这个方法中不能有任何形式的注入，只能用来绑定服务。</a:t>
            </a:r>
            <a:endParaRPr lang="en-US" altLang="zh-CN" dirty="0" smtClean="0"/>
          </a:p>
          <a:p>
            <a:r>
              <a:rPr lang="en-US" altLang="zh-CN" dirty="0" smtClean="0"/>
              <a:t>Boot</a:t>
            </a:r>
            <a:r>
              <a:rPr lang="zh-CN" altLang="en-US" dirty="0" smtClean="0"/>
              <a:t>方法执行的时候，所有提供者的</a:t>
            </a:r>
            <a:r>
              <a:rPr lang="en-US" altLang="zh-CN" dirty="0" smtClean="0"/>
              <a:t>register</a:t>
            </a:r>
            <a:r>
              <a:rPr lang="zh-CN" altLang="en-US" dirty="0" smtClean="0"/>
              <a:t>方法都执行完了，</a:t>
            </a:r>
            <a:r>
              <a:rPr lang="en-US" altLang="zh-CN" dirty="0" smtClean="0"/>
              <a:t>boot</a:t>
            </a:r>
            <a:r>
              <a:rPr lang="zh-CN" altLang="en-US" dirty="0" smtClean="0"/>
              <a:t>方法中可以使用容器中注册的服务，也可以使用注入</a:t>
            </a:r>
            <a:endParaRPr lang="en-US" altLang="zh-CN" dirty="0" smtClean="0"/>
          </a:p>
          <a:p>
            <a:r>
              <a:rPr lang="en-US" altLang="zh-CN" dirty="0" smtClean="0"/>
              <a:t>Register</a:t>
            </a:r>
            <a:r>
              <a:rPr lang="zh-CN" altLang="en-US" dirty="0" smtClean="0"/>
              <a:t>和</a:t>
            </a:r>
            <a:r>
              <a:rPr lang="en-US" altLang="zh-CN" dirty="0" smtClean="0"/>
              <a:t>boot</a:t>
            </a:r>
            <a:r>
              <a:rPr lang="zh-CN" altLang="en-US" dirty="0" smtClean="0"/>
              <a:t>方法中用</a:t>
            </a:r>
            <a:r>
              <a:rPr lang="en-US" altLang="zh-CN" dirty="0" smtClean="0"/>
              <a:t>$this-&gt;app</a:t>
            </a:r>
            <a:r>
              <a:rPr lang="zh-CN" altLang="en-US" dirty="0" smtClean="0"/>
              <a:t>来访问容器</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t>bindings </a:t>
            </a:r>
            <a:r>
              <a:rPr lang="zh-CN" altLang="en-US" dirty="0" smtClean="0"/>
              <a:t>和 </a:t>
            </a:r>
            <a:r>
              <a:rPr lang="en-US" altLang="zh-CN" dirty="0" smtClean="0"/>
              <a:t>singletons</a:t>
            </a:r>
            <a:r>
              <a:rPr lang="zh-CN" altLang="en-US" dirty="0" smtClean="0"/>
              <a:t> 属性 用来保存批量的简单绑定</a:t>
            </a:r>
            <a:endParaRPr lang="en-US" altLang="zh-CN" dirty="0" smtClean="0"/>
          </a:p>
          <a:p>
            <a:r>
              <a:rPr lang="en-US" altLang="zh-CN" dirty="0" smtClean="0"/>
              <a:t>defer </a:t>
            </a:r>
            <a:r>
              <a:rPr lang="zh-CN" altLang="en-US" dirty="0" smtClean="0"/>
              <a:t>属性 与 </a:t>
            </a:r>
            <a:r>
              <a:rPr lang="en-US" altLang="zh-CN" dirty="0" smtClean="0"/>
              <a:t>provides </a:t>
            </a:r>
            <a:r>
              <a:rPr lang="zh-CN" altLang="en-US" dirty="0" smtClean="0"/>
              <a:t>方法 用来设置延迟绑定，文档中说的是</a:t>
            </a:r>
            <a:r>
              <a:rPr lang="en-US" altLang="zh-CN" dirty="0" err="1" smtClean="0"/>
              <a:t>laravel</a:t>
            </a:r>
            <a:r>
              <a:rPr lang="zh-CN" altLang="en-US" dirty="0" smtClean="0"/>
              <a:t>会保存</a:t>
            </a:r>
            <a:r>
              <a:rPr lang="en-US" altLang="zh-CN" dirty="0" smtClean="0"/>
              <a:t>provides</a:t>
            </a:r>
            <a:r>
              <a:rPr lang="zh-CN" altLang="en-US" dirty="0" smtClean="0"/>
              <a:t>方法提供的服务名称和服务提供者的类名，如果需要解析相关服务才加载提供者的文件</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395BA83-16F5-4197-A693-1236D303FFF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标签</a:t>
            </a:r>
            <a:r>
              <a:rPr lang="zh-CN" altLang="en-US" baseline="0" dirty="0" smtClean="0"/>
              <a:t> 没有试，留到最后和大家一块调试，</a:t>
            </a:r>
            <a:r>
              <a:rPr lang="zh-CN" altLang="en-US" dirty="0" smtClean="0"/>
              <a:t>原始值绑定</a:t>
            </a:r>
            <a:r>
              <a:rPr lang="en-US" altLang="zh-CN" baseline="0" dirty="0" smtClean="0"/>
              <a:t> </a:t>
            </a:r>
            <a:r>
              <a:rPr lang="zh-CN" altLang="en-US" dirty="0" smtClean="0"/>
              <a:t>上下文绑定 没试出来，估计是因为用了自动注入，走的</a:t>
            </a:r>
            <a:r>
              <a:rPr lang="en-US" altLang="zh-CN" dirty="0" smtClean="0"/>
              <a:t>psr-11</a:t>
            </a:r>
            <a:r>
              <a:rPr lang="zh-CN" altLang="en-US" dirty="0" smtClean="0"/>
              <a:t>，</a:t>
            </a:r>
            <a:r>
              <a:rPr lang="zh-CN" altLang="en-US" dirty="0" smtClean="0"/>
              <a:t>留在最后和大家一块调试；并通过上下文绑定引出</a:t>
            </a:r>
            <a:r>
              <a:rPr lang="en-US" altLang="zh-CN" dirty="0" smtClean="0"/>
              <a:t>psr-11</a:t>
            </a:r>
            <a:r>
              <a:rPr lang="zh-CN" altLang="en-US" dirty="0" smtClean="0"/>
              <a:t>标准容器接口注入的内容。</a:t>
            </a:r>
            <a:endParaRPr lang="zh-CN" altLang="en-US" dirty="0"/>
          </a:p>
        </p:txBody>
      </p:sp>
      <p:sp>
        <p:nvSpPr>
          <p:cNvPr id="4" name="灯片编号占位符 3"/>
          <p:cNvSpPr>
            <a:spLocks noGrp="1"/>
          </p:cNvSpPr>
          <p:nvPr>
            <p:ph type="sldNum" sz="quarter" idx="10"/>
          </p:nvPr>
        </p:nvSpPr>
        <p:spPr/>
        <p:txBody>
          <a:bodyPr/>
          <a:lstStyle/>
          <a:p>
            <a:fld id="{E395BA83-16F5-4197-A693-1236D303FFF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a:t>
            </a:r>
            <a:r>
              <a:rPr lang="en-US" altLang="zh-CN" dirty="0" err="1" smtClean="0"/>
              <a:t>laravel</a:t>
            </a:r>
            <a:r>
              <a:rPr lang="zh-CN" altLang="en-US" dirty="0" smtClean="0"/>
              <a:t>提供的核心功能，最好是用门面，因为类似于</a:t>
            </a:r>
            <a:r>
              <a:rPr lang="en-US" altLang="zh-CN" dirty="0" err="1" smtClean="0"/>
              <a:t>actionTest</a:t>
            </a:r>
            <a:r>
              <a:rPr lang="en-US" altLang="zh-CN" dirty="0" smtClean="0"/>
              <a:t>(</a:t>
            </a:r>
            <a:r>
              <a:rPr lang="en-US" altLang="zh-CN" dirty="0" err="1" smtClean="0"/>
              <a:t>redisManager</a:t>
            </a:r>
            <a:r>
              <a:rPr lang="en-US" altLang="zh-CN" dirty="0" smtClean="0"/>
              <a:t> $</a:t>
            </a:r>
            <a:r>
              <a:rPr lang="en-US" altLang="zh-CN" dirty="0" err="1" smtClean="0"/>
              <a:t>redis</a:t>
            </a:r>
            <a:r>
              <a:rPr lang="en-US" altLang="zh-CN" dirty="0" smtClean="0"/>
              <a:t>) </a:t>
            </a:r>
            <a:r>
              <a:rPr lang="zh-CN" altLang="en-US" dirty="0" smtClean="0"/>
              <a:t>这种注入形式很丑。</a:t>
            </a:r>
            <a:endParaRPr lang="zh-CN" altLang="en-US" dirty="0"/>
          </a:p>
        </p:txBody>
      </p:sp>
      <p:sp>
        <p:nvSpPr>
          <p:cNvPr id="4" name="灯片编号占位符 3"/>
          <p:cNvSpPr>
            <a:spLocks noGrp="1"/>
          </p:cNvSpPr>
          <p:nvPr>
            <p:ph type="sldNum" sz="quarter" idx="10"/>
          </p:nvPr>
        </p:nvSpPr>
        <p:spPr/>
        <p:txBody>
          <a:bodyPr/>
          <a:lstStyle/>
          <a:p>
            <a:fld id="{E395BA83-16F5-4197-A693-1236D303FFF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规则复杂，限制多，</a:t>
            </a:r>
            <a:endParaRPr lang="zh-CN" altLang="en-US" dirty="0"/>
          </a:p>
        </p:txBody>
      </p:sp>
      <p:sp>
        <p:nvSpPr>
          <p:cNvPr id="4" name="灯片编号占位符 3"/>
          <p:cNvSpPr>
            <a:spLocks noGrp="1"/>
          </p:cNvSpPr>
          <p:nvPr>
            <p:ph type="sldNum" sz="quarter" idx="10"/>
          </p:nvPr>
        </p:nvSpPr>
        <p:spPr/>
        <p:txBody>
          <a:bodyPr/>
          <a:lstStyle/>
          <a:p>
            <a:fld id="{E395BA83-16F5-4197-A693-1236D303FFF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96DFF08F-DC6B-4601-B491-B0F83F6DD2DA}"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1024128" y="2967788"/>
            <a:ext cx="4754880" cy="3341572"/>
          </a:xfrm>
        </p:spPr>
        <p:txBody>
          <a:bodyPr lIns="45720" rIns="4572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96DFF08F-DC6B-4601-B491-B0F83F6DD2DA}"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C7616CA0-919D-4A49-9C8A-62FDFB3A5183}"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6DFF08F-DC6B-4601-B491-B0F83F6DD2DA}" type="datetimeFigureOut">
              <a:rPr lang="en-US" dirty="0"/>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FAB73BC-B049-4115-A692-8D63A059BFB8}" type="slidenum">
              <a:rPr lang="en-US" dirty="0"/>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 Id="rId3" Type="http://schemas.openxmlformats.org/officeDocument/2006/relationships/oleObject" Target="../embeddings/oleObject2.bin"/><Relationship Id="rId2" Type="http://schemas.openxmlformats.org/officeDocument/2006/relationships/image" Target="../media/image4.w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Laravel</a:t>
            </a:r>
            <a:r>
              <a:rPr lang="zh-CN" altLang="en-US" dirty="0" smtClean="0"/>
              <a:t>服务容器</a:t>
            </a:r>
            <a:endParaRPr lang="zh-CN" altLang="en-US" dirty="0"/>
          </a:p>
        </p:txBody>
      </p:sp>
      <p:sp>
        <p:nvSpPr>
          <p:cNvPr id="3" name="副标题 2"/>
          <p:cNvSpPr>
            <a:spLocks noGrp="1"/>
          </p:cNvSpPr>
          <p:nvPr>
            <p:ph type="subTitle" idx="1"/>
          </p:nvPr>
        </p:nvSpPr>
        <p:spPr/>
        <p:txBody>
          <a:bodyPr/>
          <a:lstStyle/>
          <a:p>
            <a:r>
              <a:rPr lang="zh-CN" altLang="en-US" dirty="0" smtClean="0"/>
              <a:t>满鸿 </a:t>
            </a:r>
            <a:r>
              <a:rPr lang="en-US" altLang="zh-CN" dirty="0" smtClean="0"/>
              <a:t>2018</a:t>
            </a:r>
            <a:r>
              <a:rPr lang="zh-CN" altLang="en-US" dirty="0" smtClean="0"/>
              <a:t>年</a:t>
            </a:r>
            <a:r>
              <a:rPr lang="en-US" altLang="zh-CN" dirty="0" smtClean="0"/>
              <a:t>3</a:t>
            </a:r>
            <a:r>
              <a:rPr lang="zh-CN" altLang="en-US" dirty="0" smtClean="0"/>
              <a:t>月</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服务提供者、容器</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a:t>
            </a:r>
            <a:r>
              <a:rPr lang="en-US" altLang="zh-CN" dirty="0" err="1" smtClean="0"/>
              <a:t>Laravel</a:t>
            </a:r>
            <a:r>
              <a:rPr lang="zh-CN" altLang="en-US" dirty="0" smtClean="0"/>
              <a:t>中一切核心功能都是服务</a:t>
            </a:r>
            <a:endParaRPr lang="en-US" altLang="zh-CN" dirty="0"/>
          </a:p>
          <a:p>
            <a:r>
              <a:rPr lang="en-US" altLang="zh-CN" dirty="0" smtClean="0"/>
              <a:t>2</a:t>
            </a:r>
            <a:r>
              <a:rPr lang="zh-CN" altLang="en-US" dirty="0" smtClean="0"/>
              <a:t>，服务提供者提供注册服务的统一接口</a:t>
            </a:r>
            <a:endParaRPr lang="en-US" altLang="zh-CN" dirty="0" smtClean="0"/>
          </a:p>
          <a:p>
            <a:r>
              <a:rPr lang="en-US" altLang="zh-CN" dirty="0" smtClean="0"/>
              <a:t>3</a:t>
            </a:r>
            <a:r>
              <a:rPr lang="zh-CN" altLang="en-US" dirty="0" smtClean="0"/>
              <a:t>，容器中保存的不是服务的实例，而是实例化服务的方法</a:t>
            </a:r>
            <a:endParaRPr lang="en-US" altLang="zh-CN" dirty="0" smtClean="0"/>
          </a:p>
          <a:p>
            <a:r>
              <a:rPr lang="en-US" altLang="zh-CN" dirty="0" smtClean="0"/>
              <a:t>4</a:t>
            </a:r>
            <a:r>
              <a:rPr lang="zh-CN" altLang="en-US" dirty="0" smtClean="0"/>
              <a:t>，实现解耦：依赖</a:t>
            </a:r>
            <a:r>
              <a:rPr lang="zh-CN" altLang="en-US" dirty="0"/>
              <a:t>注入 </a:t>
            </a:r>
            <a:r>
              <a:rPr lang="en-US" altLang="zh-CN" dirty="0"/>
              <a:t>&amp; </a:t>
            </a:r>
            <a:r>
              <a:rPr lang="en-US" altLang="zh-CN" dirty="0" err="1" smtClean="0"/>
              <a:t>IoC</a:t>
            </a:r>
            <a:r>
              <a:rPr lang="zh-CN" altLang="en-US" dirty="0" smtClean="0"/>
              <a:t>容器</a:t>
            </a:r>
            <a:endParaRPr lang="en-US" altLang="zh-CN" dirty="0" smtClean="0"/>
          </a:p>
          <a:p>
            <a:r>
              <a:rPr lang="en-US" altLang="zh-CN" dirty="0"/>
              <a:t>5</a:t>
            </a:r>
            <a:r>
              <a:rPr lang="zh-CN" altLang="en-US" dirty="0"/>
              <a:t>，</a:t>
            </a:r>
            <a:r>
              <a:rPr lang="zh-CN" altLang="en-US" dirty="0" smtClean="0"/>
              <a:t>容器</a:t>
            </a:r>
            <a:r>
              <a:rPr lang="zh-CN" altLang="en-US" dirty="0"/>
              <a:t>是</a:t>
            </a:r>
            <a:r>
              <a:rPr lang="en-US" altLang="zh-CN" dirty="0" err="1"/>
              <a:t>Laravel</a:t>
            </a:r>
            <a:r>
              <a:rPr lang="zh-CN" altLang="en-US" dirty="0"/>
              <a:t>的核心</a:t>
            </a:r>
            <a:endParaRPr lang="en-US" altLang="zh-CN" dirty="0"/>
          </a:p>
          <a:p>
            <a:endParaRPr lang="en-US" altLang="zh-C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优缺点</a:t>
            </a:r>
            <a:endParaRPr lang="zh-CN" altLang="en-US" dirty="0"/>
          </a:p>
        </p:txBody>
      </p:sp>
      <p:sp>
        <p:nvSpPr>
          <p:cNvPr id="3" name="内容占位符 2"/>
          <p:cNvSpPr>
            <a:spLocks noGrp="1"/>
          </p:cNvSpPr>
          <p:nvPr>
            <p:ph idx="1"/>
          </p:nvPr>
        </p:nvSpPr>
        <p:spPr/>
        <p:txBody>
          <a:bodyPr/>
          <a:lstStyle/>
          <a:p>
            <a:r>
              <a:rPr lang="zh-CN" altLang="en-US" dirty="0" smtClean="0"/>
              <a:t>优点</a:t>
            </a:r>
            <a:r>
              <a:rPr lang="en-US" altLang="zh-CN" dirty="0" smtClean="0"/>
              <a:t>1</a:t>
            </a:r>
            <a:r>
              <a:rPr lang="zh-CN" altLang="en-US" dirty="0"/>
              <a:t>：</a:t>
            </a:r>
            <a:r>
              <a:rPr lang="zh-CN" altLang="en-US" dirty="0" smtClean="0"/>
              <a:t>解耦</a:t>
            </a:r>
            <a:endParaRPr lang="en-US" altLang="zh-CN" dirty="0" smtClean="0"/>
          </a:p>
          <a:p>
            <a:r>
              <a:rPr lang="zh-CN" altLang="en-US" dirty="0" smtClean="0"/>
              <a:t>优点</a:t>
            </a:r>
            <a:r>
              <a:rPr lang="en-US" altLang="zh-CN" dirty="0" smtClean="0"/>
              <a:t>2</a:t>
            </a:r>
            <a:r>
              <a:rPr lang="zh-CN" altLang="en-US" dirty="0" smtClean="0"/>
              <a:t>：易扩展</a:t>
            </a:r>
            <a:endParaRPr lang="en-US" altLang="zh-CN" dirty="0" smtClean="0"/>
          </a:p>
          <a:p>
            <a:r>
              <a:rPr lang="zh-CN" altLang="en-US" dirty="0" smtClean="0"/>
              <a:t>优点</a:t>
            </a:r>
            <a:r>
              <a:rPr lang="en-US" altLang="zh-CN" dirty="0" smtClean="0"/>
              <a:t>3</a:t>
            </a:r>
            <a:r>
              <a:rPr lang="zh-CN" altLang="en-US" dirty="0" smtClean="0"/>
              <a:t>：清晰可读</a:t>
            </a:r>
            <a:endParaRPr lang="en-US" altLang="zh-CN" dirty="0" smtClean="0"/>
          </a:p>
          <a:p>
            <a:endParaRPr lang="en-US" altLang="zh-CN" dirty="0"/>
          </a:p>
          <a:p>
            <a:r>
              <a:rPr lang="zh-CN" altLang="en-US" dirty="0" smtClean="0"/>
              <a:t>缺点</a:t>
            </a:r>
            <a:r>
              <a:rPr lang="en-US" altLang="zh-CN" dirty="0" smtClean="0"/>
              <a:t>1</a:t>
            </a:r>
            <a:r>
              <a:rPr lang="zh-CN" altLang="en-US" dirty="0" smtClean="0"/>
              <a:t>：降低性能</a:t>
            </a:r>
            <a:endParaRPr lang="en-US" altLang="zh-CN" dirty="0" smtClean="0"/>
          </a:p>
          <a:p>
            <a:r>
              <a:rPr lang="zh-CN" altLang="en-US" dirty="0" smtClean="0"/>
              <a:t>缺点</a:t>
            </a:r>
            <a:r>
              <a:rPr lang="en-US" altLang="zh-CN" dirty="0" smtClean="0"/>
              <a:t>2</a:t>
            </a:r>
            <a:r>
              <a:rPr lang="zh-CN" altLang="en-US" dirty="0" smtClean="0"/>
              <a:t>：规则复杂</a:t>
            </a:r>
            <a:endParaRPr lang="en-US" altLang="zh-CN" dirty="0" smtClean="0"/>
          </a:p>
          <a:p>
            <a:r>
              <a:rPr lang="zh-CN" altLang="en-US" dirty="0" smtClean="0"/>
              <a:t>缺点</a:t>
            </a:r>
            <a:r>
              <a:rPr lang="en-US" altLang="zh-CN" dirty="0" smtClean="0"/>
              <a:t>3</a:t>
            </a:r>
            <a:r>
              <a:rPr lang="zh-CN" altLang="en-US" dirty="0" smtClean="0"/>
              <a:t>：限制很多</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注册</a:t>
            </a:r>
            <a:r>
              <a:rPr lang="zh-CN" altLang="en-US" dirty="0" smtClean="0"/>
              <a:t>服务提供者</a:t>
            </a:r>
            <a:endParaRPr lang="zh-CN" altLang="en-US" dirty="0"/>
          </a:p>
        </p:txBody>
      </p:sp>
      <p:sp>
        <p:nvSpPr>
          <p:cNvPr id="3" name="内容占位符 2"/>
          <p:cNvSpPr>
            <a:spLocks noGrp="1"/>
          </p:cNvSpPr>
          <p:nvPr>
            <p:ph idx="1"/>
          </p:nvPr>
        </p:nvSpPr>
        <p:spPr/>
        <p:txBody>
          <a:bodyPr>
            <a:normAutofit/>
          </a:bodyPr>
          <a:lstStyle/>
          <a:p>
            <a:r>
              <a:rPr lang="en-US" altLang="zh-CN" dirty="0" smtClean="0"/>
              <a:t>1</a:t>
            </a:r>
            <a:r>
              <a:rPr lang="zh-CN" altLang="en-US" dirty="0" smtClean="0"/>
              <a:t>，所有服务容器注册操作都是在服务提供者中完成</a:t>
            </a:r>
            <a:endParaRPr lang="en-US" altLang="zh-CN" dirty="0" smtClean="0"/>
          </a:p>
          <a:p>
            <a:r>
              <a:rPr lang="en-US" altLang="zh-CN" dirty="0" smtClean="0"/>
              <a:t>2</a:t>
            </a:r>
            <a:r>
              <a:rPr lang="zh-CN" altLang="en-US" dirty="0" smtClean="0"/>
              <a:t>，用命令行工具 </a:t>
            </a:r>
            <a:r>
              <a:rPr lang="en-US" altLang="zh-CN" dirty="0" err="1"/>
              <a:t>php</a:t>
            </a:r>
            <a:r>
              <a:rPr lang="en-US" altLang="zh-CN" dirty="0"/>
              <a:t> artisan </a:t>
            </a:r>
            <a:r>
              <a:rPr lang="en-US" altLang="zh-CN" dirty="0" err="1" smtClean="0"/>
              <a:t>make:provider</a:t>
            </a:r>
            <a:r>
              <a:rPr lang="en-US" altLang="zh-CN" dirty="0" smtClean="0"/>
              <a:t> </a:t>
            </a:r>
            <a:r>
              <a:rPr lang="zh-CN" altLang="en-US" dirty="0" smtClean="0"/>
              <a:t>生成服务提供者</a:t>
            </a:r>
            <a:endParaRPr lang="en-US" altLang="zh-CN" dirty="0" smtClean="0"/>
          </a:p>
          <a:p>
            <a:r>
              <a:rPr lang="en-US" altLang="zh-CN" dirty="0" smtClean="0"/>
              <a:t>3</a:t>
            </a:r>
            <a:r>
              <a:rPr lang="zh-CN" altLang="en-US" dirty="0" smtClean="0"/>
              <a:t>，</a:t>
            </a:r>
            <a:r>
              <a:rPr lang="zh-CN" altLang="en-US" dirty="0"/>
              <a:t>在 </a:t>
            </a:r>
            <a:r>
              <a:rPr lang="en-US" altLang="zh-CN" dirty="0" err="1"/>
              <a:t>config</a:t>
            </a:r>
            <a:r>
              <a:rPr lang="en-US" altLang="zh-CN" dirty="0"/>
              <a:t>/</a:t>
            </a:r>
            <a:r>
              <a:rPr lang="en-US" altLang="zh-CN" dirty="0" err="1"/>
              <a:t>app.php</a:t>
            </a:r>
            <a:r>
              <a:rPr lang="en-US" altLang="zh-CN" dirty="0"/>
              <a:t> </a:t>
            </a:r>
            <a:r>
              <a:rPr lang="zh-CN" altLang="en-US" dirty="0"/>
              <a:t>中的 </a:t>
            </a:r>
            <a:r>
              <a:rPr lang="en-US" altLang="zh-CN" dirty="0"/>
              <a:t>providers </a:t>
            </a:r>
            <a:r>
              <a:rPr lang="zh-CN" altLang="en-US" dirty="0"/>
              <a:t>数组中注册服务提供者</a:t>
            </a:r>
            <a:r>
              <a:rPr lang="zh-CN" altLang="en-US" dirty="0" smtClean="0"/>
              <a:t>本身</a:t>
            </a:r>
            <a:endParaRPr lang="en-US" altLang="zh-CN" dirty="0" smtClean="0"/>
          </a:p>
          <a:p>
            <a:endParaRPr lang="en-US" altLang="zh-CN" dirty="0" smtClean="0"/>
          </a:p>
          <a:p>
            <a:r>
              <a:rPr lang="zh-CN" altLang="en-US" dirty="0" smtClean="0"/>
              <a:t>例</a:t>
            </a:r>
            <a:r>
              <a:rPr lang="en-US" altLang="zh-CN" dirty="0" smtClean="0"/>
              <a:t>1</a:t>
            </a:r>
            <a:r>
              <a:rPr lang="zh-CN" altLang="en-US" dirty="0" smtClean="0"/>
              <a:t>：</a:t>
            </a:r>
            <a:r>
              <a:rPr lang="en-US" altLang="zh-CN" dirty="0" err="1"/>
              <a:t>php</a:t>
            </a:r>
            <a:r>
              <a:rPr lang="en-US" altLang="zh-CN" dirty="0"/>
              <a:t> artisan </a:t>
            </a:r>
            <a:r>
              <a:rPr lang="en-US" altLang="zh-CN" dirty="0" err="1"/>
              <a:t>make:provider</a:t>
            </a:r>
            <a:r>
              <a:rPr lang="en-US" altLang="zh-CN" dirty="0"/>
              <a:t> </a:t>
            </a:r>
            <a:r>
              <a:rPr lang="en-US" altLang="zh-CN" dirty="0" err="1"/>
              <a:t>TestServiceProvider</a:t>
            </a:r>
            <a:endParaRPr lang="en-US" altLang="zh-CN" dirty="0"/>
          </a:p>
          <a:p>
            <a:r>
              <a:rPr lang="zh-CN" altLang="en-US" dirty="0" smtClean="0"/>
              <a:t>例</a:t>
            </a:r>
            <a:r>
              <a:rPr lang="en-US" altLang="zh-CN" dirty="0" smtClean="0"/>
              <a:t>2</a:t>
            </a:r>
            <a:r>
              <a:rPr lang="zh-CN" altLang="en-US" dirty="0" smtClean="0"/>
              <a:t>：</a:t>
            </a:r>
            <a:r>
              <a:rPr lang="en-US" altLang="zh-CN" dirty="0" smtClean="0"/>
              <a:t>'providers</a:t>
            </a:r>
            <a:r>
              <a:rPr lang="en-US" altLang="zh-CN" dirty="0"/>
              <a:t>' =&gt; </a:t>
            </a:r>
            <a:r>
              <a:rPr lang="en-US" altLang="zh-CN" dirty="0" smtClean="0"/>
              <a:t>[App\Providers\</a:t>
            </a:r>
            <a:r>
              <a:rPr lang="en-US" altLang="zh-CN" dirty="0" err="1" smtClean="0"/>
              <a:t>TestServiceProvider</a:t>
            </a:r>
            <a:r>
              <a:rPr lang="en-US" altLang="zh-CN" dirty="0"/>
              <a:t>::class</a:t>
            </a:r>
            <a:r>
              <a:rPr lang="en-US" altLang="zh-CN" dirty="0" smtClean="0"/>
              <a:t>,],</a:t>
            </a:r>
            <a:endParaRPr lang="en-US" altLang="zh-CN" dirty="0" smtClean="0"/>
          </a:p>
          <a:p>
            <a:endParaRPr lang="en-US" altLang="zh-CN" dirty="0" smtClean="0"/>
          </a:p>
          <a:p>
            <a:pPr marL="0" indent="0">
              <a:buNone/>
            </a:pPr>
            <a:endParaRPr lang="en-US" altLang="zh-CN" dirty="0"/>
          </a:p>
          <a:p>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服务提供者</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101798" y="2084832"/>
            <a:ext cx="7564731" cy="4502235"/>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服务容器绑定</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，简单绑定</a:t>
            </a:r>
            <a:endParaRPr lang="en-US" altLang="zh-CN" dirty="0" smtClean="0"/>
          </a:p>
          <a:p>
            <a:r>
              <a:rPr lang="en-US" altLang="zh-CN" dirty="0" smtClean="0"/>
              <a:t>2</a:t>
            </a:r>
            <a:r>
              <a:rPr lang="zh-CN" altLang="en-US" dirty="0" smtClean="0"/>
              <a:t>，单例绑定</a:t>
            </a:r>
            <a:endParaRPr lang="en-US" altLang="zh-CN" dirty="0" smtClean="0"/>
          </a:p>
          <a:p>
            <a:r>
              <a:rPr lang="en-US" altLang="zh-CN" dirty="0" smtClean="0"/>
              <a:t>3</a:t>
            </a:r>
            <a:r>
              <a:rPr lang="zh-CN" altLang="en-US" dirty="0" smtClean="0"/>
              <a:t>，实例绑定</a:t>
            </a:r>
            <a:endParaRPr lang="en-US" altLang="zh-CN" dirty="0" smtClean="0"/>
          </a:p>
          <a:p>
            <a:r>
              <a:rPr lang="en-US" altLang="zh-CN" dirty="0" smtClean="0"/>
              <a:t>4</a:t>
            </a:r>
            <a:r>
              <a:rPr lang="zh-CN" altLang="en-US" dirty="0" smtClean="0"/>
              <a:t>，原始值绑定</a:t>
            </a:r>
            <a:endParaRPr lang="en-US" altLang="zh-CN" dirty="0" smtClean="0"/>
          </a:p>
          <a:p>
            <a:r>
              <a:rPr lang="en-US" altLang="zh-CN" dirty="0" smtClean="0"/>
              <a:t>5</a:t>
            </a:r>
            <a:r>
              <a:rPr lang="zh-CN" altLang="en-US" dirty="0" smtClean="0"/>
              <a:t>，接口绑定</a:t>
            </a:r>
            <a:endParaRPr lang="en-US" altLang="zh-CN" dirty="0" smtClean="0"/>
          </a:p>
          <a:p>
            <a:r>
              <a:rPr lang="en-US" altLang="zh-CN" dirty="0" smtClean="0"/>
              <a:t>6</a:t>
            </a:r>
            <a:r>
              <a:rPr lang="zh-CN" altLang="en-US" dirty="0" smtClean="0"/>
              <a:t>，上下文绑定</a:t>
            </a:r>
            <a:endParaRPr lang="en-US" altLang="zh-CN" dirty="0" smtClean="0"/>
          </a:p>
          <a:p>
            <a:r>
              <a:rPr lang="en-US" altLang="zh-CN" dirty="0" smtClean="0"/>
              <a:t>7</a:t>
            </a:r>
            <a:r>
              <a:rPr lang="zh-CN" altLang="en-US" dirty="0" smtClean="0"/>
              <a:t>，扩展绑定</a:t>
            </a:r>
            <a:endParaRPr lang="en-US" altLang="zh-CN" dirty="0" smtClean="0"/>
          </a:p>
          <a:p>
            <a:r>
              <a:rPr lang="en-US" altLang="zh-CN" dirty="0" smtClean="0"/>
              <a:t>8</a:t>
            </a:r>
            <a:r>
              <a:rPr lang="zh-CN" altLang="en-US" dirty="0" smtClean="0"/>
              <a:t>，标签</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服务容器解析</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a:t>
            </a:r>
            <a:r>
              <a:rPr lang="en-US" altLang="zh-CN" dirty="0" smtClean="0"/>
              <a:t>make</a:t>
            </a:r>
            <a:endParaRPr lang="en-US" altLang="zh-CN" dirty="0" smtClean="0"/>
          </a:p>
          <a:p>
            <a:r>
              <a:rPr lang="en-US" altLang="zh-CN" dirty="0" smtClean="0"/>
              <a:t>2</a:t>
            </a:r>
            <a:r>
              <a:rPr lang="zh-CN" altLang="en-US" dirty="0" smtClean="0"/>
              <a:t>，自动注入</a:t>
            </a:r>
            <a:endParaRPr lang="en-US" altLang="zh-CN" dirty="0" smtClean="0"/>
          </a:p>
          <a:p>
            <a:r>
              <a:rPr lang="en-US" altLang="zh-CN" dirty="0" smtClean="0"/>
              <a:t>3</a:t>
            </a:r>
            <a:r>
              <a:rPr lang="zh-CN" altLang="en-US" dirty="0" smtClean="0"/>
              <a:t>，容器事件</a:t>
            </a:r>
            <a:endParaRPr lang="en-US" altLang="zh-CN" dirty="0" smtClean="0"/>
          </a:p>
          <a:p>
            <a:r>
              <a:rPr lang="en-US" altLang="zh-CN" dirty="0" smtClean="0"/>
              <a:t>4</a:t>
            </a:r>
            <a:r>
              <a:rPr lang="zh-CN" altLang="en-US" dirty="0" smtClean="0"/>
              <a:t>，容器接口</a:t>
            </a:r>
            <a:endParaRPr lang="en-US" altLang="zh-CN" dirty="0" smtClean="0"/>
          </a:p>
          <a:p>
            <a:r>
              <a:rPr lang="en-US" altLang="zh-CN" dirty="0" smtClean="0"/>
              <a:t>5</a:t>
            </a:r>
            <a:r>
              <a:rPr lang="zh-CN" altLang="en-US" dirty="0" smtClean="0"/>
              <a:t>，门面</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谢谢大家</a:t>
            </a:r>
            <a:endParaRPr lang="zh-CN" altLang="en-US" dirty="0"/>
          </a:p>
        </p:txBody>
      </p:sp>
      <p:sp>
        <p:nvSpPr>
          <p:cNvPr id="3" name="内容占位符 2"/>
          <p:cNvSpPr>
            <a:spLocks noGrp="1"/>
          </p:cNvSpPr>
          <p:nvPr>
            <p:ph idx="1"/>
          </p:nvPr>
        </p:nvSpPr>
        <p:spPr/>
        <p:txBody>
          <a:bodyPr/>
          <a:lstStyle/>
          <a:p>
            <a:r>
              <a:rPr lang="en-US" altLang="zh-CN" dirty="0" smtClean="0"/>
              <a:t>Q &amp; A</a:t>
            </a:r>
            <a:endParaRPr lang="en-US" altLang="zh-CN" dirty="0" smtClean="0"/>
          </a:p>
          <a:p>
            <a:endParaRPr lang="en-US" altLang="zh-CN" dirty="0"/>
          </a:p>
          <a:p>
            <a:r>
              <a:rPr lang="zh-CN" altLang="en-US" dirty="0" smtClean="0"/>
              <a:t>示例代码</a:t>
            </a:r>
            <a:endParaRPr lang="zh-CN" altLang="en-US" dirty="0"/>
          </a:p>
        </p:txBody>
      </p:sp>
      <p:graphicFrame>
        <p:nvGraphicFramePr>
          <p:cNvPr id="5" name="对象 4"/>
          <p:cNvGraphicFramePr>
            <a:graphicFrameLocks noChangeAspect="1"/>
          </p:cNvGraphicFramePr>
          <p:nvPr/>
        </p:nvGraphicFramePr>
        <p:xfrm>
          <a:off x="178308" y="3840287"/>
          <a:ext cx="2322195" cy="2469073"/>
        </p:xfrm>
        <a:graphic>
          <a:graphicData uri="http://schemas.openxmlformats.org/presentationml/2006/ole">
            <mc:AlternateContent xmlns:mc="http://schemas.openxmlformats.org/markup-compatibility/2006">
              <mc:Choice xmlns:v="urn:schemas-microsoft-com:vml" Requires="v">
                <p:oleObj spid="_x0000_s1102" name="包装程序外壳对象" showAsIcon="1" r:id="rId1" imgW="590550" imgH="523875" progId="Package">
                  <p:embed/>
                </p:oleObj>
              </mc:Choice>
              <mc:Fallback>
                <p:oleObj name="包装程序外壳对象" showAsIcon="1" r:id="rId1" imgW="590550" imgH="523875" progId="Package">
                  <p:embed/>
                  <p:pic>
                    <p:nvPicPr>
                      <p:cNvPr id="0" name="图片 1101"/>
                      <p:cNvPicPr/>
                      <p:nvPr/>
                    </p:nvPicPr>
                    <p:blipFill>
                      <a:blip r:embed="rId2"/>
                      <a:stretch>
                        <a:fillRect/>
                      </a:stretch>
                    </p:blipFill>
                    <p:spPr>
                      <a:xfrm>
                        <a:off x="178308" y="3840287"/>
                        <a:ext cx="2322195" cy="2469073"/>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2555366" y="3293980"/>
          <a:ext cx="5796777" cy="2282922"/>
        </p:xfrm>
        <a:graphic>
          <a:graphicData uri="http://schemas.openxmlformats.org/presentationml/2006/ole">
            <mc:AlternateContent xmlns:mc="http://schemas.openxmlformats.org/markup-compatibility/2006">
              <mc:Choice xmlns:v="urn:schemas-microsoft-com:vml" Requires="v">
                <p:oleObj spid="_x0000_s1103" name="包装程序外壳对象" showAsIcon="1" r:id="rId3" imgW="1666875" imgH="523875" progId="Package">
                  <p:embed/>
                </p:oleObj>
              </mc:Choice>
              <mc:Fallback>
                <p:oleObj name="包装程序外壳对象" showAsIcon="1" r:id="rId3" imgW="1666875" imgH="523875" progId="Package">
                  <p:embed/>
                  <p:pic>
                    <p:nvPicPr>
                      <p:cNvPr id="0" name="图片 1102"/>
                      <p:cNvPicPr/>
                      <p:nvPr/>
                    </p:nvPicPr>
                    <p:blipFill>
                      <a:blip r:embed="rId4"/>
                      <a:stretch>
                        <a:fillRect/>
                      </a:stretch>
                    </p:blipFill>
                    <p:spPr>
                      <a:xfrm>
                        <a:off x="2555366" y="3293980"/>
                        <a:ext cx="5796777" cy="2282922"/>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7736523" y="2836131"/>
          <a:ext cx="4901405" cy="2008312"/>
        </p:xfrm>
        <a:graphic>
          <a:graphicData uri="http://schemas.openxmlformats.org/presentationml/2006/ole">
            <mc:AlternateContent xmlns:mc="http://schemas.openxmlformats.org/markup-compatibility/2006">
              <mc:Choice xmlns:v="urn:schemas-microsoft-com:vml" Requires="v">
                <p:oleObj spid="_x0000_s1104" name="包装程序外壳对象" showAsIcon="1" r:id="rId5" imgW="1285875" imgH="523875" progId="Package">
                  <p:embed/>
                </p:oleObj>
              </mc:Choice>
              <mc:Fallback>
                <p:oleObj name="包装程序外壳对象" showAsIcon="1" r:id="rId5" imgW="1285875" imgH="523875" progId="Package">
                  <p:embed/>
                  <p:pic>
                    <p:nvPicPr>
                      <p:cNvPr id="0" name="图片 1103"/>
                      <p:cNvPicPr/>
                      <p:nvPr/>
                    </p:nvPicPr>
                    <p:blipFill>
                      <a:blip r:embed="rId6"/>
                      <a:stretch>
                        <a:fillRect/>
                      </a:stretch>
                    </p:blipFill>
                    <p:spPr>
                      <a:xfrm>
                        <a:off x="7736523" y="2836131"/>
                        <a:ext cx="4901405" cy="2008312"/>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507</Words>
  <Application>WPS 演示</Application>
  <PresentationFormat>宽屏</PresentationFormat>
  <Paragraphs>63</Paragraphs>
  <Slides>8</Slides>
  <Notes>8</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8</vt:i4>
      </vt:variant>
    </vt:vector>
  </HeadingPairs>
  <TitlesOfParts>
    <vt:vector size="22" baseType="lpstr">
      <vt:lpstr>Arial</vt:lpstr>
      <vt:lpstr>宋体</vt:lpstr>
      <vt:lpstr>Wingdings</vt:lpstr>
      <vt:lpstr>Tw Cen MT</vt:lpstr>
      <vt:lpstr>Wingdings 3</vt:lpstr>
      <vt:lpstr>Tw Cen MT Condensed</vt:lpstr>
      <vt:lpstr>华文仿宋</vt:lpstr>
      <vt:lpstr>微软雅黑</vt:lpstr>
      <vt:lpstr>Arial Unicode MS</vt:lpstr>
      <vt:lpstr>Calibri</vt:lpstr>
      <vt:lpstr>积分</vt:lpstr>
      <vt:lpstr>Package</vt:lpstr>
      <vt:lpstr>Package</vt:lpstr>
      <vt:lpstr>Package</vt:lpstr>
      <vt:lpstr>Laravel服务容器</vt:lpstr>
      <vt:lpstr>服务提供者、容器</vt:lpstr>
      <vt:lpstr>优缺点</vt:lpstr>
      <vt:lpstr>注册服务提供者</vt:lpstr>
      <vt:lpstr>服务提供者</vt:lpstr>
      <vt:lpstr>服务容器绑定</vt:lpstr>
      <vt:lpstr>服务容器解析</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Laravel服务容器</dc:title>
  <dc:creator>满鸿</dc:creator>
  <cp:lastModifiedBy>彣骢彦骐</cp:lastModifiedBy>
  <cp:revision>42</cp:revision>
  <dcterms:created xsi:type="dcterms:W3CDTF">2018-03-19T02:46:00Z</dcterms:created>
  <dcterms:modified xsi:type="dcterms:W3CDTF">2018-03-20T09:15:33Z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