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73" r:id="rId3"/>
    <p:sldId id="257" r:id="rId4"/>
    <p:sldId id="258" r:id="rId5"/>
    <p:sldId id="259" r:id="rId6"/>
    <p:sldId id="260" r:id="rId7"/>
    <p:sldId id="277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6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1696" autoAdjust="0"/>
  </p:normalViewPr>
  <p:slideViewPr>
    <p:cSldViewPr>
      <p:cViewPr>
        <p:scale>
          <a:sx n="100" d="100"/>
          <a:sy n="100" d="100"/>
        </p:scale>
        <p:origin x="-194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9E5DB-D40E-49FA-9C53-62604BBF9A64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ABA2-D916-4C16-A1CB-494C539AA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仓库有多个，订单在不同的仓库流转经过的状态都有可能不同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订单状态相关的数据存储在不同的数据库中多个不同的表里面，数据一致性较差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考虑以后的可扩展性和可维护性，例如：仓库的增加，和业务改变导致订单状态的增减及顺序的调整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数据图表的移植性，</a:t>
            </a:r>
            <a:r>
              <a:rPr lang="en-US" altLang="zh-C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UMS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WMS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要显示同样的图表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7ABA2-D916-4C16-A1CB-494C539AAE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1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7ABA2-D916-4C16-A1CB-494C539AAE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3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订单的数据，肯定是随着时间的推移，越来越冷；所以没有必要高频率的刷新所有订单的数据，因为大多数订单随着时间的推移不再发生变化，或者不再重要。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将已经完成的订单数据放入历史表中，不再刷新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高频率的刷新新进的订单，而对于</a:t>
            </a:r>
            <a:r>
              <a:rPr lang="en-US" altLang="zh-C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72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小时以上的订单则降低刷新频次。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增加手工刷新功能，刷新单个订单的开销永远都是划算的。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7ABA2-D916-4C16-A1CB-494C539AAE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3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F547CEE-402F-49C2-9A4A-85CA2055643C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561F428-0319-4808-912F-E38565A37A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订单状态统计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结构设计分享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满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鸿 </a:t>
            </a:r>
            <a:r>
              <a:rPr lang="en-US" altLang="zh-C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2015-11</a:t>
            </a:r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14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图表组件设计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04056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2440790"/>
            <a:ext cx="941185" cy="313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UMS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3738" y="2298043"/>
            <a:ext cx="4028473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3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WmsService</a:t>
            </a:r>
            <a:r>
              <a:rPr lang="en-US" altLang="zh-CN" sz="2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::</a:t>
            </a:r>
          </a:p>
          <a:p>
            <a:pPr algn="ctr"/>
            <a:r>
              <a:rPr lang="en-US" altLang="zh-CN" sz="23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GetTableHtmlApi</a:t>
            </a:r>
            <a:r>
              <a:rPr lang="en-US" altLang="zh-CN" sz="2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altLang="zh-CN" sz="2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[</a:t>
            </a:r>
            <a:r>
              <a:rPr lang="zh-CN" altLang="en-US" sz="2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rPr>
              <a:t>取得图表</a:t>
            </a:r>
            <a:r>
              <a:rPr lang="en-US" altLang="zh-CN" sz="2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Arial Unicode MS" panose="020B0604020202020204" pitchFamily="34" charset="-122"/>
              </a:rPr>
              <a:t>HTML</a:t>
            </a:r>
            <a:r>
              <a:rPr lang="zh-CN" altLang="en-US" sz="2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rPr>
              <a:t>结构的</a:t>
            </a:r>
            <a:r>
              <a:rPr lang="en-US" altLang="zh-CN" sz="2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Arial Unicode MS" panose="020B0604020202020204" pitchFamily="34" charset="-122"/>
              </a:rPr>
              <a:t>API</a:t>
            </a:r>
            <a:r>
              <a:rPr lang="en-US" altLang="zh-CN" sz="2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]</a:t>
            </a:r>
            <a:endParaRPr lang="zh-CN" altLang="en-US" sz="23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738" y="4639742"/>
            <a:ext cx="4032448" cy="123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WmsService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::</a:t>
            </a:r>
          </a:p>
          <a:p>
            <a:pPr algn="ctr"/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GetTableDataApi</a:t>
            </a:r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[</a:t>
            </a:r>
            <a:r>
              <a:rPr lang="zh-CN" altLang="en-US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rPr>
              <a:t>取得</a:t>
            </a:r>
            <a:r>
              <a:rPr lang="zh-CN" alt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rPr>
              <a:t>图表数据的</a:t>
            </a:r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Arial Unicode MS" panose="020B0604020202020204" pitchFamily="34" charset="-122"/>
              </a:rPr>
              <a:t>API</a:t>
            </a:r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]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2126" y="2154027"/>
            <a:ext cx="2906371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WmsView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{</a:t>
            </a:r>
          </a:p>
          <a:p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BootstrapTable</a:t>
            </a:r>
            <a:endParaRPr lang="en-US" altLang="zh-CN" sz="2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Highcharts</a:t>
            </a:r>
            <a:endParaRPr lang="en-US" altLang="zh-CN" sz="2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}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36126" y="4412865"/>
            <a:ext cx="2856354" cy="1620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xxManager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{</a:t>
            </a:r>
          </a:p>
          <a:p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getAllStatus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</a:t>
            </a:r>
          </a:p>
          <a:p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countStatus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</a:t>
            </a:r>
          </a:p>
          <a:p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左箭头 8"/>
          <p:cNvSpPr/>
          <p:nvPr/>
        </p:nvSpPr>
        <p:spPr>
          <a:xfrm>
            <a:off x="1168236" y="2802099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虚尾箭头 12"/>
          <p:cNvSpPr/>
          <p:nvPr/>
        </p:nvSpPr>
        <p:spPr>
          <a:xfrm rot="16200000">
            <a:off x="3258652" y="3963947"/>
            <a:ext cx="1045554" cy="3060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5692211" y="2802099"/>
            <a:ext cx="343915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5696186" y="5058494"/>
            <a:ext cx="3399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数据实时性策略设计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536504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订单的数据越来越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冷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旧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订单数据放入历史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表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高频率的刷新新进的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降低进入</a:t>
            </a:r>
            <a:r>
              <a:rPr lang="en-US" altLang="zh-C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72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小时订单的刷新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频次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增加手工刷新功能</a:t>
            </a:r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87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关于可扩展和可维护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增加新的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仓库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增减某个仓库的订单状态组件及调整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顺序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增加新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功能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修改单个状态组件的配置和内部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逻辑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增加新的数据源</a:t>
            </a:r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6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开发历程：第一版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实现功能原形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0"/>
            <a:ext cx="5328592" cy="430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22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开发历程：第一版</a:t>
            </a:r>
            <a:r>
              <a:rPr lang="en-US" altLang="zh-CN" dirty="0"/>
              <a:t>The Frist Trap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实现图表组件可移植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21184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87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开发历程：第二版</a:t>
            </a:r>
            <a:r>
              <a:rPr lang="en-US" altLang="zh-CN" dirty="0" smtClean="0"/>
              <a:t>A Mountain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实现订单状态之间解耦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实现仓库与订单状态解耦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74032"/>
            <a:ext cx="8496944" cy="320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9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开发历程：第三版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实现订单状态数据异构</a:t>
            </a:r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3"/>
            <a:ext cx="8640960" cy="447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43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数据源</a:t>
            </a:r>
            <a:r>
              <a:rPr lang="en-US" altLang="zh-C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DB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类增加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缓存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增加查询结果缓存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订单状态索引分批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刷新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订单状态索引原始数据分批预热</a:t>
            </a:r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40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WMS</a:t>
            </a:r>
            <a:r>
              <a:rPr lang="zh-CN" altLang="en-US" dirty="0" smtClean="0"/>
              <a:t>科学的开发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从抽象到</a:t>
            </a:r>
            <a:r>
              <a:rPr lang="zh-CN" altLang="en-US" dirty="0" smtClean="0"/>
              <a:t>具体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解耦，重构，单一</a:t>
            </a:r>
            <a:r>
              <a:rPr lang="zh-CN" altLang="en-US" dirty="0" smtClean="0"/>
              <a:t>责任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单元测试绝非可有可无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9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坑：问题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endParaRPr lang="en-US" altLang="zh-CN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628800"/>
            <a:ext cx="627890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7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2"/>
          </a:xfrm>
        </p:spPr>
        <p:txBody>
          <a:bodyPr>
            <a:normAutofit fontScale="92500" lnSpcReduction="2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功能需求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技术难点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设计要求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状态组件设计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数据异构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落地数据库表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图表移植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实时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性策略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可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扩展可维护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开发历程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性能优化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个人收获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坑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4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坑：目标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5328592" cy="484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3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坑：结果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86398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2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快思辰安得昂塞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3Q~</a:t>
            </a:r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单个订单状态查询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订单状态统计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68580" indent="0">
              <a:buNone/>
            </a:pP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某状态下订单列表（未实现）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订单状态异常报警（未实现）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3456384" cy="117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2816"/>
            <a:ext cx="345638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5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仓库有多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个且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流转状态各有不同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数据存储在不同的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表里且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数据一致性差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考虑以后业务的变化做到可扩展可维护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数据图表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的需要移植</a:t>
            </a:r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51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图表页面组件可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移植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订单状态相互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解耦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订单状态与仓库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解耦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订单状态数据</a:t>
            </a:r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异构</a:t>
            </a:r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altLang="zh-CN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zh-CN" alt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尽量保证实时</a:t>
            </a:r>
            <a:endParaRPr lang="zh-CN" alt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8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订单状态组件结构设计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496855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58791" y="2128209"/>
            <a:ext cx="2016224" cy="48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Composite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0010" y="5417819"/>
            <a:ext cx="1995611" cy="42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Composite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65265" y="2832509"/>
            <a:ext cx="2009750" cy="4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Composite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0010" y="4797152"/>
            <a:ext cx="20021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Composite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65265" y="3488023"/>
            <a:ext cx="2009750" cy="42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Composite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8791" y="4149155"/>
            <a:ext cx="2002110" cy="467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Composite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2280" y="2622707"/>
            <a:ext cx="1733318" cy="86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BJ</a:t>
            </a:r>
          </a:p>
          <a:p>
            <a:pPr algn="ctr"/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Manager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92280" y="4114376"/>
            <a:ext cx="1732227" cy="77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NB</a:t>
            </a:r>
          </a:p>
          <a:p>
            <a:pPr algn="ctr"/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Manager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stCxn id="12" idx="3"/>
            <a:endCxn id="20" idx="1"/>
          </p:cNvCxnSpPr>
          <p:nvPr/>
        </p:nvCxnSpPr>
        <p:spPr>
          <a:xfrm>
            <a:off x="5675015" y="2370635"/>
            <a:ext cx="1417265" cy="684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3"/>
            <a:endCxn id="20" idx="1"/>
          </p:cNvCxnSpPr>
          <p:nvPr/>
        </p:nvCxnSpPr>
        <p:spPr>
          <a:xfrm>
            <a:off x="5675015" y="3042910"/>
            <a:ext cx="1417265" cy="1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3"/>
            <a:endCxn id="20" idx="1"/>
          </p:cNvCxnSpPr>
          <p:nvPr/>
        </p:nvCxnSpPr>
        <p:spPr>
          <a:xfrm flipV="1">
            <a:off x="5675015" y="3055365"/>
            <a:ext cx="1417265" cy="644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9" idx="3"/>
            <a:endCxn id="20" idx="1"/>
          </p:cNvCxnSpPr>
          <p:nvPr/>
        </p:nvCxnSpPr>
        <p:spPr>
          <a:xfrm flipV="1">
            <a:off x="5660901" y="3055365"/>
            <a:ext cx="1431379" cy="1327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2" idx="3"/>
            <a:endCxn id="21" idx="1"/>
          </p:cNvCxnSpPr>
          <p:nvPr/>
        </p:nvCxnSpPr>
        <p:spPr>
          <a:xfrm>
            <a:off x="5675015" y="2370635"/>
            <a:ext cx="1417265" cy="2131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" idx="3"/>
            <a:endCxn id="21" idx="1"/>
          </p:cNvCxnSpPr>
          <p:nvPr/>
        </p:nvCxnSpPr>
        <p:spPr>
          <a:xfrm>
            <a:off x="5675015" y="3042910"/>
            <a:ext cx="1417265" cy="1458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8" idx="3"/>
            <a:endCxn id="21" idx="1"/>
          </p:cNvCxnSpPr>
          <p:nvPr/>
        </p:nvCxnSpPr>
        <p:spPr>
          <a:xfrm>
            <a:off x="5675015" y="3699437"/>
            <a:ext cx="1417265" cy="802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7" idx="3"/>
            <a:endCxn id="21" idx="1"/>
          </p:cNvCxnSpPr>
          <p:nvPr/>
        </p:nvCxnSpPr>
        <p:spPr>
          <a:xfrm flipV="1">
            <a:off x="5652120" y="4501709"/>
            <a:ext cx="1440160" cy="511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5" idx="3"/>
            <a:endCxn id="21" idx="1"/>
          </p:cNvCxnSpPr>
          <p:nvPr/>
        </p:nvCxnSpPr>
        <p:spPr>
          <a:xfrm flipV="1">
            <a:off x="5645621" y="4501709"/>
            <a:ext cx="1446659" cy="1128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258284" y="2492420"/>
            <a:ext cx="2153476" cy="59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DataSource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266048" y="3279361"/>
            <a:ext cx="2145712" cy="55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DataSource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266049" y="4005064"/>
            <a:ext cx="2145711" cy="51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DataSource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251090" y="4725144"/>
            <a:ext cx="216066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DataSource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277" name="直接箭头连接符 276"/>
          <p:cNvCxnSpPr>
            <a:stCxn id="242" idx="3"/>
            <a:endCxn id="12" idx="1"/>
          </p:cNvCxnSpPr>
          <p:nvPr/>
        </p:nvCxnSpPr>
        <p:spPr>
          <a:xfrm flipV="1">
            <a:off x="2411760" y="2370635"/>
            <a:ext cx="1247031" cy="417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42" idx="3"/>
            <a:endCxn id="16" idx="1"/>
          </p:cNvCxnSpPr>
          <p:nvPr/>
        </p:nvCxnSpPr>
        <p:spPr>
          <a:xfrm>
            <a:off x="2411760" y="2788582"/>
            <a:ext cx="1253505" cy="254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243" idx="3"/>
            <a:endCxn id="18" idx="1"/>
          </p:cNvCxnSpPr>
          <p:nvPr/>
        </p:nvCxnSpPr>
        <p:spPr>
          <a:xfrm>
            <a:off x="2411760" y="3556146"/>
            <a:ext cx="1253505" cy="143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stCxn id="243" idx="3"/>
            <a:endCxn id="19" idx="1"/>
          </p:cNvCxnSpPr>
          <p:nvPr/>
        </p:nvCxnSpPr>
        <p:spPr>
          <a:xfrm>
            <a:off x="2411760" y="3556146"/>
            <a:ext cx="1247031" cy="826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>
            <a:stCxn id="244" idx="3"/>
            <a:endCxn id="17" idx="1"/>
          </p:cNvCxnSpPr>
          <p:nvPr/>
        </p:nvCxnSpPr>
        <p:spPr>
          <a:xfrm>
            <a:off x="2411760" y="4262689"/>
            <a:ext cx="1238250" cy="750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245" idx="3"/>
            <a:endCxn id="15" idx="1"/>
          </p:cNvCxnSpPr>
          <p:nvPr/>
        </p:nvCxnSpPr>
        <p:spPr>
          <a:xfrm>
            <a:off x="2411759" y="5013176"/>
            <a:ext cx="1238251" cy="617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68554" y="5935677"/>
            <a:ext cx="557632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xxComposite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::</a:t>
            </a:r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getOriginalData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660901" y="593609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xxManager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::</a:t>
            </a:r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init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0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2" grpId="0" animBg="1"/>
      <p:bldP spid="243" grpId="0" animBg="1"/>
      <p:bldP spid="244" grpId="0" animBg="1"/>
      <p:bldP spid="245" grpId="0" animBg="1"/>
      <p:bldP spid="294" grpId="0"/>
      <p:bldP spid="2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订单状态组件</a:t>
            </a:r>
            <a:r>
              <a:rPr lang="zh-CN" altLang="en-US" dirty="0" smtClean="0"/>
              <a:t>结构代码实例</a:t>
            </a:r>
            <a:endParaRPr lang="zh-CN" altLang="en-US" dirty="0"/>
          </a:p>
        </p:txBody>
      </p:sp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457200" y="1646237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endParaRPr lang="zh-CN" altLang="en-US" sz="1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1"/>
            <a:ext cx="8496944" cy="275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136904" cy="252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3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订单状态数据异构设计</a:t>
            </a:r>
            <a:endParaRPr lang="zh-CN" altLang="en-US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>
          <a:xfrm>
            <a:off x="107504" y="1556792"/>
            <a:ext cx="8856984" cy="504056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988839"/>
            <a:ext cx="2694964" cy="73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OrdersDB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1" y="3049740"/>
            <a:ext cx="2694965" cy="62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WmsOrderDB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527" y="4024306"/>
            <a:ext cx="3168353" cy="64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ShippingOrderDB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0527" y="5019087"/>
            <a:ext cx="383544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NingboExtraOrderDB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虚尾箭头 9"/>
          <p:cNvSpPr/>
          <p:nvPr/>
        </p:nvSpPr>
        <p:spPr>
          <a:xfrm>
            <a:off x="3327961" y="2273237"/>
            <a:ext cx="1848150" cy="1620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虚尾箭头 10"/>
          <p:cNvSpPr/>
          <p:nvPr/>
        </p:nvSpPr>
        <p:spPr>
          <a:xfrm>
            <a:off x="3382060" y="3287863"/>
            <a:ext cx="1794051" cy="17289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虚尾箭头 11"/>
          <p:cNvSpPr/>
          <p:nvPr/>
        </p:nvSpPr>
        <p:spPr>
          <a:xfrm>
            <a:off x="3842249" y="4270057"/>
            <a:ext cx="1333862" cy="1540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虚尾箭头 12"/>
          <p:cNvSpPr/>
          <p:nvPr/>
        </p:nvSpPr>
        <p:spPr>
          <a:xfrm>
            <a:off x="4355976" y="5199107"/>
            <a:ext cx="820135" cy="21602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92080" y="2112355"/>
            <a:ext cx="1152128" cy="340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Index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左弧形箭头 17"/>
          <p:cNvSpPr/>
          <p:nvPr/>
        </p:nvSpPr>
        <p:spPr>
          <a:xfrm flipH="1">
            <a:off x="7077405" y="3573015"/>
            <a:ext cx="455096" cy="5855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右弧形箭头 18"/>
          <p:cNvSpPr/>
          <p:nvPr/>
        </p:nvSpPr>
        <p:spPr>
          <a:xfrm rot="10800000">
            <a:off x="6645357" y="3497718"/>
            <a:ext cx="432048" cy="6336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柱形 19"/>
          <p:cNvSpPr/>
          <p:nvPr/>
        </p:nvSpPr>
        <p:spPr>
          <a:xfrm>
            <a:off x="7596336" y="2564904"/>
            <a:ext cx="1296144" cy="2520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zh-CN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ata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44216" y="5897528"/>
            <a:ext cx="443219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Cron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::</a:t>
            </a:r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ScanOriginalData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5899081"/>
            <a:ext cx="312609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Cron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::</a:t>
            </a:r>
            <a:r>
              <a:rPr lang="en-US" altLang="zh-CN" sz="2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ScanIndex</a:t>
            </a:r>
            <a:r>
              <a:rPr lang="en-US" altLang="zh-CN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()</a:t>
            </a:r>
            <a:endParaRPr lang="zh-CN" alt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74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订单状态数据异构数据库表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700807"/>
            <a:ext cx="4824536" cy="44935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CN" sz="2200" b="1" spc="150" dirty="0" err="1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order_status_flow_index</a:t>
            </a:r>
            <a:r>
              <a:rPr lang="en-US" altLang="zh-CN" sz="2200" b="1" spc="150" dirty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{</a:t>
            </a:r>
          </a:p>
          <a:p>
            <a:endParaRPr lang="en-US" altLang="zh-CN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order_code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‘</a:t>
            </a:r>
            <a:r>
              <a:rPr lang="zh-CN" alt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订单号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’,</a:t>
            </a:r>
          </a:p>
          <a:p>
            <a:endParaRPr lang="en-US" altLang="zh-CN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warehouse_id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‘</a:t>
            </a:r>
            <a:r>
              <a:rPr lang="zh-CN" alt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仓库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ID’,</a:t>
            </a:r>
          </a:p>
          <a:p>
            <a:endParaRPr lang="en-US" altLang="zh-CN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current_status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‘</a:t>
            </a:r>
            <a:r>
              <a:rPr lang="zh-CN" alt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当前状态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’,</a:t>
            </a:r>
          </a:p>
          <a:p>
            <a:endParaRPr lang="en-US" altLang="zh-CN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is_abnormal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‘</a:t>
            </a:r>
            <a:r>
              <a:rPr lang="zh-CN" alt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是否异常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’,</a:t>
            </a:r>
          </a:p>
          <a:p>
            <a:endParaRPr lang="en-US" altLang="zh-CN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is_finish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‘</a:t>
            </a:r>
            <a:r>
              <a:rPr lang="zh-CN" alt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是否结束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’,</a:t>
            </a:r>
          </a:p>
          <a:p>
            <a:endParaRPr lang="en-US" altLang="zh-CN" sz="2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}</a:t>
            </a:r>
            <a:endParaRPr lang="zh-CN" altLang="en-US" sz="2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7680" y="1668066"/>
            <a:ext cx="4572000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CN" sz="2200" b="1" spc="150" dirty="0" err="1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order_status_flow_data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{</a:t>
            </a:r>
          </a:p>
          <a:p>
            <a:endParaRPr lang="en-US" altLang="zh-CN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order_code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‘</a:t>
            </a:r>
            <a:r>
              <a:rPr lang="zh-CN" altLang="en-US" sz="2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订单号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’,</a:t>
            </a:r>
          </a:p>
          <a:p>
            <a:endParaRPr lang="en-US" altLang="zh-CN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status_alias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‘</a:t>
            </a:r>
            <a:r>
              <a:rPr lang="zh-CN" alt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状态名称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’,</a:t>
            </a:r>
          </a:p>
          <a:p>
            <a:endParaRPr lang="en-US" altLang="zh-CN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org_status_data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‘</a:t>
            </a:r>
            <a:r>
              <a:rPr lang="zh-CN" alt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订单原始数据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’,</a:t>
            </a:r>
          </a:p>
          <a:p>
            <a:endParaRPr lang="en-US" altLang="zh-CN" sz="22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sz="22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is_abnormal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‘</a:t>
            </a:r>
            <a:r>
              <a:rPr lang="zh-CN" altLang="en-US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是否异常</a:t>
            </a:r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’,</a:t>
            </a:r>
          </a:p>
          <a:p>
            <a:endParaRPr lang="en-US" altLang="zh-CN" sz="2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zh-CN" sz="2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}</a:t>
            </a:r>
            <a:endParaRPr lang="zh-CN" altLang="en-US" sz="2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04184" y="1700807"/>
            <a:ext cx="0" cy="453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706</TotalTime>
  <Words>627</Words>
  <Application>Microsoft Office PowerPoint</Application>
  <PresentationFormat>全屏显示(4:3)</PresentationFormat>
  <Paragraphs>177</Paragraphs>
  <Slides>22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沉稳</vt:lpstr>
      <vt:lpstr>订单状态统计</vt:lpstr>
      <vt:lpstr>目录</vt:lpstr>
      <vt:lpstr>功能需求</vt:lpstr>
      <vt:lpstr>技术难点</vt:lpstr>
      <vt:lpstr>设计要求</vt:lpstr>
      <vt:lpstr>订单状态组件结构设计</vt:lpstr>
      <vt:lpstr>订单状态组件结构代码实例</vt:lpstr>
      <vt:lpstr>订单状态数据异构设计</vt:lpstr>
      <vt:lpstr>订单状态数据异构数据库表</vt:lpstr>
      <vt:lpstr>图表组件设计</vt:lpstr>
      <vt:lpstr>数据实时性策略设计</vt:lpstr>
      <vt:lpstr>关于可扩展和可维护</vt:lpstr>
      <vt:lpstr>开发历程：第一版</vt:lpstr>
      <vt:lpstr>开发历程：第一版The Frist Trap</vt:lpstr>
      <vt:lpstr>开发历程：第二版A Mountain</vt:lpstr>
      <vt:lpstr>开发历程：第三版</vt:lpstr>
      <vt:lpstr>性能优化</vt:lpstr>
      <vt:lpstr>个人收获</vt:lpstr>
      <vt:lpstr>坑：问题</vt:lpstr>
      <vt:lpstr>坑：目标</vt:lpstr>
      <vt:lpstr>坑：结果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订单状态统计</dc:title>
  <dc:creator>user</dc:creator>
  <cp:lastModifiedBy>user</cp:lastModifiedBy>
  <cp:revision>66</cp:revision>
  <dcterms:created xsi:type="dcterms:W3CDTF">2015-11-02T03:58:47Z</dcterms:created>
  <dcterms:modified xsi:type="dcterms:W3CDTF">2015-11-04T09:48:27Z</dcterms:modified>
</cp:coreProperties>
</file>