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6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5143500" type="screen16x9"/>
  <p:notesSz cx="6858000" cy="9144000"/>
  <p:embeddedFontLst>
    <p:embeddedFont>
      <p:font typeface="Wingdings 3" pitchFamily="18" charset="2"/>
      <p:regular r:id="rId32"/>
    </p:embeddedFont>
    <p:embeddedFont>
      <p:font typeface="Book Antiqua" pitchFamily="18" charset="0"/>
      <p:regular r:id="rId33"/>
      <p:bold r:id="rId34"/>
      <p:italic r:id="rId35"/>
      <p:boldItalic r:id="rId36"/>
    </p:embeddedFont>
    <p:embeddedFont>
      <p:font typeface="Wingdings 2" pitchFamily="18" charset="2"/>
      <p:regular r:id="rId37"/>
    </p:embeddedFont>
    <p:embeddedFont>
      <p:font typeface="Poppins" charset="0"/>
      <p:regular r:id="rId38"/>
      <p:bold r:id="rId39"/>
      <p:italic r:id="rId40"/>
      <p:boldItalic r:id="rId41"/>
    </p:embeddedFont>
    <p:embeddedFont>
      <p:font typeface="Lucida Sans" pitchFamily="34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6B12809-0096-46EB-9972-E8CDC4D4E0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1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9102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97904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834;ge5e5a65a2c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7" name="Google Shape;835;ge5e5a65a2c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Google Shape;1875;ge63516047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79" name="Google Shape;1876;ge63516047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2" name="Google Shape;1850;ge5e5a65a2c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83" name="Google Shape;1851;ge5e5a65a2c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0" name="Google Shape;3650;ge63516047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91" name="Google Shape;3651;ge63516047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1" name="Google Shape;3595;ge635160474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032" name="Google Shape;3596;ge635160474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1123;ge5e5a65a2c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4" name="Google Shape;1124;ge5e5a65a2c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877;ge63516047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9" name="Google Shape;878;ge63516047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Google Shape;1875;ge63516047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8" name="Google Shape;1876;ge63516047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Google Shape;1017;ge5eb96067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98" name="Google Shape;1018;ge5eb96067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Google Shape;1246;ge63516047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8" name="Google Shape;1247;ge63516047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Google Shape;1875;ge63516047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12" name="Google Shape;1876;ge63516047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Google Shape;1458;ge635160474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8" name="Google Shape;1459;ge635160474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Google Shape;1875;ge63516047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4" name="Google Shape;1876;ge63516047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028700"/>
            <a:ext cx="8229600" cy="137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498774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199;p13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05" name="Google Shape;200;p13"/>
          <p:cNvSpPr txBox="1">
            <a:spLocks noGrp="1"/>
          </p:cNvSpPr>
          <p:nvPr>
            <p:ph type="title" idx="2"/>
          </p:nvPr>
        </p:nvSpPr>
        <p:spPr>
          <a:xfrm>
            <a:off x="713100" y="1637722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48606" name="Google Shape;201;p13"/>
          <p:cNvSpPr txBox="1">
            <a:spLocks noGrp="1"/>
          </p:cNvSpPr>
          <p:nvPr>
            <p:ph type="title" idx="3" hasCustomPrompt="1"/>
          </p:nvPr>
        </p:nvSpPr>
        <p:spPr>
          <a:xfrm>
            <a:off x="713100" y="1222800"/>
            <a:ext cx="23163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607" name="Google Shape;202;p13"/>
          <p:cNvSpPr txBox="1">
            <a:spLocks noGrp="1"/>
          </p:cNvSpPr>
          <p:nvPr>
            <p:ph type="subTitle" idx="1"/>
          </p:nvPr>
        </p:nvSpPr>
        <p:spPr>
          <a:xfrm>
            <a:off x="713100" y="2161614"/>
            <a:ext cx="23163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8608" name="Google Shape;203;p13"/>
          <p:cNvSpPr txBox="1">
            <a:spLocks noGrp="1"/>
          </p:cNvSpPr>
          <p:nvPr>
            <p:ph type="title" idx="4"/>
          </p:nvPr>
        </p:nvSpPr>
        <p:spPr>
          <a:xfrm>
            <a:off x="3415952" y="1637722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48609" name="Google Shape;204;p13"/>
          <p:cNvSpPr txBox="1">
            <a:spLocks noGrp="1"/>
          </p:cNvSpPr>
          <p:nvPr>
            <p:ph type="title" idx="5" hasCustomPrompt="1"/>
          </p:nvPr>
        </p:nvSpPr>
        <p:spPr>
          <a:xfrm>
            <a:off x="3415951" y="1222800"/>
            <a:ext cx="23163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610" name="Google Shape;205;p13"/>
          <p:cNvSpPr txBox="1">
            <a:spLocks noGrp="1"/>
          </p:cNvSpPr>
          <p:nvPr>
            <p:ph type="subTitle" idx="6"/>
          </p:nvPr>
        </p:nvSpPr>
        <p:spPr>
          <a:xfrm>
            <a:off x="3415952" y="2161614"/>
            <a:ext cx="23163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8611" name="Google Shape;206;p13"/>
          <p:cNvSpPr txBox="1">
            <a:spLocks noGrp="1"/>
          </p:cNvSpPr>
          <p:nvPr>
            <p:ph type="title" idx="7"/>
          </p:nvPr>
        </p:nvSpPr>
        <p:spPr>
          <a:xfrm>
            <a:off x="6118800" y="1598700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48612" name="Google Shape;207;p13"/>
          <p:cNvSpPr txBox="1">
            <a:spLocks noGrp="1"/>
          </p:cNvSpPr>
          <p:nvPr>
            <p:ph type="title" idx="8" hasCustomPrompt="1"/>
          </p:nvPr>
        </p:nvSpPr>
        <p:spPr>
          <a:xfrm>
            <a:off x="6118800" y="1186147"/>
            <a:ext cx="2316300" cy="3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613" name="Google Shape;208;p13"/>
          <p:cNvSpPr txBox="1">
            <a:spLocks noGrp="1"/>
          </p:cNvSpPr>
          <p:nvPr>
            <p:ph type="subTitle" idx="9"/>
          </p:nvPr>
        </p:nvSpPr>
        <p:spPr>
          <a:xfrm>
            <a:off x="6118800" y="2122592"/>
            <a:ext cx="23163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8614" name="Google Shape;209;p13"/>
          <p:cNvSpPr txBox="1">
            <a:spLocks noGrp="1"/>
          </p:cNvSpPr>
          <p:nvPr>
            <p:ph type="title" idx="13"/>
          </p:nvPr>
        </p:nvSpPr>
        <p:spPr>
          <a:xfrm>
            <a:off x="713100" y="3350113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48615" name="Google Shape;210;p13"/>
          <p:cNvSpPr txBox="1">
            <a:spLocks noGrp="1"/>
          </p:cNvSpPr>
          <p:nvPr>
            <p:ph type="title" idx="14" hasCustomPrompt="1"/>
          </p:nvPr>
        </p:nvSpPr>
        <p:spPr>
          <a:xfrm>
            <a:off x="713092" y="2938014"/>
            <a:ext cx="2316300" cy="3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616" name="Google Shape;211;p13"/>
          <p:cNvSpPr txBox="1">
            <a:spLocks noGrp="1"/>
          </p:cNvSpPr>
          <p:nvPr>
            <p:ph type="subTitle" idx="15"/>
          </p:nvPr>
        </p:nvSpPr>
        <p:spPr>
          <a:xfrm>
            <a:off x="713088" y="3873954"/>
            <a:ext cx="23163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8617" name="Google Shape;212;p13"/>
          <p:cNvSpPr txBox="1">
            <a:spLocks noGrp="1"/>
          </p:cNvSpPr>
          <p:nvPr>
            <p:ph type="title" idx="16"/>
          </p:nvPr>
        </p:nvSpPr>
        <p:spPr>
          <a:xfrm>
            <a:off x="3411750" y="3350113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48618" name="Google Shape;213;p13"/>
          <p:cNvSpPr txBox="1">
            <a:spLocks noGrp="1"/>
          </p:cNvSpPr>
          <p:nvPr>
            <p:ph type="title" idx="17" hasCustomPrompt="1"/>
          </p:nvPr>
        </p:nvSpPr>
        <p:spPr>
          <a:xfrm>
            <a:off x="3411746" y="2938014"/>
            <a:ext cx="2316300" cy="3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619" name="Google Shape;214;p13"/>
          <p:cNvSpPr txBox="1">
            <a:spLocks noGrp="1"/>
          </p:cNvSpPr>
          <p:nvPr>
            <p:ph type="subTitle" idx="18"/>
          </p:nvPr>
        </p:nvSpPr>
        <p:spPr>
          <a:xfrm>
            <a:off x="3411738" y="3873954"/>
            <a:ext cx="23163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 advT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Google Shape;31;p3"/>
          <p:cNvSpPr txBox="1">
            <a:spLocks noGrp="1"/>
          </p:cNvSpPr>
          <p:nvPr>
            <p:ph type="title"/>
          </p:nvPr>
        </p:nvSpPr>
        <p:spPr>
          <a:xfrm>
            <a:off x="1644588" y="2127484"/>
            <a:ext cx="5854800" cy="100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8639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3749088" y="1213084"/>
            <a:ext cx="16458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640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2194488" y="3610675"/>
            <a:ext cx="4755000" cy="36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p:transition advTm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145;p9"/>
          <p:cNvSpPr txBox="1">
            <a:spLocks noGrp="1"/>
          </p:cNvSpPr>
          <p:nvPr>
            <p:ph type="title"/>
          </p:nvPr>
        </p:nvSpPr>
        <p:spPr>
          <a:xfrm>
            <a:off x="713100" y="1408109"/>
            <a:ext cx="28065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8646" name="Google Shape;146;p9"/>
          <p:cNvSpPr txBox="1">
            <a:spLocks noGrp="1"/>
          </p:cNvSpPr>
          <p:nvPr>
            <p:ph type="subTitle" idx="1"/>
          </p:nvPr>
        </p:nvSpPr>
        <p:spPr>
          <a:xfrm>
            <a:off x="713100" y="2289850"/>
            <a:ext cx="3858900" cy="12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  <p:transition advTm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accent2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Google Shape;245;p14"/>
          <p:cNvSpPr txBox="1">
            <a:spLocks noGrp="1"/>
          </p:cNvSpPr>
          <p:nvPr>
            <p:ph type="title"/>
          </p:nvPr>
        </p:nvSpPr>
        <p:spPr>
          <a:xfrm>
            <a:off x="713100" y="2162975"/>
            <a:ext cx="47550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8659" name="Google Shape;246;p14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1248581"/>
            <a:ext cx="14631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660" name="Google Shape;247;p14"/>
          <p:cNvSpPr txBox="1">
            <a:spLocks noGrp="1"/>
          </p:cNvSpPr>
          <p:nvPr>
            <p:ph type="subTitle" idx="1"/>
          </p:nvPr>
        </p:nvSpPr>
        <p:spPr>
          <a:xfrm>
            <a:off x="713250" y="3610675"/>
            <a:ext cx="4755000" cy="36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p:transition advTm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lt2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Google Shape;401;p22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70" name="Google Shape;402;p22"/>
          <p:cNvSpPr txBox="1">
            <a:spLocks noGrp="1"/>
          </p:cNvSpPr>
          <p:nvPr>
            <p:ph type="subTitle" idx="1"/>
          </p:nvPr>
        </p:nvSpPr>
        <p:spPr>
          <a:xfrm>
            <a:off x="713100" y="3117775"/>
            <a:ext cx="18288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1" name="Google Shape;403;p22"/>
          <p:cNvSpPr txBox="1">
            <a:spLocks noGrp="1"/>
          </p:cNvSpPr>
          <p:nvPr>
            <p:ph type="subTitle" idx="2"/>
          </p:nvPr>
        </p:nvSpPr>
        <p:spPr>
          <a:xfrm>
            <a:off x="713111" y="2571750"/>
            <a:ext cx="18288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048672" name="Google Shape;404;p22"/>
          <p:cNvSpPr txBox="1">
            <a:spLocks noGrp="1"/>
          </p:cNvSpPr>
          <p:nvPr>
            <p:ph type="subTitle" idx="3"/>
          </p:nvPr>
        </p:nvSpPr>
        <p:spPr>
          <a:xfrm>
            <a:off x="2676098" y="3117775"/>
            <a:ext cx="18288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3" name="Google Shape;405;p22"/>
          <p:cNvSpPr txBox="1">
            <a:spLocks noGrp="1"/>
          </p:cNvSpPr>
          <p:nvPr>
            <p:ph type="subTitle" idx="4"/>
          </p:nvPr>
        </p:nvSpPr>
        <p:spPr>
          <a:xfrm>
            <a:off x="2676107" y="2571750"/>
            <a:ext cx="18288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048674" name="Google Shape;406;p22"/>
          <p:cNvSpPr txBox="1">
            <a:spLocks noGrp="1"/>
          </p:cNvSpPr>
          <p:nvPr>
            <p:ph type="subTitle" idx="5"/>
          </p:nvPr>
        </p:nvSpPr>
        <p:spPr>
          <a:xfrm>
            <a:off x="4639099" y="3117775"/>
            <a:ext cx="18288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5" name="Google Shape;407;p22"/>
          <p:cNvSpPr txBox="1">
            <a:spLocks noGrp="1"/>
          </p:cNvSpPr>
          <p:nvPr>
            <p:ph type="subTitle" idx="6"/>
          </p:nvPr>
        </p:nvSpPr>
        <p:spPr>
          <a:xfrm>
            <a:off x="4639099" y="2571750"/>
            <a:ext cx="18288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048676" name="Google Shape;408;p22"/>
          <p:cNvSpPr txBox="1">
            <a:spLocks noGrp="1"/>
          </p:cNvSpPr>
          <p:nvPr>
            <p:ph type="subTitle" idx="7"/>
          </p:nvPr>
        </p:nvSpPr>
        <p:spPr>
          <a:xfrm>
            <a:off x="6602093" y="3117775"/>
            <a:ext cx="18288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7" name="Google Shape;409;p22"/>
          <p:cNvSpPr txBox="1">
            <a:spLocks noGrp="1"/>
          </p:cNvSpPr>
          <p:nvPr>
            <p:ph type="subTitle" idx="8"/>
          </p:nvPr>
        </p:nvSpPr>
        <p:spPr>
          <a:xfrm>
            <a:off x="6602098" y="2571750"/>
            <a:ext cx="18288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  <p:transition advTm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2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Google Shape;342;p19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714" name="Google Shape;343;p19"/>
          <p:cNvSpPr txBox="1">
            <a:spLocks noGrp="1"/>
          </p:cNvSpPr>
          <p:nvPr>
            <p:ph type="subTitle" idx="1"/>
          </p:nvPr>
        </p:nvSpPr>
        <p:spPr>
          <a:xfrm>
            <a:off x="713100" y="3215058"/>
            <a:ext cx="2167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5" name="Google Shape;344;p19"/>
          <p:cNvSpPr txBox="1">
            <a:spLocks noGrp="1"/>
          </p:cNvSpPr>
          <p:nvPr>
            <p:ph type="subTitle" idx="2"/>
          </p:nvPr>
        </p:nvSpPr>
        <p:spPr>
          <a:xfrm>
            <a:off x="713101" y="2571756"/>
            <a:ext cx="216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048716" name="Google Shape;345;p19"/>
          <p:cNvSpPr txBox="1">
            <a:spLocks noGrp="1"/>
          </p:cNvSpPr>
          <p:nvPr>
            <p:ph type="subTitle" idx="3"/>
          </p:nvPr>
        </p:nvSpPr>
        <p:spPr>
          <a:xfrm>
            <a:off x="3488400" y="3215058"/>
            <a:ext cx="2167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7" name="Google Shape;346;p19"/>
          <p:cNvSpPr txBox="1">
            <a:spLocks noGrp="1"/>
          </p:cNvSpPr>
          <p:nvPr>
            <p:ph type="subTitle" idx="4"/>
          </p:nvPr>
        </p:nvSpPr>
        <p:spPr>
          <a:xfrm>
            <a:off x="3488401" y="2571756"/>
            <a:ext cx="216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048718" name="Google Shape;347;p19"/>
          <p:cNvSpPr txBox="1">
            <a:spLocks noGrp="1"/>
          </p:cNvSpPr>
          <p:nvPr>
            <p:ph type="subTitle" idx="5"/>
          </p:nvPr>
        </p:nvSpPr>
        <p:spPr>
          <a:xfrm>
            <a:off x="6263700" y="3215058"/>
            <a:ext cx="2167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9" name="Google Shape;348;p19"/>
          <p:cNvSpPr txBox="1">
            <a:spLocks noGrp="1"/>
          </p:cNvSpPr>
          <p:nvPr>
            <p:ph type="subTitle" idx="6"/>
          </p:nvPr>
        </p:nvSpPr>
        <p:spPr>
          <a:xfrm>
            <a:off x="6263701" y="2571756"/>
            <a:ext cx="216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  <p:transition advTm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0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10487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0" name="Google Shape;161;p10"/>
          <p:cNvSpPr txBox="1">
            <a:spLocks noGrp="1"/>
          </p:cNvSpPr>
          <p:nvPr>
            <p:ph type="body" idx="1"/>
          </p:nvPr>
        </p:nvSpPr>
        <p:spPr>
          <a:xfrm>
            <a:off x="713100" y="1337250"/>
            <a:ext cx="2743200" cy="24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  <p:transition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accent2"/>
        </a:solid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4" name="Google Shape;516;p27"/>
          <p:cNvSpPr txBox="1">
            <a:spLocks noGrp="1"/>
          </p:cNvSpPr>
          <p:nvPr>
            <p:ph type="title"/>
          </p:nvPr>
        </p:nvSpPr>
        <p:spPr>
          <a:xfrm>
            <a:off x="1715838" y="571175"/>
            <a:ext cx="5712300" cy="109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985" name="Google Shape;517;p27"/>
          <p:cNvSpPr txBox="1">
            <a:spLocks noGrp="1"/>
          </p:cNvSpPr>
          <p:nvPr>
            <p:ph type="subTitle" idx="1"/>
          </p:nvPr>
        </p:nvSpPr>
        <p:spPr>
          <a:xfrm>
            <a:off x="1600200" y="1984611"/>
            <a:ext cx="59436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  <p:transition advTm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2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2" name="Google Shape;284;p16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993" name="Google Shape;285;p16"/>
          <p:cNvSpPr txBox="1">
            <a:spLocks noGrp="1"/>
          </p:cNvSpPr>
          <p:nvPr>
            <p:ph type="subTitle" idx="1"/>
          </p:nvPr>
        </p:nvSpPr>
        <p:spPr>
          <a:xfrm>
            <a:off x="2592650" y="1262025"/>
            <a:ext cx="51207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994" name="Google Shape;286;p16"/>
          <p:cNvSpPr txBox="1">
            <a:spLocks noGrp="1"/>
          </p:cNvSpPr>
          <p:nvPr>
            <p:ph type="subTitle" idx="2"/>
          </p:nvPr>
        </p:nvSpPr>
        <p:spPr>
          <a:xfrm>
            <a:off x="2592650" y="2855975"/>
            <a:ext cx="51207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</p:spTree>
  </p:cSld>
  <p:clrMapOvr>
    <a:masterClrMapping/>
  </p:clrMapOvr>
  <p:transition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086600" cy="137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880840"/>
            <a:ext cx="7086600" cy="1132284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4812507"/>
            <a:ext cx="762000" cy="273844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151335"/>
            <a:ext cx="4041775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1651"/>
            <a:ext cx="4041775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1" y="1143001"/>
            <a:ext cx="3008313" cy="3451622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486400" cy="3917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373981"/>
            <a:ext cx="5486400" cy="2971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875090"/>
            <a:ext cx="5486400" cy="3977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4812507"/>
            <a:ext cx="2895600" cy="27384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4812507"/>
            <a:ext cx="762000" cy="273844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jazeera.com/news/2020/11/21/nigeria-slips-into-recession-blamed-on-covid-19-and-oil-pric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5" Type="http://schemas.openxmlformats.org/officeDocument/2006/relationships/hyperlink" Target="https://slidesgo.com/theme/covid-19-vaccine-breakthrough-case-investigation-and-reporting#search-Coronavirus&amp;position-7&amp;results-86" TargetMode="External"/><Relationship Id="rId4" Type="http://schemas.openxmlformats.org/officeDocument/2006/relationships/hyperlink" Target="https://www.pwc.com/ng/en/assets/pdf/economic-alert-october-2020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aheer/Nigeria-COVID-19-Data-Analysis-Using-Python/blob/main/Budget%20data.csv" TargetMode="External"/><Relationship Id="rId3" Type="http://schemas.openxmlformats.org/officeDocument/2006/relationships/hyperlink" Target="https://covid19.ncdc.gov.ng/" TargetMode="External"/><Relationship Id="rId7" Type="http://schemas.openxmlformats.org/officeDocument/2006/relationships/hyperlink" Target="https://github.com/owid/covid-19-data/blob/master/public/data/vaccinations/vaccinations.cs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github.com/Daheer/Nigeria-COVID-19-Data-Analysis-Using-Python/blob/main/RealGDP.csv" TargetMode="External"/><Relationship Id="rId5" Type="http://schemas.openxmlformats.org/officeDocument/2006/relationships/hyperlink" Target="https://github.com/Daheer/Nigeria-COVID-19-Data-Analysis-Using-Python/blob/main/covid_external.csv" TargetMode="External"/><Relationship Id="rId4" Type="http://schemas.openxmlformats.org/officeDocument/2006/relationships/hyperlink" Target="https://github.com/CSSEGISandData/COVID-19/tree/master/csse_covid_19_data/csse_covid_19_time_seri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Nigeria COVID19 Data Analysis Using Python</a:t>
            </a:r>
            <a:endParaRPr lang="x-none" dirty="0">
              <a:solidFill>
                <a:srgbClr val="C00000"/>
              </a:solidFill>
            </a:endParaRPr>
          </a:p>
        </p:txBody>
      </p:sp>
      <p:sp>
        <p:nvSpPr>
          <p:cNvPr id="1048603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x-none" dirty="0">
                <a:solidFill>
                  <a:srgbClr val="C00000"/>
                </a:solidFill>
              </a:rPr>
              <a:t>Haruna Yusuf</a:t>
            </a:r>
            <a:endParaRPr lang="x-none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 advTm="0">
    <p:circl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1878;p49"/>
          <p:cNvSpPr txBox="1">
            <a:spLocks noGrp="1"/>
          </p:cNvSpPr>
          <p:nvPr>
            <p:ph type="title"/>
          </p:nvPr>
        </p:nvSpPr>
        <p:spPr>
          <a:xfrm>
            <a:off x="689045" y="2170540"/>
            <a:ext cx="6688267" cy="156668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00000"/>
                </a:solidFill>
              </a:rPr>
              <a:t>Visualization and Insights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048662" name="Google Shape;1879;p49"/>
          <p:cNvSpPr txBox="1">
            <a:spLocks noGrp="1"/>
          </p:cNvSpPr>
          <p:nvPr>
            <p:ph type="title" idx="2"/>
          </p:nvPr>
        </p:nvSpPr>
        <p:spPr>
          <a:xfrm>
            <a:off x="678493" y="1071161"/>
            <a:ext cx="14631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</a:rPr>
              <a:t>04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662860" y="0"/>
            <a:ext cx="7765321" cy="61668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State with Highest Confirmed Cases</a:t>
            </a:r>
            <a:endParaRPr lang="x-none" sz="2000" dirty="0">
              <a:solidFill>
                <a:srgbClr val="C00000"/>
              </a:solidFill>
            </a:endParaRPr>
          </a:p>
        </p:txBody>
      </p:sp>
      <p:sp>
        <p:nvSpPr>
          <p:cNvPr id="104865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20971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5966" y="882261"/>
            <a:ext cx="5479111" cy="42122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685347" y="10632"/>
            <a:ext cx="7765321" cy="70174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Discharged cases by state</a:t>
            </a:r>
            <a:endParaRPr lang="x-none" sz="2000" dirty="0">
              <a:solidFill>
                <a:srgbClr val="C00000"/>
              </a:solidFill>
            </a:endParaRPr>
          </a:p>
        </p:txBody>
      </p:sp>
      <p:sp>
        <p:nvSpPr>
          <p:cNvPr id="104865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20971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8782" y="712380"/>
            <a:ext cx="5714227" cy="43930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2"/>
          <p:cNvSpPr>
            <a:spLocks noGrp="1"/>
          </p:cNvSpPr>
          <p:nvPr>
            <p:ph type="title"/>
          </p:nvPr>
        </p:nvSpPr>
        <p:spPr>
          <a:xfrm>
            <a:off x="680483" y="-142654"/>
            <a:ext cx="6447501" cy="852156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STATES WITH DEATH CASES</a:t>
            </a:r>
            <a:endParaRPr lang="x-none" sz="2000" dirty="0">
              <a:solidFill>
                <a:srgbClr val="C00000"/>
              </a:solidFill>
            </a:endParaRPr>
          </a:p>
        </p:txBody>
      </p:sp>
      <p:sp>
        <p:nvSpPr>
          <p:cNvPr id="1048735" name="Text Placeholder 15"/>
          <p:cNvSpPr>
            <a:spLocks noGrp="1"/>
          </p:cNvSpPr>
          <p:nvPr>
            <p:ph type="body" idx="1"/>
          </p:nvPr>
        </p:nvSpPr>
        <p:spPr>
          <a:xfrm>
            <a:off x="508001" y="2668773"/>
            <a:ext cx="4648790" cy="1862248"/>
          </a:xfrm>
        </p:spPr>
        <p:txBody>
          <a:bodyPr/>
          <a:lstStyle/>
          <a:p>
            <a:endParaRPr lang="x-none" dirty="0"/>
          </a:p>
        </p:txBody>
      </p:sp>
      <p:sp>
        <p:nvSpPr>
          <p:cNvPr id="104873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20971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8248" y="559540"/>
            <a:ext cx="5833347" cy="45839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"/>
          <p:cNvSpPr>
            <a:spLocks noGrp="1"/>
          </p:cNvSpPr>
          <p:nvPr>
            <p:ph type="title"/>
          </p:nvPr>
        </p:nvSpPr>
        <p:spPr>
          <a:xfrm>
            <a:off x="378601" y="183356"/>
            <a:ext cx="6447501" cy="712381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Daily report of confirmed, recovered and death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C00000"/>
                </a:solidFill>
              </a:rPr>
              <a:t>cases</a:t>
            </a:r>
            <a:endParaRPr lang="x-none" sz="2200" dirty="0">
              <a:solidFill>
                <a:srgbClr val="C00000"/>
              </a:solidFill>
            </a:endParaRPr>
          </a:p>
        </p:txBody>
      </p:sp>
      <p:pic>
        <p:nvPicPr>
          <p:cNvPr id="209715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914" y="1030308"/>
            <a:ext cx="6615341" cy="3929836"/>
          </a:xfrm>
          <a:prstGeom prst="rect">
            <a:avLst/>
          </a:prstGeom>
          <a:noFill/>
        </p:spPr>
      </p:pic>
      <p:sp>
        <p:nvSpPr>
          <p:cNvPr id="10487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Title 1"/>
          <p:cNvSpPr>
            <a:spLocks noGrp="1"/>
          </p:cNvSpPr>
          <p:nvPr>
            <p:ph type="title"/>
          </p:nvPr>
        </p:nvSpPr>
        <p:spPr>
          <a:xfrm>
            <a:off x="456045" y="436418"/>
            <a:ext cx="6447501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DAILY INFECTION RATE</a:t>
            </a:r>
            <a:endParaRPr lang="x-none" sz="2000" dirty="0">
              <a:solidFill>
                <a:srgbClr val="C00000"/>
              </a:solidFill>
            </a:endParaRPr>
          </a:p>
        </p:txBody>
      </p:sp>
      <p:pic>
        <p:nvPicPr>
          <p:cNvPr id="209715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700" y="1084101"/>
            <a:ext cx="5816928" cy="3934465"/>
          </a:xfrm>
          <a:prstGeom prst="rect">
            <a:avLst/>
          </a:prstGeom>
          <a:noFill/>
        </p:spPr>
      </p:pic>
      <p:sp>
        <p:nvSpPr>
          <p:cNvPr id="10487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508001" y="103667"/>
            <a:ext cx="6447501" cy="990600"/>
          </a:xfrm>
        </p:spPr>
        <p:txBody>
          <a:bodyPr>
            <a:normAutofit/>
          </a:bodyPr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RELATIONSHIP BETWEEN CONFIRMED CASES AND VULNERABILITY INDEX</a:t>
            </a:r>
            <a:endParaRPr lang="x-none" sz="2200" dirty="0">
              <a:solidFill>
                <a:srgbClr val="C00000"/>
              </a:solidFill>
            </a:endParaRPr>
          </a:p>
        </p:txBody>
      </p:sp>
      <p:pic>
        <p:nvPicPr>
          <p:cNvPr id="209715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2301" y="1094268"/>
            <a:ext cx="5179695" cy="3945566"/>
          </a:xfrm>
          <a:prstGeom prst="rect">
            <a:avLst/>
          </a:prstGeom>
          <a:noFill/>
        </p:spPr>
      </p:pic>
      <p:sp>
        <p:nvSpPr>
          <p:cNvPr id="10487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Title 1"/>
          <p:cNvSpPr>
            <a:spLocks noGrp="1"/>
          </p:cNvSpPr>
          <p:nvPr>
            <p:ph type="title"/>
          </p:nvPr>
        </p:nvSpPr>
        <p:spPr>
          <a:xfrm>
            <a:off x="332509" y="185197"/>
            <a:ext cx="8229600" cy="85725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Line of fit between Population Density and Confirmed Cases</a:t>
            </a:r>
            <a:endParaRPr lang="x-none" sz="2200" dirty="0">
              <a:solidFill>
                <a:srgbClr val="C00000"/>
              </a:solidFill>
            </a:endParaRPr>
          </a:p>
        </p:txBody>
      </p:sp>
      <p:pic>
        <p:nvPicPr>
          <p:cNvPr id="20971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1512" y="1200150"/>
            <a:ext cx="4640976" cy="3532187"/>
          </a:xfrm>
          <a:prstGeom prst="rect">
            <a:avLst/>
          </a:prstGeom>
          <a:noFill/>
        </p:spPr>
      </p:pic>
      <p:sp>
        <p:nvSpPr>
          <p:cNvPr id="10487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Title 1"/>
          <p:cNvSpPr>
            <a:spLocks noGrp="1"/>
          </p:cNvSpPr>
          <p:nvPr>
            <p:ph type="title"/>
          </p:nvPr>
        </p:nvSpPr>
        <p:spPr>
          <a:xfrm>
            <a:off x="750859" y="0"/>
            <a:ext cx="6447501" cy="639761"/>
          </a:xfrm>
        </p:spPr>
        <p:txBody>
          <a:bodyPr>
            <a:normAutofit/>
          </a:bodyPr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Correlation Between </a:t>
            </a:r>
            <a:r>
              <a:rPr lang="en-US" sz="2000" dirty="0">
                <a:solidFill>
                  <a:srgbClr val="C00000"/>
                </a:solidFill>
              </a:rPr>
              <a:t>Features</a:t>
            </a:r>
            <a:endParaRPr lang="x-none" sz="2000" dirty="0">
              <a:solidFill>
                <a:srgbClr val="C00000"/>
              </a:solidFill>
            </a:endParaRPr>
          </a:p>
        </p:txBody>
      </p:sp>
      <p:pic>
        <p:nvPicPr>
          <p:cNvPr id="209715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9119" y="733647"/>
            <a:ext cx="5036932" cy="4306186"/>
          </a:xfrm>
          <a:prstGeom prst="rect">
            <a:avLst/>
          </a:prstGeom>
          <a:noFill/>
        </p:spPr>
      </p:pic>
      <p:sp>
        <p:nvSpPr>
          <p:cNvPr id="10487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>
          <a:xfrm>
            <a:off x="695037" y="-114300"/>
            <a:ext cx="6447501" cy="658703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Correlation Between Features</a:t>
            </a:r>
            <a:endParaRPr lang="x-none" sz="2000" dirty="0">
              <a:solidFill>
                <a:srgbClr val="C00000"/>
              </a:solidFill>
            </a:endParaRPr>
          </a:p>
        </p:txBody>
      </p:sp>
      <p:pic>
        <p:nvPicPr>
          <p:cNvPr id="209716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585" y="776177"/>
            <a:ext cx="7277917" cy="4294924"/>
          </a:xfrm>
          <a:prstGeom prst="rect">
            <a:avLst/>
          </a:prstGeom>
          <a:noFill/>
        </p:spPr>
      </p:pic>
      <p:sp>
        <p:nvSpPr>
          <p:cNvPr id="10487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837;p37"/>
          <p:cNvSpPr txBox="1">
            <a:spLocks noGrp="1"/>
          </p:cNvSpPr>
          <p:nvPr>
            <p:ph type="title"/>
          </p:nvPr>
        </p:nvSpPr>
        <p:spPr>
          <a:xfrm>
            <a:off x="1017900" y="-70075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</a:rPr>
              <a:t>Table of contents</a:t>
            </a:r>
          </a:p>
        </p:txBody>
      </p:sp>
      <p:sp>
        <p:nvSpPr>
          <p:cNvPr id="1048621" name="Google Shape;838;p37"/>
          <p:cNvSpPr txBox="1">
            <a:spLocks noGrp="1"/>
          </p:cNvSpPr>
          <p:nvPr>
            <p:ph type="title" idx="2"/>
          </p:nvPr>
        </p:nvSpPr>
        <p:spPr>
          <a:xfrm>
            <a:off x="417825" y="875722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</a:rPr>
              <a:t>Project Introduction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048622" name="Google Shape;839;p37"/>
          <p:cNvSpPr txBox="1">
            <a:spLocks noGrp="1"/>
          </p:cNvSpPr>
          <p:nvPr>
            <p:ph type="title" idx="3"/>
          </p:nvPr>
        </p:nvSpPr>
        <p:spPr>
          <a:xfrm>
            <a:off x="596675" y="441750"/>
            <a:ext cx="23163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</a:rPr>
              <a:t>01</a:t>
            </a:r>
          </a:p>
        </p:txBody>
      </p:sp>
      <p:sp>
        <p:nvSpPr>
          <p:cNvPr id="1048623" name="Google Shape;840;p37"/>
          <p:cNvSpPr txBox="1">
            <a:spLocks noGrp="1"/>
          </p:cNvSpPr>
          <p:nvPr>
            <p:ph type="subTitle" idx="1"/>
          </p:nvPr>
        </p:nvSpPr>
        <p:spPr>
          <a:xfrm>
            <a:off x="303525" y="1466289"/>
            <a:ext cx="2316300" cy="47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C00000"/>
                </a:solidFill>
              </a:rPr>
              <a:t>Includes summary and problem statement. </a:t>
            </a:r>
            <a:endParaRPr sz="1200" dirty="0">
              <a:solidFill>
                <a:srgbClr val="C00000"/>
              </a:solidFill>
            </a:endParaRPr>
          </a:p>
        </p:txBody>
      </p:sp>
      <p:sp>
        <p:nvSpPr>
          <p:cNvPr id="1048624" name="Google Shape;841;p37"/>
          <p:cNvSpPr txBox="1">
            <a:spLocks noGrp="1"/>
          </p:cNvSpPr>
          <p:nvPr>
            <p:ph type="title" idx="4"/>
          </p:nvPr>
        </p:nvSpPr>
        <p:spPr>
          <a:xfrm>
            <a:off x="3149252" y="1009072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00000"/>
                </a:solidFill>
              </a:rPr>
              <a:t>Data Overview and Extraction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048625" name="Google Shape;842;p37"/>
          <p:cNvSpPr txBox="1">
            <a:spLocks noGrp="1"/>
          </p:cNvSpPr>
          <p:nvPr>
            <p:ph type="title" idx="5"/>
          </p:nvPr>
        </p:nvSpPr>
        <p:spPr>
          <a:xfrm>
            <a:off x="3306600" y="556050"/>
            <a:ext cx="23163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00000"/>
                </a:solidFill>
              </a:rPr>
              <a:t>02</a:t>
            </a:r>
          </a:p>
        </p:txBody>
      </p:sp>
      <p:sp>
        <p:nvSpPr>
          <p:cNvPr id="1048626" name="Google Shape;843;p37"/>
          <p:cNvSpPr txBox="1">
            <a:spLocks noGrp="1"/>
          </p:cNvSpPr>
          <p:nvPr>
            <p:ph type="subTitle" idx="6"/>
          </p:nvPr>
        </p:nvSpPr>
        <p:spPr>
          <a:xfrm>
            <a:off x="3139727" y="1464076"/>
            <a:ext cx="2316300" cy="6000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C00000"/>
                </a:solidFill>
              </a:rPr>
              <a:t>In-depth description of the data and its extraction.</a:t>
            </a:r>
            <a:endParaRPr sz="1200" dirty="0">
              <a:solidFill>
                <a:srgbClr val="C00000"/>
              </a:solidFill>
            </a:endParaRPr>
          </a:p>
        </p:txBody>
      </p:sp>
      <p:sp>
        <p:nvSpPr>
          <p:cNvPr id="1048627" name="Google Shape;844;p37"/>
          <p:cNvSpPr txBox="1">
            <a:spLocks noGrp="1"/>
          </p:cNvSpPr>
          <p:nvPr>
            <p:ph type="title" idx="7"/>
          </p:nvPr>
        </p:nvSpPr>
        <p:spPr>
          <a:xfrm>
            <a:off x="5909250" y="922425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00000"/>
                </a:solidFill>
              </a:rPr>
              <a:t>Data Cleaning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048628" name="Google Shape;845;p37"/>
          <p:cNvSpPr txBox="1">
            <a:spLocks noGrp="1"/>
          </p:cNvSpPr>
          <p:nvPr>
            <p:ph type="title" idx="8"/>
          </p:nvPr>
        </p:nvSpPr>
        <p:spPr>
          <a:xfrm>
            <a:off x="5928300" y="452722"/>
            <a:ext cx="2316300" cy="3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00000"/>
                </a:solidFill>
              </a:rPr>
              <a:t>03</a:t>
            </a:r>
          </a:p>
        </p:txBody>
      </p:sp>
      <p:sp>
        <p:nvSpPr>
          <p:cNvPr id="1048629" name="Google Shape;846;p37"/>
          <p:cNvSpPr txBox="1">
            <a:spLocks noGrp="1"/>
          </p:cNvSpPr>
          <p:nvPr>
            <p:ph type="subTitle" idx="9"/>
          </p:nvPr>
        </p:nvSpPr>
        <p:spPr>
          <a:xfrm>
            <a:off x="5947350" y="1325093"/>
            <a:ext cx="2316300" cy="47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C00000"/>
                </a:solidFill>
              </a:rPr>
              <a:t>Includes methods used to process the data.</a:t>
            </a:r>
            <a:endParaRPr sz="1200" dirty="0">
              <a:solidFill>
                <a:srgbClr val="C00000"/>
              </a:solidFill>
            </a:endParaRPr>
          </a:p>
        </p:txBody>
      </p:sp>
      <p:sp>
        <p:nvSpPr>
          <p:cNvPr id="1048630" name="Google Shape;847;p37"/>
          <p:cNvSpPr txBox="1">
            <a:spLocks noGrp="1"/>
          </p:cNvSpPr>
          <p:nvPr>
            <p:ph type="title" idx="13"/>
          </p:nvPr>
        </p:nvSpPr>
        <p:spPr>
          <a:xfrm>
            <a:off x="370200" y="2602687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00000"/>
                </a:solidFill>
              </a:rPr>
              <a:t>Visualization and Insights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048631" name="Google Shape;848;p37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00000"/>
                </a:solidFill>
              </a:rPr>
              <a:t/>
            </a:r>
            <a:br>
              <a:rPr lang="en" dirty="0" smtClean="0">
                <a:solidFill>
                  <a:srgbClr val="C00000"/>
                </a:solidFill>
              </a:rPr>
            </a:br>
            <a:endParaRPr lang="en" dirty="0">
              <a:solidFill>
                <a:srgbClr val="C00000"/>
              </a:solidFill>
            </a:endParaRPr>
          </a:p>
        </p:txBody>
      </p:sp>
      <p:sp>
        <p:nvSpPr>
          <p:cNvPr id="1048632" name="Google Shape;849;p37"/>
          <p:cNvSpPr txBox="1">
            <a:spLocks noGrp="1"/>
          </p:cNvSpPr>
          <p:nvPr>
            <p:ph type="subTitle" idx="15"/>
          </p:nvPr>
        </p:nvSpPr>
        <p:spPr>
          <a:xfrm>
            <a:off x="372649" y="3027934"/>
            <a:ext cx="2316300" cy="47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C00000"/>
                </a:solidFill>
              </a:rPr>
              <a:t>Includes charts and discussions.</a:t>
            </a:r>
            <a:endParaRPr sz="1200" dirty="0">
              <a:solidFill>
                <a:srgbClr val="C00000"/>
              </a:solidFill>
            </a:endParaRPr>
          </a:p>
        </p:txBody>
      </p:sp>
      <p:sp>
        <p:nvSpPr>
          <p:cNvPr id="1048633" name="Google Shape;850;p37"/>
          <p:cNvSpPr txBox="1">
            <a:spLocks noGrp="1"/>
          </p:cNvSpPr>
          <p:nvPr>
            <p:ph type="title" idx="16"/>
          </p:nvPr>
        </p:nvSpPr>
        <p:spPr>
          <a:xfrm>
            <a:off x="3208182" y="2602687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00000"/>
                </a:solidFill>
              </a:rPr>
              <a:t>Conclusion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048634" name="Google Shape;851;p37"/>
          <p:cNvSpPr txBox="1">
            <a:spLocks noGrp="1"/>
          </p:cNvSpPr>
          <p:nvPr>
            <p:ph type="title" idx="17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endParaRPr dirty="0">
              <a:solidFill>
                <a:srgbClr val="C00000"/>
              </a:solidFill>
            </a:endParaRPr>
          </a:p>
        </p:txBody>
      </p:sp>
      <p:sp>
        <p:nvSpPr>
          <p:cNvPr id="1048635" name="Google Shape;852;p37"/>
          <p:cNvSpPr txBox="1">
            <a:spLocks noGrp="1"/>
          </p:cNvSpPr>
          <p:nvPr>
            <p:ph type="subTitle" idx="18"/>
          </p:nvPr>
        </p:nvSpPr>
        <p:spPr>
          <a:xfrm>
            <a:off x="3139727" y="2942209"/>
            <a:ext cx="2316300" cy="47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C00000"/>
                </a:solidFill>
              </a:rPr>
              <a:t>Results and conclusion.</a:t>
            </a:r>
            <a:endParaRPr sz="1200" dirty="0">
              <a:solidFill>
                <a:srgbClr val="C00000"/>
              </a:solidFill>
            </a:endParaRPr>
          </a:p>
        </p:txBody>
      </p:sp>
      <p:cxnSp>
        <p:nvCxnSpPr>
          <p:cNvPr id="3145732" name="Google Shape;853;p37"/>
          <p:cNvCxnSpPr>
            <a:cxnSpLocks/>
          </p:cNvCxnSpPr>
          <p:nvPr/>
        </p:nvCxnSpPr>
        <p:spPr>
          <a:xfrm>
            <a:off x="514350" y="1325093"/>
            <a:ext cx="1419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33" name="Google Shape;854;p37"/>
          <p:cNvCxnSpPr>
            <a:cxnSpLocks/>
            <a:endCxn id="1048626" idx="0"/>
          </p:cNvCxnSpPr>
          <p:nvPr/>
        </p:nvCxnSpPr>
        <p:spPr>
          <a:xfrm>
            <a:off x="3168300" y="1464076"/>
            <a:ext cx="112957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34" name="Google Shape;855;p37"/>
          <p:cNvCxnSpPr>
            <a:cxnSpLocks/>
          </p:cNvCxnSpPr>
          <p:nvPr/>
        </p:nvCxnSpPr>
        <p:spPr>
          <a:xfrm>
            <a:off x="6011425" y="1278225"/>
            <a:ext cx="14847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35" name="Google Shape;856;p37"/>
          <p:cNvCxnSpPr>
            <a:cxnSpLocks/>
          </p:cNvCxnSpPr>
          <p:nvPr/>
        </p:nvCxnSpPr>
        <p:spPr>
          <a:xfrm>
            <a:off x="372649" y="3027934"/>
            <a:ext cx="104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36" name="Google Shape;857;p37"/>
          <p:cNvCxnSpPr>
            <a:cxnSpLocks/>
            <a:endCxn id="1048633" idx="2"/>
          </p:cNvCxnSpPr>
          <p:nvPr/>
        </p:nvCxnSpPr>
        <p:spPr>
          <a:xfrm>
            <a:off x="3249077" y="2942209"/>
            <a:ext cx="1117255" cy="1627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Rectangle 11"/>
          <p:cNvSpPr/>
          <p:nvPr/>
        </p:nvSpPr>
        <p:spPr>
          <a:xfrm>
            <a:off x="559457" y="2048689"/>
            <a:ext cx="6751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000" b="1" dirty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Lucida Sans"/>
                <a:ea typeface="+mj-ea"/>
                <a:cs typeface="+mj-cs"/>
              </a:rPr>
              <a:t>04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83157" y="2069327"/>
            <a:ext cx="6751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buSzPts val="3000"/>
            </a:pPr>
            <a:r>
              <a:rPr lang="en" sz="3000" b="1" dirty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Lucida Sans"/>
                <a:ea typeface="+mj-ea"/>
                <a:cs typeface="+mj-cs"/>
              </a:rPr>
              <a:t>05</a:t>
            </a:r>
            <a:endParaRPr lang="en" sz="3000" b="1" dirty="0">
              <a:ln w="6350">
                <a:noFill/>
              </a:ln>
              <a:solidFill>
                <a:srgbClr val="C00000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Lucida Sans"/>
              <a:ea typeface="+mj-ea"/>
              <a:cs typeface="+mj-cs"/>
            </a:endParaRPr>
          </a:p>
        </p:txBody>
      </p:sp>
    </p:spTree>
  </p:cSld>
  <p:clrMapOvr>
    <a:masterClrMapping/>
  </p:clrMapOvr>
  <p:transition advTm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Title 1"/>
          <p:cNvSpPr>
            <a:spLocks noGrp="1"/>
          </p:cNvSpPr>
          <p:nvPr>
            <p:ph type="title"/>
          </p:nvPr>
        </p:nvSpPr>
        <p:spPr>
          <a:xfrm>
            <a:off x="508001" y="93931"/>
            <a:ext cx="6447501" cy="99060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Correlation Between CCVI Index and Social Economic</a:t>
            </a:r>
            <a:endParaRPr lang="x-none" sz="2000" dirty="0">
              <a:solidFill>
                <a:srgbClr val="C00000"/>
              </a:solidFill>
            </a:endParaRPr>
          </a:p>
        </p:txBody>
      </p:sp>
      <p:pic>
        <p:nvPicPr>
          <p:cNvPr id="209716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1329" y="1084531"/>
            <a:ext cx="4734971" cy="3720335"/>
          </a:xfrm>
          <a:prstGeom prst="rect">
            <a:avLst/>
          </a:prstGeom>
          <a:noFill/>
        </p:spPr>
      </p:pic>
      <p:sp>
        <p:nvSpPr>
          <p:cNvPr id="10487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Title 7"/>
          <p:cNvSpPr>
            <a:spLocks noGrp="1"/>
          </p:cNvSpPr>
          <p:nvPr>
            <p:ph type="title"/>
          </p:nvPr>
        </p:nvSpPr>
        <p:spPr>
          <a:xfrm>
            <a:off x="436418" y="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Relationship between Age and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Acute IHR</a:t>
            </a:r>
            <a:endParaRPr lang="x-none" sz="2000" dirty="0">
              <a:solidFill>
                <a:srgbClr val="C00000"/>
              </a:solidFill>
            </a:endParaRPr>
          </a:p>
        </p:txBody>
      </p:sp>
      <p:pic>
        <p:nvPicPr>
          <p:cNvPr id="20971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7800" y="996793"/>
            <a:ext cx="5077963" cy="3985237"/>
          </a:xfrm>
          <a:prstGeom prst="rect">
            <a:avLst/>
          </a:prstGeom>
          <a:noFill/>
        </p:spPr>
      </p:pic>
      <p:sp>
        <p:nvSpPr>
          <p:cNvPr id="104875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Title 5"/>
          <p:cNvSpPr>
            <a:spLocks noGrp="1"/>
          </p:cNvSpPr>
          <p:nvPr>
            <p:ph type="title"/>
          </p:nvPr>
        </p:nvSpPr>
        <p:spPr>
          <a:xfrm>
            <a:off x="1631372" y="0"/>
            <a:ext cx="6774874" cy="85725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C00000"/>
                </a:solidFill>
              </a:rPr>
              <a:t>COVID-19 effect on state budget</a:t>
            </a:r>
            <a:endParaRPr lang="x-none" sz="2000" dirty="0">
              <a:solidFill>
                <a:srgbClr val="C00000"/>
              </a:solidFill>
            </a:endParaRPr>
          </a:p>
        </p:txBody>
      </p:sp>
      <p:pic>
        <p:nvPicPr>
          <p:cNvPr id="20971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5935" y="969008"/>
            <a:ext cx="5440311" cy="3835858"/>
          </a:xfrm>
          <a:prstGeom prst="rect">
            <a:avLst/>
          </a:prstGeom>
          <a:noFill/>
        </p:spPr>
      </p:pic>
      <p:sp>
        <p:nvSpPr>
          <p:cNvPr id="10487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pic>
        <p:nvPicPr>
          <p:cNvPr id="20971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3118" y="41865"/>
            <a:ext cx="4977763" cy="5059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pic>
        <p:nvPicPr>
          <p:cNvPr id="20971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2076" y="42863"/>
            <a:ext cx="6419850" cy="5057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pic>
        <p:nvPicPr>
          <p:cNvPr id="20971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0694" y="38005"/>
            <a:ext cx="6762610" cy="51054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Google Shape;1878;p49"/>
          <p:cNvSpPr txBox="1">
            <a:spLocks noGrp="1"/>
          </p:cNvSpPr>
          <p:nvPr>
            <p:ph type="title"/>
          </p:nvPr>
        </p:nvSpPr>
        <p:spPr>
          <a:xfrm>
            <a:off x="715173" y="2531361"/>
            <a:ext cx="649292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00000"/>
                </a:solidFill>
              </a:rPr>
              <a:t>Conclusion / Recommendation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048767" name="Google Shape;1879;p49"/>
          <p:cNvSpPr txBox="1">
            <a:spLocks noGrp="1"/>
          </p:cNvSpPr>
          <p:nvPr>
            <p:ph type="title" idx="2"/>
          </p:nvPr>
        </p:nvSpPr>
        <p:spPr>
          <a:xfrm>
            <a:off x="0" y="98011"/>
            <a:ext cx="14631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</a:rPr>
              <a:t>05</a:t>
            </a:r>
            <a:endParaRPr dirty="0">
              <a:solidFill>
                <a:srgbClr val="C00000"/>
              </a:solidFill>
            </a:endParaRPr>
          </a:p>
        </p:txBody>
      </p:sp>
      <p:grpSp>
        <p:nvGrpSpPr>
          <p:cNvPr id="115" name="Google Shape;1882;p49"/>
          <p:cNvGrpSpPr/>
          <p:nvPr/>
        </p:nvGrpSpPr>
        <p:grpSpPr>
          <a:xfrm>
            <a:off x="1450417" y="82286"/>
            <a:ext cx="947642" cy="914426"/>
            <a:chOff x="4464792" y="1820248"/>
            <a:chExt cx="947642" cy="914426"/>
          </a:xfrm>
        </p:grpSpPr>
        <p:sp>
          <p:nvSpPr>
            <p:cNvPr id="1048768" name="Google Shape;1883;p4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" name="Google Shape;1884;p4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048769" name="Google Shape;1885;p4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70" name="Google Shape;1886;p4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71" name="Google Shape;1887;p4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72" name="Google Shape;1888;p4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73" name="Google Shape;1889;p4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74" name="Google Shape;1890;p4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75" name="Google Shape;1891;p4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76" name="Google Shape;1892;p4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77" name="Google Shape;1893;p4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78" name="Google Shape;1894;p4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79" name="Google Shape;1895;p4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80" name="Google Shape;1896;p4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81" name="Google Shape;1897;p4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82" name="Google Shape;1898;p4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83" name="Google Shape;1899;p4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84" name="Google Shape;1900;p4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85" name="Google Shape;1901;p4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86" name="Google Shape;1902;p4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87" name="Google Shape;1903;p4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88" name="Google Shape;1904;p4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89" name="Google Shape;1905;p4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90" name="Google Shape;1906;p4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91" name="Google Shape;1907;p4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92" name="Google Shape;1908;p4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93" name="Google Shape;1909;p4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94" name="Google Shape;1910;p4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95" name="Google Shape;1911;p4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96" name="Google Shape;1912;p4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97" name="Google Shape;1913;p4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98" name="Google Shape;1914;p4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99" name="Google Shape;1915;p4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00" name="Google Shape;1916;p4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01" name="Google Shape;1917;p4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02" name="Google Shape;1918;p4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03" name="Google Shape;1919;p4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04" name="Google Shape;1920;p4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05" name="Google Shape;1921;p4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06" name="Google Shape;1922;p4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07" name="Google Shape;1923;p4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08" name="Google Shape;1924;p4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09" name="Google Shape;1925;p4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10" name="Google Shape;1926;p4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" name="Google Shape;1927;p49"/>
          <p:cNvGrpSpPr/>
          <p:nvPr/>
        </p:nvGrpSpPr>
        <p:grpSpPr>
          <a:xfrm>
            <a:off x="6516917" y="3862023"/>
            <a:ext cx="947642" cy="914426"/>
            <a:chOff x="4464792" y="1820248"/>
            <a:chExt cx="947642" cy="914426"/>
          </a:xfrm>
        </p:grpSpPr>
        <p:sp>
          <p:nvSpPr>
            <p:cNvPr id="1048811" name="Google Shape;1928;p4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" name="Google Shape;1929;p4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048812" name="Google Shape;1930;p4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13" name="Google Shape;1931;p4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14" name="Google Shape;1932;p4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15" name="Google Shape;1933;p4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16" name="Google Shape;1934;p4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17" name="Google Shape;1935;p4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18" name="Google Shape;1936;p4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19" name="Google Shape;1937;p4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20" name="Google Shape;1938;p4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21" name="Google Shape;1939;p4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22" name="Google Shape;1940;p4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23" name="Google Shape;1941;p4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24" name="Google Shape;1942;p4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25" name="Google Shape;1943;p4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26" name="Google Shape;1944;p4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27" name="Google Shape;1945;p4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28" name="Google Shape;1946;p4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29" name="Google Shape;1947;p4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30" name="Google Shape;1948;p4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31" name="Google Shape;1949;p4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32" name="Google Shape;1950;p4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33" name="Google Shape;1951;p4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34" name="Google Shape;1952;p4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35" name="Google Shape;1953;p4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36" name="Google Shape;1954;p4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37" name="Google Shape;1955;p4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38" name="Google Shape;1956;p4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39" name="Google Shape;1957;p4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0" name="Google Shape;1958;p4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1" name="Google Shape;1959;p4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2" name="Google Shape;1960;p4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3" name="Google Shape;1961;p4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4" name="Google Shape;1962;p4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5" name="Google Shape;1963;p4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6" name="Google Shape;1964;p4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7" name="Google Shape;1965;p4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8" name="Google Shape;1966;p4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9" name="Google Shape;1967;p4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0" name="Google Shape;1968;p4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1" name="Google Shape;1969;p4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2" name="Google Shape;1970;p4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3" name="Google Shape;1971;p4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972;p49"/>
          <p:cNvGrpSpPr/>
          <p:nvPr/>
        </p:nvGrpSpPr>
        <p:grpSpPr>
          <a:xfrm>
            <a:off x="410167" y="4203111"/>
            <a:ext cx="763989" cy="731541"/>
            <a:chOff x="4464792" y="1820248"/>
            <a:chExt cx="947642" cy="914426"/>
          </a:xfrm>
        </p:grpSpPr>
        <p:sp>
          <p:nvSpPr>
            <p:cNvPr id="1048854" name="Google Shape;1973;p4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" name="Google Shape;1974;p4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048855" name="Google Shape;1975;p4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6" name="Google Shape;1976;p4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7" name="Google Shape;1977;p4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8" name="Google Shape;1978;p4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9" name="Google Shape;1979;p4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0" name="Google Shape;1980;p4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1" name="Google Shape;1981;p4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2" name="Google Shape;1982;p4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3" name="Google Shape;1983;p4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4" name="Google Shape;1984;p4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5" name="Google Shape;1985;p4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6" name="Google Shape;1986;p4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7" name="Google Shape;1987;p4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8" name="Google Shape;1988;p4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9" name="Google Shape;1989;p4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0" name="Google Shape;1990;p4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1" name="Google Shape;1991;p4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2" name="Google Shape;1992;p4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3" name="Google Shape;1993;p4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4" name="Google Shape;1994;p4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5" name="Google Shape;1995;p4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6" name="Google Shape;1996;p4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7" name="Google Shape;1997;p4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8" name="Google Shape;1998;p4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9" name="Google Shape;1999;p4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80" name="Google Shape;2000;p4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81" name="Google Shape;2001;p4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82" name="Google Shape;2002;p4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83" name="Google Shape;2003;p4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84" name="Google Shape;2004;p4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85" name="Google Shape;2005;p4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86" name="Google Shape;2006;p4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87" name="Google Shape;2007;p4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88" name="Google Shape;2008;p4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89" name="Google Shape;2009;p4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90" name="Google Shape;2010;p4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91" name="Google Shape;2011;p4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92" name="Google Shape;2012;p4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93" name="Google Shape;2013;p4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94" name="Google Shape;2014;p4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95" name="Google Shape;2015;p4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96" name="Google Shape;2016;p4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" name="Google Shape;2017;p49"/>
          <p:cNvGrpSpPr/>
          <p:nvPr/>
        </p:nvGrpSpPr>
        <p:grpSpPr>
          <a:xfrm>
            <a:off x="5043892" y="482019"/>
            <a:ext cx="1329353" cy="1280196"/>
            <a:chOff x="4464792" y="1820248"/>
            <a:chExt cx="947642" cy="914426"/>
          </a:xfrm>
        </p:grpSpPr>
        <p:sp>
          <p:nvSpPr>
            <p:cNvPr id="1048897" name="Google Shape;2018;p4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" name="Google Shape;2019;p4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048898" name="Google Shape;2020;p4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99" name="Google Shape;2021;p4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00" name="Google Shape;2022;p4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01" name="Google Shape;2023;p4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02" name="Google Shape;2024;p4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03" name="Google Shape;2025;p4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04" name="Google Shape;2026;p4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05" name="Google Shape;2027;p4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06" name="Google Shape;2028;p4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07" name="Google Shape;2029;p4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08" name="Google Shape;2030;p4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09" name="Google Shape;2031;p4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10" name="Google Shape;2032;p4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11" name="Google Shape;2033;p4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12" name="Google Shape;2034;p4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13" name="Google Shape;2035;p4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14" name="Google Shape;2036;p4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15" name="Google Shape;2037;p4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16" name="Google Shape;2038;p4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17" name="Google Shape;2039;p4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18" name="Google Shape;2040;p4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19" name="Google Shape;2041;p4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20" name="Google Shape;2042;p4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21" name="Google Shape;2043;p4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22" name="Google Shape;2044;p4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23" name="Google Shape;2045;p4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24" name="Google Shape;2046;p4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25" name="Google Shape;2047;p4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26" name="Google Shape;2048;p4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27" name="Google Shape;2049;p4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28" name="Google Shape;2050;p4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29" name="Google Shape;2051;p4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30" name="Google Shape;2052;p4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31" name="Google Shape;2053;p4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32" name="Google Shape;2054;p4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33" name="Google Shape;2055;p4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34" name="Google Shape;2056;p4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35" name="Google Shape;2057;p4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36" name="Google Shape;2058;p4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37" name="Google Shape;2059;p4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38" name="Google Shape;2060;p4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39" name="Google Shape;2061;p4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" name="Google Shape;2062;p49"/>
          <p:cNvGrpSpPr/>
          <p:nvPr/>
        </p:nvGrpSpPr>
        <p:grpSpPr>
          <a:xfrm>
            <a:off x="6989334" y="212762"/>
            <a:ext cx="2059068" cy="2644025"/>
            <a:chOff x="6657355" y="221675"/>
            <a:chExt cx="2059068" cy="2644025"/>
          </a:xfrm>
        </p:grpSpPr>
        <p:sp>
          <p:nvSpPr>
            <p:cNvPr id="1048940" name="Google Shape;2063;p49"/>
            <p:cNvSpPr/>
            <p:nvPr/>
          </p:nvSpPr>
          <p:spPr>
            <a:xfrm>
              <a:off x="6657355" y="221675"/>
              <a:ext cx="2059068" cy="2644025"/>
            </a:xfrm>
            <a:custGeom>
              <a:avLst/>
              <a:gdLst/>
              <a:ahLst/>
              <a:cxnLst/>
              <a:rect l="l" t="t" r="r" b="b"/>
              <a:pathLst>
                <a:path w="36105" h="46362" extrusionOk="0">
                  <a:moveTo>
                    <a:pt x="25664" y="1"/>
                  </a:moveTo>
                  <a:cubicBezTo>
                    <a:pt x="24812" y="1"/>
                    <a:pt x="23976" y="404"/>
                    <a:pt x="23457" y="1155"/>
                  </a:cubicBezTo>
                  <a:lnTo>
                    <a:pt x="23195" y="1535"/>
                  </a:lnTo>
                  <a:cubicBezTo>
                    <a:pt x="22784" y="2119"/>
                    <a:pt x="22627" y="2828"/>
                    <a:pt x="22752" y="3529"/>
                  </a:cubicBezTo>
                  <a:cubicBezTo>
                    <a:pt x="22339" y="3311"/>
                    <a:pt x="21885" y="3198"/>
                    <a:pt x="21423" y="3198"/>
                  </a:cubicBezTo>
                  <a:cubicBezTo>
                    <a:pt x="21254" y="3198"/>
                    <a:pt x="21084" y="3213"/>
                    <a:pt x="20915" y="3243"/>
                  </a:cubicBezTo>
                  <a:cubicBezTo>
                    <a:pt x="20159" y="3381"/>
                    <a:pt x="19504" y="3800"/>
                    <a:pt x="19074" y="4423"/>
                  </a:cubicBezTo>
                  <a:lnTo>
                    <a:pt x="18717" y="4940"/>
                  </a:lnTo>
                  <a:cubicBezTo>
                    <a:pt x="18274" y="5567"/>
                    <a:pt x="18106" y="6327"/>
                    <a:pt x="18239" y="7083"/>
                  </a:cubicBezTo>
                  <a:cubicBezTo>
                    <a:pt x="18305" y="7455"/>
                    <a:pt x="18443" y="7804"/>
                    <a:pt x="18638" y="8113"/>
                  </a:cubicBezTo>
                  <a:lnTo>
                    <a:pt x="17404" y="9884"/>
                  </a:lnTo>
                  <a:cubicBezTo>
                    <a:pt x="17330" y="9967"/>
                    <a:pt x="17263" y="10045"/>
                    <a:pt x="17213" y="10124"/>
                  </a:cubicBezTo>
                  <a:lnTo>
                    <a:pt x="16428" y="11244"/>
                  </a:lnTo>
                  <a:cubicBezTo>
                    <a:pt x="16370" y="11330"/>
                    <a:pt x="16315" y="11420"/>
                    <a:pt x="16272" y="11514"/>
                  </a:cubicBezTo>
                  <a:lnTo>
                    <a:pt x="7605" y="23954"/>
                  </a:lnTo>
                  <a:cubicBezTo>
                    <a:pt x="6246" y="25909"/>
                    <a:pt x="6328" y="28484"/>
                    <a:pt x="7636" y="30345"/>
                  </a:cubicBezTo>
                  <a:lnTo>
                    <a:pt x="7511" y="30611"/>
                  </a:lnTo>
                  <a:cubicBezTo>
                    <a:pt x="7151" y="31359"/>
                    <a:pt x="7131" y="32189"/>
                    <a:pt x="7405" y="32911"/>
                  </a:cubicBezTo>
                  <a:lnTo>
                    <a:pt x="451" y="42902"/>
                  </a:lnTo>
                  <a:cubicBezTo>
                    <a:pt x="130" y="43368"/>
                    <a:pt x="0" y="43956"/>
                    <a:pt x="102" y="44512"/>
                  </a:cubicBezTo>
                  <a:cubicBezTo>
                    <a:pt x="204" y="45076"/>
                    <a:pt x="522" y="45566"/>
                    <a:pt x="992" y="45895"/>
                  </a:cubicBezTo>
                  <a:cubicBezTo>
                    <a:pt x="1434" y="46200"/>
                    <a:pt x="1951" y="46361"/>
                    <a:pt x="2484" y="46361"/>
                  </a:cubicBezTo>
                  <a:cubicBezTo>
                    <a:pt x="2638" y="46361"/>
                    <a:pt x="2790" y="46350"/>
                    <a:pt x="2943" y="46322"/>
                  </a:cubicBezTo>
                  <a:cubicBezTo>
                    <a:pt x="3636" y="46197"/>
                    <a:pt x="4240" y="45813"/>
                    <a:pt x="4636" y="45240"/>
                  </a:cubicBezTo>
                  <a:lnTo>
                    <a:pt x="11323" y="35638"/>
                  </a:lnTo>
                  <a:cubicBezTo>
                    <a:pt x="11336" y="35638"/>
                    <a:pt x="11349" y="35638"/>
                    <a:pt x="11362" y="35638"/>
                  </a:cubicBezTo>
                  <a:cubicBezTo>
                    <a:pt x="12133" y="35638"/>
                    <a:pt x="12908" y="35307"/>
                    <a:pt x="13451" y="34741"/>
                  </a:cubicBezTo>
                  <a:lnTo>
                    <a:pt x="13651" y="34533"/>
                  </a:lnTo>
                  <a:cubicBezTo>
                    <a:pt x="14113" y="34659"/>
                    <a:pt x="14596" y="34722"/>
                    <a:pt x="15081" y="34722"/>
                  </a:cubicBezTo>
                  <a:cubicBezTo>
                    <a:pt x="15411" y="34722"/>
                    <a:pt x="15742" y="34693"/>
                    <a:pt x="16068" y="34634"/>
                  </a:cubicBezTo>
                  <a:cubicBezTo>
                    <a:pt x="17530" y="34372"/>
                    <a:pt x="18803" y="33557"/>
                    <a:pt x="19649" y="32339"/>
                  </a:cubicBezTo>
                  <a:lnTo>
                    <a:pt x="20088" y="31712"/>
                  </a:lnTo>
                  <a:cubicBezTo>
                    <a:pt x="20092" y="31708"/>
                    <a:pt x="20096" y="31700"/>
                    <a:pt x="20099" y="31696"/>
                  </a:cubicBezTo>
                  <a:lnTo>
                    <a:pt x="21471" y="29725"/>
                  </a:lnTo>
                  <a:cubicBezTo>
                    <a:pt x="21491" y="29701"/>
                    <a:pt x="21506" y="29674"/>
                    <a:pt x="21522" y="29651"/>
                  </a:cubicBezTo>
                  <a:cubicBezTo>
                    <a:pt x="21526" y="29647"/>
                    <a:pt x="21526" y="29647"/>
                    <a:pt x="21526" y="29643"/>
                  </a:cubicBezTo>
                  <a:lnTo>
                    <a:pt x="28336" y="19867"/>
                  </a:lnTo>
                  <a:cubicBezTo>
                    <a:pt x="28398" y="19801"/>
                    <a:pt x="28453" y="19730"/>
                    <a:pt x="28508" y="19652"/>
                  </a:cubicBezTo>
                  <a:lnTo>
                    <a:pt x="29284" y="18535"/>
                  </a:lnTo>
                  <a:cubicBezTo>
                    <a:pt x="29338" y="18461"/>
                    <a:pt x="29385" y="18383"/>
                    <a:pt x="29428" y="18300"/>
                  </a:cubicBezTo>
                  <a:lnTo>
                    <a:pt x="30683" y="16498"/>
                  </a:lnTo>
                  <a:cubicBezTo>
                    <a:pt x="30876" y="16541"/>
                    <a:pt x="31077" y="16561"/>
                    <a:pt x="31278" y="16561"/>
                  </a:cubicBezTo>
                  <a:cubicBezTo>
                    <a:pt x="31448" y="16561"/>
                    <a:pt x="31618" y="16546"/>
                    <a:pt x="31783" y="16518"/>
                  </a:cubicBezTo>
                  <a:cubicBezTo>
                    <a:pt x="32540" y="16384"/>
                    <a:pt x="33193" y="15961"/>
                    <a:pt x="33625" y="15338"/>
                  </a:cubicBezTo>
                  <a:lnTo>
                    <a:pt x="33993" y="14809"/>
                  </a:lnTo>
                  <a:cubicBezTo>
                    <a:pt x="34428" y="14182"/>
                    <a:pt x="34589" y="13426"/>
                    <a:pt x="34455" y="12674"/>
                  </a:cubicBezTo>
                  <a:cubicBezTo>
                    <a:pt x="34342" y="12039"/>
                    <a:pt x="34025" y="11475"/>
                    <a:pt x="33551" y="11052"/>
                  </a:cubicBezTo>
                  <a:cubicBezTo>
                    <a:pt x="34251" y="10927"/>
                    <a:pt x="34859" y="10535"/>
                    <a:pt x="35274" y="9943"/>
                  </a:cubicBezTo>
                  <a:lnTo>
                    <a:pt x="35537" y="9563"/>
                  </a:lnTo>
                  <a:cubicBezTo>
                    <a:pt x="35949" y="8976"/>
                    <a:pt x="36105" y="8258"/>
                    <a:pt x="35980" y="7553"/>
                  </a:cubicBezTo>
                  <a:cubicBezTo>
                    <a:pt x="35850" y="6848"/>
                    <a:pt x="35459" y="6236"/>
                    <a:pt x="34871" y="5826"/>
                  </a:cubicBezTo>
                  <a:lnTo>
                    <a:pt x="27188" y="477"/>
                  </a:lnTo>
                  <a:cubicBezTo>
                    <a:pt x="26722" y="155"/>
                    <a:pt x="26190" y="1"/>
                    <a:pt x="25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  <p:grpSp>
          <p:nvGrpSpPr>
            <p:cNvPr id="124" name="Google Shape;2064;p49"/>
            <p:cNvGrpSpPr/>
            <p:nvPr/>
          </p:nvGrpSpPr>
          <p:grpSpPr>
            <a:xfrm>
              <a:off x="6773261" y="340218"/>
              <a:ext cx="1827180" cy="2431077"/>
              <a:chOff x="591475" y="580850"/>
              <a:chExt cx="879975" cy="1170250"/>
            </a:xfrm>
          </p:grpSpPr>
          <p:sp>
            <p:nvSpPr>
              <p:cNvPr id="1048941" name="Google Shape;2065;p49"/>
              <p:cNvSpPr/>
              <p:nvPr/>
            </p:nvSpPr>
            <p:spPr>
              <a:xfrm>
                <a:off x="760150" y="738900"/>
                <a:ext cx="601875" cy="68780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7512" extrusionOk="0">
                    <a:moveTo>
                      <a:pt x="14652" y="1"/>
                    </a:moveTo>
                    <a:lnTo>
                      <a:pt x="1186" y="19302"/>
                    </a:lnTo>
                    <a:cubicBezTo>
                      <a:pt x="1" y="21034"/>
                      <a:pt x="396" y="23375"/>
                      <a:pt x="2129" y="24591"/>
                    </a:cubicBezTo>
                    <a:lnTo>
                      <a:pt x="5350" y="26840"/>
                    </a:lnTo>
                    <a:cubicBezTo>
                      <a:pt x="6014" y="27294"/>
                      <a:pt x="6767" y="27512"/>
                      <a:pt x="7512" y="27512"/>
                    </a:cubicBezTo>
                    <a:cubicBezTo>
                      <a:pt x="8711" y="27512"/>
                      <a:pt x="9889" y="26948"/>
                      <a:pt x="10639" y="25898"/>
                    </a:cubicBezTo>
                    <a:lnTo>
                      <a:pt x="24074" y="6566"/>
                    </a:lnTo>
                    <a:lnTo>
                      <a:pt x="146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42" name="Google Shape;2066;p49"/>
              <p:cNvSpPr/>
              <p:nvPr/>
            </p:nvSpPr>
            <p:spPr>
              <a:xfrm>
                <a:off x="1056525" y="738150"/>
                <a:ext cx="305500" cy="264450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10578" extrusionOk="0">
                    <a:moveTo>
                      <a:pt x="2797" y="0"/>
                    </a:moveTo>
                    <a:lnTo>
                      <a:pt x="0" y="4012"/>
                    </a:lnTo>
                    <a:lnTo>
                      <a:pt x="9453" y="10578"/>
                    </a:lnTo>
                    <a:lnTo>
                      <a:pt x="12219" y="6596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43" name="Google Shape;2067;p49"/>
              <p:cNvSpPr/>
              <p:nvPr/>
            </p:nvSpPr>
            <p:spPr>
              <a:xfrm>
                <a:off x="1091475" y="671675"/>
                <a:ext cx="338175" cy="25150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060" extrusionOk="0">
                    <a:moveTo>
                      <a:pt x="1289" y="1"/>
                    </a:moveTo>
                    <a:cubicBezTo>
                      <a:pt x="1036" y="1"/>
                      <a:pt x="790" y="122"/>
                      <a:pt x="639" y="349"/>
                    </a:cubicBezTo>
                    <a:lnTo>
                      <a:pt x="244" y="927"/>
                    </a:lnTo>
                    <a:cubicBezTo>
                      <a:pt x="0" y="1291"/>
                      <a:pt x="92" y="1778"/>
                      <a:pt x="426" y="2021"/>
                    </a:cubicBezTo>
                    <a:lnTo>
                      <a:pt x="11764" y="9924"/>
                    </a:lnTo>
                    <a:cubicBezTo>
                      <a:pt x="11901" y="10015"/>
                      <a:pt x="12055" y="10060"/>
                      <a:pt x="12208" y="10060"/>
                    </a:cubicBezTo>
                    <a:cubicBezTo>
                      <a:pt x="12460" y="10060"/>
                      <a:pt x="12706" y="9938"/>
                      <a:pt x="12858" y="9711"/>
                    </a:cubicBezTo>
                    <a:lnTo>
                      <a:pt x="13283" y="9134"/>
                    </a:lnTo>
                    <a:cubicBezTo>
                      <a:pt x="13526" y="8799"/>
                      <a:pt x="13435" y="8282"/>
                      <a:pt x="13071" y="8039"/>
                    </a:cubicBezTo>
                    <a:lnTo>
                      <a:pt x="1733" y="136"/>
                    </a:lnTo>
                    <a:cubicBezTo>
                      <a:pt x="1596" y="45"/>
                      <a:pt x="1441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44" name="Google Shape;2068;p49"/>
              <p:cNvSpPr/>
              <p:nvPr/>
            </p:nvSpPr>
            <p:spPr>
              <a:xfrm>
                <a:off x="1216850" y="582800"/>
                <a:ext cx="254600" cy="1889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557" extrusionOk="0">
                    <a:moveTo>
                      <a:pt x="989" y="0"/>
                    </a:moveTo>
                    <a:cubicBezTo>
                      <a:pt x="807" y="0"/>
                      <a:pt x="618" y="88"/>
                      <a:pt x="487" y="257"/>
                    </a:cubicBezTo>
                    <a:lnTo>
                      <a:pt x="213" y="713"/>
                    </a:lnTo>
                    <a:cubicBezTo>
                      <a:pt x="1" y="956"/>
                      <a:pt x="92" y="1321"/>
                      <a:pt x="335" y="1533"/>
                    </a:cubicBezTo>
                    <a:lnTo>
                      <a:pt x="8876" y="7460"/>
                    </a:lnTo>
                    <a:cubicBezTo>
                      <a:pt x="8964" y="7527"/>
                      <a:pt x="9069" y="7557"/>
                      <a:pt x="9176" y="7557"/>
                    </a:cubicBezTo>
                    <a:cubicBezTo>
                      <a:pt x="9364" y="7557"/>
                      <a:pt x="9561" y="7463"/>
                      <a:pt x="9697" y="7308"/>
                    </a:cubicBezTo>
                    <a:lnTo>
                      <a:pt x="9970" y="6853"/>
                    </a:lnTo>
                    <a:cubicBezTo>
                      <a:pt x="10183" y="6609"/>
                      <a:pt x="10092" y="6245"/>
                      <a:pt x="9849" y="6032"/>
                    </a:cubicBezTo>
                    <a:lnTo>
                      <a:pt x="1308" y="105"/>
                    </a:lnTo>
                    <a:cubicBezTo>
                      <a:pt x="1214" y="35"/>
                      <a:pt x="1103" y="0"/>
                      <a:pt x="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45" name="Google Shape;2069;p49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extrusionOk="0">
                    <a:moveTo>
                      <a:pt x="2219" y="0"/>
                    </a:moveTo>
                    <a:lnTo>
                      <a:pt x="1" y="3161"/>
                    </a:lnTo>
                    <a:lnTo>
                      <a:pt x="3253" y="5410"/>
                    </a:lnTo>
                    <a:lnTo>
                      <a:pt x="5472" y="2249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46" name="Google Shape;2070;p49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extrusionOk="0">
                    <a:moveTo>
                      <a:pt x="2797" y="0"/>
                    </a:moveTo>
                    <a:lnTo>
                      <a:pt x="1" y="4013"/>
                    </a:lnTo>
                    <a:lnTo>
                      <a:pt x="6566" y="8572"/>
                    </a:lnTo>
                    <a:lnTo>
                      <a:pt x="9363" y="4590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47" name="Google Shape;2071;p49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extrusionOk="0">
                    <a:moveTo>
                      <a:pt x="852" y="0"/>
                    </a:moveTo>
                    <a:lnTo>
                      <a:pt x="1" y="1247"/>
                    </a:lnTo>
                    <a:lnTo>
                      <a:pt x="9484" y="7843"/>
                    </a:lnTo>
                    <a:lnTo>
                      <a:pt x="10335" y="659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48" name="Google Shape;2072;p49"/>
              <p:cNvSpPr/>
              <p:nvPr/>
            </p:nvSpPr>
            <p:spPr>
              <a:xfrm>
                <a:off x="787525" y="1353650"/>
                <a:ext cx="106400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932" extrusionOk="0">
                    <a:moveTo>
                      <a:pt x="1034" y="1"/>
                    </a:moveTo>
                    <a:lnTo>
                      <a:pt x="182" y="1764"/>
                    </a:lnTo>
                    <a:cubicBezTo>
                      <a:pt x="0" y="2159"/>
                      <a:pt x="122" y="2615"/>
                      <a:pt x="456" y="2858"/>
                    </a:cubicBezTo>
                    <a:lnTo>
                      <a:pt x="1793" y="3770"/>
                    </a:lnTo>
                    <a:cubicBezTo>
                      <a:pt x="1942" y="3878"/>
                      <a:pt x="2115" y="3932"/>
                      <a:pt x="2287" y="3932"/>
                    </a:cubicBezTo>
                    <a:cubicBezTo>
                      <a:pt x="2503" y="3932"/>
                      <a:pt x="2719" y="3847"/>
                      <a:pt x="2888" y="3679"/>
                    </a:cubicBezTo>
                    <a:lnTo>
                      <a:pt x="4255" y="2250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49" name="Google Shape;2073;p49"/>
              <p:cNvSpPr/>
              <p:nvPr/>
            </p:nvSpPr>
            <p:spPr>
              <a:xfrm>
                <a:off x="591475" y="1432675"/>
                <a:ext cx="229500" cy="3167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669" extrusionOk="0">
                    <a:moveTo>
                      <a:pt x="8754" y="1"/>
                    </a:moveTo>
                    <a:lnTo>
                      <a:pt x="0" y="12585"/>
                    </a:lnTo>
                    <a:cubicBezTo>
                      <a:pt x="92" y="12642"/>
                      <a:pt x="192" y="12669"/>
                      <a:pt x="292" y="12669"/>
                    </a:cubicBezTo>
                    <a:cubicBezTo>
                      <a:pt x="455" y="12669"/>
                      <a:pt x="616" y="12595"/>
                      <a:pt x="729" y="12463"/>
                    </a:cubicBezTo>
                    <a:lnTo>
                      <a:pt x="9180" y="305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50" name="Google Shape;2074;p49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51" name="Google Shape;2075;p49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21" y="0"/>
                    </a:moveTo>
                    <a:cubicBezTo>
                      <a:pt x="366" y="0"/>
                      <a:pt x="1" y="396"/>
                      <a:pt x="1" y="851"/>
                    </a:cubicBezTo>
                    <a:cubicBezTo>
                      <a:pt x="1" y="1307"/>
                      <a:pt x="366" y="1672"/>
                      <a:pt x="821" y="1672"/>
                    </a:cubicBezTo>
                    <a:cubicBezTo>
                      <a:pt x="1277" y="1672"/>
                      <a:pt x="1673" y="1307"/>
                      <a:pt x="1673" y="851"/>
                    </a:cubicBezTo>
                    <a:cubicBezTo>
                      <a:pt x="1673" y="396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52" name="Google Shape;2076;p49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extrusionOk="0">
                    <a:moveTo>
                      <a:pt x="426" y="0"/>
                    </a:moveTo>
                    <a:cubicBezTo>
                      <a:pt x="182" y="0"/>
                      <a:pt x="0" y="183"/>
                      <a:pt x="0" y="426"/>
                    </a:cubicBezTo>
                    <a:cubicBezTo>
                      <a:pt x="0" y="639"/>
                      <a:pt x="182" y="821"/>
                      <a:pt x="426" y="821"/>
                    </a:cubicBezTo>
                    <a:cubicBezTo>
                      <a:pt x="669" y="821"/>
                      <a:pt x="851" y="639"/>
                      <a:pt x="851" y="426"/>
                    </a:cubicBezTo>
                    <a:cubicBezTo>
                      <a:pt x="851" y="183"/>
                      <a:pt x="66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53" name="Google Shape;2077;p49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54" name="Google Shape;2078;p49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extrusionOk="0">
                    <a:moveTo>
                      <a:pt x="426" y="1"/>
                    </a:moveTo>
                    <a:cubicBezTo>
                      <a:pt x="182" y="1"/>
                      <a:pt x="0" y="183"/>
                      <a:pt x="0" y="426"/>
                    </a:cubicBezTo>
                    <a:cubicBezTo>
                      <a:pt x="0" y="669"/>
                      <a:pt x="182" y="852"/>
                      <a:pt x="426" y="852"/>
                    </a:cubicBezTo>
                    <a:cubicBezTo>
                      <a:pt x="638" y="852"/>
                      <a:pt x="821" y="669"/>
                      <a:pt x="821" y="426"/>
                    </a:cubicBezTo>
                    <a:cubicBezTo>
                      <a:pt x="821" y="183"/>
                      <a:pt x="63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55" name="Google Shape;2079;p49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85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307"/>
                      <a:pt x="1672" y="851"/>
                    </a:cubicBezTo>
                    <a:cubicBezTo>
                      <a:pt x="1672" y="39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56" name="Google Shape;2080;p49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821"/>
                    </a:cubicBezTo>
                    <a:cubicBezTo>
                      <a:pt x="1" y="1277"/>
                      <a:pt x="365" y="1673"/>
                      <a:pt x="821" y="1673"/>
                    </a:cubicBezTo>
                    <a:cubicBezTo>
                      <a:pt x="1277" y="1673"/>
                      <a:pt x="1642" y="1277"/>
                      <a:pt x="1642" y="821"/>
                    </a:cubicBezTo>
                    <a:cubicBezTo>
                      <a:pt x="1642" y="366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57" name="Google Shape;2081;p49"/>
              <p:cNvSpPr/>
              <p:nvPr/>
            </p:nvSpPr>
            <p:spPr>
              <a:xfrm>
                <a:off x="760150" y="738900"/>
                <a:ext cx="601875" cy="70065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8026" fill="none" extrusionOk="0">
                    <a:moveTo>
                      <a:pt x="14652" y="1"/>
                    </a:moveTo>
                    <a:lnTo>
                      <a:pt x="24074" y="6566"/>
                    </a:lnTo>
                    <a:lnTo>
                      <a:pt x="10639" y="25898"/>
                    </a:lnTo>
                    <a:cubicBezTo>
                      <a:pt x="9424" y="27600"/>
                      <a:pt x="7083" y="28025"/>
                      <a:pt x="5350" y="26840"/>
                    </a:cubicBezTo>
                    <a:lnTo>
                      <a:pt x="2129" y="24591"/>
                    </a:lnTo>
                    <a:cubicBezTo>
                      <a:pt x="396" y="23375"/>
                      <a:pt x="1" y="21034"/>
                      <a:pt x="1186" y="1930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58" name="Google Shape;2082;p49"/>
              <p:cNvSpPr/>
              <p:nvPr/>
            </p:nvSpPr>
            <p:spPr>
              <a:xfrm>
                <a:off x="1091475" y="669000"/>
                <a:ext cx="338175" cy="25685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274" fill="none" extrusionOk="0">
                    <a:moveTo>
                      <a:pt x="1733" y="243"/>
                    </a:moveTo>
                    <a:lnTo>
                      <a:pt x="13071" y="8146"/>
                    </a:lnTo>
                    <a:cubicBezTo>
                      <a:pt x="13435" y="8389"/>
                      <a:pt x="13526" y="8906"/>
                      <a:pt x="13283" y="9241"/>
                    </a:cubicBezTo>
                    <a:lnTo>
                      <a:pt x="12858" y="9818"/>
                    </a:lnTo>
                    <a:cubicBezTo>
                      <a:pt x="12615" y="10183"/>
                      <a:pt x="12128" y="10274"/>
                      <a:pt x="11764" y="10031"/>
                    </a:cubicBezTo>
                    <a:lnTo>
                      <a:pt x="426" y="2128"/>
                    </a:lnTo>
                    <a:cubicBezTo>
                      <a:pt x="92" y="1885"/>
                      <a:pt x="0" y="1398"/>
                      <a:pt x="244" y="1034"/>
                    </a:cubicBezTo>
                    <a:lnTo>
                      <a:pt x="639" y="456"/>
                    </a:lnTo>
                    <a:cubicBezTo>
                      <a:pt x="882" y="91"/>
                      <a:pt x="1368" y="0"/>
                      <a:pt x="1733" y="2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59" name="Google Shape;2083;p49"/>
              <p:cNvSpPr/>
              <p:nvPr/>
            </p:nvSpPr>
            <p:spPr>
              <a:xfrm>
                <a:off x="1216850" y="580850"/>
                <a:ext cx="25460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721" fill="none" extrusionOk="0">
                    <a:moveTo>
                      <a:pt x="1308" y="183"/>
                    </a:moveTo>
                    <a:lnTo>
                      <a:pt x="9849" y="6110"/>
                    </a:lnTo>
                    <a:cubicBezTo>
                      <a:pt x="10092" y="6323"/>
                      <a:pt x="10183" y="6687"/>
                      <a:pt x="9970" y="6931"/>
                    </a:cubicBezTo>
                    <a:lnTo>
                      <a:pt x="9697" y="7386"/>
                    </a:lnTo>
                    <a:cubicBezTo>
                      <a:pt x="9484" y="7630"/>
                      <a:pt x="9119" y="7721"/>
                      <a:pt x="8876" y="7538"/>
                    </a:cubicBezTo>
                    <a:lnTo>
                      <a:pt x="335" y="1611"/>
                    </a:lnTo>
                    <a:cubicBezTo>
                      <a:pt x="92" y="1399"/>
                      <a:pt x="1" y="1034"/>
                      <a:pt x="213" y="791"/>
                    </a:cubicBezTo>
                    <a:lnTo>
                      <a:pt x="487" y="335"/>
                    </a:lnTo>
                    <a:cubicBezTo>
                      <a:pt x="700" y="61"/>
                      <a:pt x="1065" y="0"/>
                      <a:pt x="1308" y="18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60" name="Google Shape;2084;p49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fill="none" extrusionOk="0">
                    <a:moveTo>
                      <a:pt x="3253" y="5410"/>
                    </a:moveTo>
                    <a:lnTo>
                      <a:pt x="1" y="3161"/>
                    </a:lnTo>
                    <a:lnTo>
                      <a:pt x="2219" y="0"/>
                    </a:lnTo>
                    <a:lnTo>
                      <a:pt x="5472" y="224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61" name="Google Shape;2085;p49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fill="none" extrusionOk="0">
                    <a:moveTo>
                      <a:pt x="6566" y="8572"/>
                    </a:moveTo>
                    <a:lnTo>
                      <a:pt x="1" y="4013"/>
                    </a:lnTo>
                    <a:lnTo>
                      <a:pt x="2797" y="0"/>
                    </a:lnTo>
                    <a:lnTo>
                      <a:pt x="9363" y="45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62" name="Google Shape;2086;p49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fill="none" extrusionOk="0">
                    <a:moveTo>
                      <a:pt x="9484" y="7843"/>
                    </a:moveTo>
                    <a:lnTo>
                      <a:pt x="1" y="1247"/>
                    </a:lnTo>
                    <a:lnTo>
                      <a:pt x="852" y="0"/>
                    </a:lnTo>
                    <a:lnTo>
                      <a:pt x="10335" y="659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63" name="Google Shape;2087;p49"/>
              <p:cNvSpPr/>
              <p:nvPr/>
            </p:nvSpPr>
            <p:spPr>
              <a:xfrm>
                <a:off x="964575" y="1317175"/>
                <a:ext cx="737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8" fill="none" extrusionOk="0">
                    <a:moveTo>
                      <a:pt x="2949" y="2037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64" name="Google Shape;2088;p49"/>
              <p:cNvSpPr/>
              <p:nvPr/>
            </p:nvSpPr>
            <p:spPr>
              <a:xfrm>
                <a:off x="1003325" y="1260950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9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65" name="Google Shape;2089;p49"/>
              <p:cNvSpPr/>
              <p:nvPr/>
            </p:nvSpPr>
            <p:spPr>
              <a:xfrm>
                <a:off x="1042075" y="1205475"/>
                <a:ext cx="7375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38" fill="none" extrusionOk="0">
                    <a:moveTo>
                      <a:pt x="2949" y="2037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66" name="Google Shape;2090;p49"/>
              <p:cNvSpPr/>
              <p:nvPr/>
            </p:nvSpPr>
            <p:spPr>
              <a:xfrm>
                <a:off x="1080825" y="1149250"/>
                <a:ext cx="737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68" fill="none" extrusionOk="0">
                    <a:moveTo>
                      <a:pt x="2949" y="206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67" name="Google Shape;2091;p49"/>
              <p:cNvSpPr/>
              <p:nvPr/>
            </p:nvSpPr>
            <p:spPr>
              <a:xfrm>
                <a:off x="1119600" y="1093775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8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68" name="Google Shape;2092;p49"/>
              <p:cNvSpPr/>
              <p:nvPr/>
            </p:nvSpPr>
            <p:spPr>
              <a:xfrm>
                <a:off x="1158350" y="1038300"/>
                <a:ext cx="737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7" fill="none" extrusionOk="0">
                    <a:moveTo>
                      <a:pt x="2949" y="203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69" name="Google Shape;2093;p49"/>
              <p:cNvSpPr/>
              <p:nvPr/>
            </p:nvSpPr>
            <p:spPr>
              <a:xfrm>
                <a:off x="787525" y="1353650"/>
                <a:ext cx="1064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013" fill="none" extrusionOk="0">
                    <a:moveTo>
                      <a:pt x="1034" y="1"/>
                    </a:moveTo>
                    <a:lnTo>
                      <a:pt x="4255" y="2250"/>
                    </a:lnTo>
                    <a:lnTo>
                      <a:pt x="2888" y="3679"/>
                    </a:lnTo>
                    <a:cubicBezTo>
                      <a:pt x="2584" y="3982"/>
                      <a:pt x="2128" y="4013"/>
                      <a:pt x="1793" y="3770"/>
                    </a:cubicBezTo>
                    <a:lnTo>
                      <a:pt x="456" y="2858"/>
                    </a:lnTo>
                    <a:cubicBezTo>
                      <a:pt x="122" y="2615"/>
                      <a:pt x="0" y="2159"/>
                      <a:pt x="182" y="17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70" name="Google Shape;2094;p49"/>
              <p:cNvSpPr/>
              <p:nvPr/>
            </p:nvSpPr>
            <p:spPr>
              <a:xfrm>
                <a:off x="591475" y="1432675"/>
                <a:ext cx="22950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737" fill="none" extrusionOk="0">
                    <a:moveTo>
                      <a:pt x="8754" y="1"/>
                    </a:moveTo>
                    <a:lnTo>
                      <a:pt x="9180" y="305"/>
                    </a:lnTo>
                    <a:lnTo>
                      <a:pt x="729" y="12463"/>
                    </a:lnTo>
                    <a:cubicBezTo>
                      <a:pt x="547" y="12676"/>
                      <a:pt x="243" y="12737"/>
                      <a:pt x="0" y="12585"/>
                    </a:cubicBezTo>
                    <a:lnTo>
                      <a:pt x="0" y="12585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71" name="Google Shape;2095;p49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fill="none" extrusionOk="0">
                    <a:moveTo>
                      <a:pt x="1672" y="821"/>
                    </a:moveTo>
                    <a:cubicBezTo>
                      <a:pt x="1672" y="1277"/>
                      <a:pt x="1277" y="1642"/>
                      <a:pt x="821" y="1642"/>
                    </a:cubicBezTo>
                    <a:cubicBezTo>
                      <a:pt x="365" y="1642"/>
                      <a:pt x="1" y="1277"/>
                      <a:pt x="1" y="821"/>
                    </a:cubicBezTo>
                    <a:cubicBezTo>
                      <a:pt x="1" y="365"/>
                      <a:pt x="365" y="0"/>
                      <a:pt x="821" y="0"/>
                    </a:cubicBezTo>
                    <a:cubicBezTo>
                      <a:pt x="1277" y="0"/>
                      <a:pt x="1672" y="365"/>
                      <a:pt x="167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72" name="Google Shape;2096;p49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fill="none" extrusionOk="0">
                    <a:moveTo>
                      <a:pt x="1673" y="851"/>
                    </a:moveTo>
                    <a:cubicBezTo>
                      <a:pt x="1673" y="1307"/>
                      <a:pt x="1277" y="1672"/>
                      <a:pt x="821" y="1672"/>
                    </a:cubicBezTo>
                    <a:cubicBezTo>
                      <a:pt x="366" y="1672"/>
                      <a:pt x="1" y="1307"/>
                      <a:pt x="1" y="851"/>
                    </a:cubicBezTo>
                    <a:cubicBezTo>
                      <a:pt x="1" y="396"/>
                      <a:pt x="366" y="0"/>
                      <a:pt x="821" y="0"/>
                    </a:cubicBezTo>
                    <a:cubicBezTo>
                      <a:pt x="1277" y="0"/>
                      <a:pt x="1673" y="396"/>
                      <a:pt x="1673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73" name="Google Shape;2097;p49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fill="none" extrusionOk="0">
                    <a:moveTo>
                      <a:pt x="851" y="426"/>
                    </a:moveTo>
                    <a:cubicBezTo>
                      <a:pt x="851" y="639"/>
                      <a:pt x="669" y="821"/>
                      <a:pt x="426" y="821"/>
                    </a:cubicBezTo>
                    <a:cubicBezTo>
                      <a:pt x="182" y="821"/>
                      <a:pt x="0" y="639"/>
                      <a:pt x="0" y="426"/>
                    </a:cubicBezTo>
                    <a:cubicBezTo>
                      <a:pt x="0" y="183"/>
                      <a:pt x="182" y="0"/>
                      <a:pt x="426" y="0"/>
                    </a:cubicBezTo>
                    <a:cubicBezTo>
                      <a:pt x="669" y="0"/>
                      <a:pt x="851" y="183"/>
                      <a:pt x="85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74" name="Google Shape;2098;p49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fill="none" extrusionOk="0">
                    <a:moveTo>
                      <a:pt x="821" y="396"/>
                    </a:moveTo>
                    <a:cubicBezTo>
                      <a:pt x="821" y="639"/>
                      <a:pt x="639" y="822"/>
                      <a:pt x="426" y="822"/>
                    </a:cubicBezTo>
                    <a:cubicBezTo>
                      <a:pt x="183" y="822"/>
                      <a:pt x="1" y="639"/>
                      <a:pt x="1" y="396"/>
                    </a:cubicBezTo>
                    <a:cubicBezTo>
                      <a:pt x="1" y="183"/>
                      <a:pt x="183" y="1"/>
                      <a:pt x="426" y="1"/>
                    </a:cubicBezTo>
                    <a:cubicBezTo>
                      <a:pt x="639" y="1"/>
                      <a:pt x="821" y="183"/>
                      <a:pt x="821" y="3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75" name="Google Shape;2099;p49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fill="none" extrusionOk="0">
                    <a:moveTo>
                      <a:pt x="821" y="426"/>
                    </a:moveTo>
                    <a:cubicBezTo>
                      <a:pt x="821" y="669"/>
                      <a:pt x="638" y="852"/>
                      <a:pt x="426" y="852"/>
                    </a:cubicBezTo>
                    <a:cubicBezTo>
                      <a:pt x="182" y="852"/>
                      <a:pt x="0" y="669"/>
                      <a:pt x="0" y="426"/>
                    </a:cubicBezTo>
                    <a:cubicBezTo>
                      <a:pt x="0" y="183"/>
                      <a:pt x="182" y="1"/>
                      <a:pt x="426" y="1"/>
                    </a:cubicBezTo>
                    <a:cubicBezTo>
                      <a:pt x="638" y="1"/>
                      <a:pt x="821" y="183"/>
                      <a:pt x="82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76" name="Google Shape;2100;p49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fill="none" extrusionOk="0">
                    <a:moveTo>
                      <a:pt x="1672" y="851"/>
                    </a:moveTo>
                    <a:cubicBezTo>
                      <a:pt x="1672" y="1307"/>
                      <a:pt x="1277" y="1672"/>
                      <a:pt x="821" y="1672"/>
                    </a:cubicBezTo>
                    <a:cubicBezTo>
                      <a:pt x="365" y="1672"/>
                      <a:pt x="0" y="1277"/>
                      <a:pt x="0" y="851"/>
                    </a:cubicBezTo>
                    <a:cubicBezTo>
                      <a:pt x="0" y="395"/>
                      <a:pt x="365" y="0"/>
                      <a:pt x="821" y="0"/>
                    </a:cubicBezTo>
                    <a:cubicBezTo>
                      <a:pt x="1277" y="0"/>
                      <a:pt x="1672" y="395"/>
                      <a:pt x="1672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  <p:sp>
            <p:nvSpPr>
              <p:cNvPr id="1048977" name="Google Shape;2101;p49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fill="none" extrusionOk="0">
                    <a:moveTo>
                      <a:pt x="1642" y="821"/>
                    </a:moveTo>
                    <a:cubicBezTo>
                      <a:pt x="1642" y="1277"/>
                      <a:pt x="1277" y="1673"/>
                      <a:pt x="821" y="1673"/>
                    </a:cubicBezTo>
                    <a:cubicBezTo>
                      <a:pt x="365" y="1673"/>
                      <a:pt x="1" y="1277"/>
                      <a:pt x="1" y="821"/>
                    </a:cubicBezTo>
                    <a:cubicBezTo>
                      <a:pt x="1" y="366"/>
                      <a:pt x="365" y="1"/>
                      <a:pt x="821" y="1"/>
                    </a:cubicBezTo>
                    <a:cubicBezTo>
                      <a:pt x="1277" y="1"/>
                      <a:pt x="1642" y="366"/>
                      <a:pt x="164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C00000"/>
                  </a:solidFill>
                </a:endParaRPr>
              </a:p>
            </p:txBody>
          </p:sp>
        </p:grpSp>
      </p:grpSp>
    </p:spTree>
  </p:cSld>
  <p:clrMapOvr>
    <a:masterClrMapping/>
  </p:clrMapOvr>
  <p:transition advTm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1" name="Google Shape;1853;p47"/>
          <p:cNvSpPr txBox="1">
            <a:spLocks noGrp="1"/>
          </p:cNvSpPr>
          <p:nvPr>
            <p:ph type="body" idx="1"/>
          </p:nvPr>
        </p:nvSpPr>
        <p:spPr>
          <a:xfrm>
            <a:off x="713100" y="1337250"/>
            <a:ext cx="4224660" cy="29756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00000"/>
                </a:solidFill>
              </a:rPr>
              <a:t>Vaccination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C00000"/>
                </a:solidFill>
              </a:rPr>
              <a:t>The outcome of vaccines from laboratory researches has be instrumental in curbing the death potency of the virus: a relief since it successful synthesis.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C00000"/>
                </a:solidFill>
              </a:rPr>
              <a:t>While a drastic decline in cases is experienced globally, vaccination, personal hygiene and social distancing remains a practical cure to the COVID19.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C00000"/>
                </a:solidFill>
              </a:rPr>
              <a:t> </a:t>
            </a:r>
          </a:p>
        </p:txBody>
      </p:sp>
    </p:spTree>
  </p:cSld>
  <p:clrMapOvr>
    <a:masterClrMapping/>
  </p:clrMapOvr>
  <p:transition advTm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6" name="Google Shape;3658;p65"/>
          <p:cNvSpPr txBox="1">
            <a:spLocks noGrp="1"/>
          </p:cNvSpPr>
          <p:nvPr>
            <p:ph type="title"/>
          </p:nvPr>
        </p:nvSpPr>
        <p:spPr>
          <a:xfrm>
            <a:off x="1769109" y="1908478"/>
            <a:ext cx="5712300" cy="109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</a:rPr>
              <a:t>Thanks!</a:t>
            </a:r>
            <a:endParaRPr dirty="0">
              <a:solidFill>
                <a:srgbClr val="C00000"/>
              </a:solidFill>
            </a:endParaRPr>
          </a:p>
        </p:txBody>
      </p:sp>
      <p:cxnSp>
        <p:nvCxnSpPr>
          <p:cNvPr id="3145737" name="Google Shape;3670;p65"/>
          <p:cNvCxnSpPr>
            <a:cxnSpLocks/>
          </p:cNvCxnSpPr>
          <p:nvPr/>
        </p:nvCxnSpPr>
        <p:spPr>
          <a:xfrm>
            <a:off x="2562225" y="3160746"/>
            <a:ext cx="427337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987" name="Rectangle 2"/>
          <p:cNvSpPr/>
          <p:nvPr/>
        </p:nvSpPr>
        <p:spPr>
          <a:xfrm>
            <a:off x="2247900" y="3396684"/>
            <a:ext cx="4892040" cy="87812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988" name="Rounded Rectangle 3"/>
          <p:cNvSpPr/>
          <p:nvPr/>
        </p:nvSpPr>
        <p:spPr>
          <a:xfrm>
            <a:off x="2247900" y="3195160"/>
            <a:ext cx="220980" cy="34406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989" name="Rectangle 4"/>
          <p:cNvSpPr/>
          <p:nvPr/>
        </p:nvSpPr>
        <p:spPr>
          <a:xfrm>
            <a:off x="2247900" y="3010400"/>
            <a:ext cx="220980" cy="52882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advTm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5" name="Google Shape;3598;p63"/>
          <p:cNvSpPr/>
          <p:nvPr/>
        </p:nvSpPr>
        <p:spPr>
          <a:xfrm>
            <a:off x="1327506" y="2318638"/>
            <a:ext cx="852300" cy="8523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96" name="Google Shape;3599;p63"/>
          <p:cNvSpPr txBox="1">
            <a:spLocks noGrp="1"/>
          </p:cNvSpPr>
          <p:nvPr>
            <p:ph type="title"/>
          </p:nvPr>
        </p:nvSpPr>
        <p:spPr>
          <a:xfrm>
            <a:off x="93975" y="291875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C00000"/>
                </a:solidFill>
              </a:rPr>
              <a:t>References</a:t>
            </a:r>
            <a:endParaRPr sz="2800" dirty="0">
              <a:solidFill>
                <a:srgbClr val="C00000"/>
              </a:solidFill>
            </a:endParaRPr>
          </a:p>
        </p:txBody>
      </p:sp>
      <p:sp>
        <p:nvSpPr>
          <p:cNvPr id="1048997" name="Google Shape;3600;p63"/>
          <p:cNvSpPr txBox="1">
            <a:spLocks noGrp="1"/>
          </p:cNvSpPr>
          <p:nvPr>
            <p:ph type="subTitle" idx="1"/>
          </p:nvPr>
        </p:nvSpPr>
        <p:spPr>
          <a:xfrm>
            <a:off x="2395834" y="1390645"/>
            <a:ext cx="6588146" cy="2979243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342900" lvl="0" indent="-203200"/>
            <a:r>
              <a:rPr lang="en-GB" dirty="0">
                <a:solidFill>
                  <a:srgbClr val="C00000"/>
                </a:solidFill>
                <a:hlinkClick r:id="rId3"/>
              </a:rPr>
              <a:t>https://www.aljazeera.com/news/2020/11/21/nigeria-slips-into-recession-blamed-on-covid-19-and-oil-prices</a:t>
            </a:r>
            <a:endParaRPr lang="en-GB" dirty="0">
              <a:solidFill>
                <a:srgbClr val="C00000"/>
              </a:solidFill>
            </a:endParaRPr>
          </a:p>
          <a:p>
            <a:pPr marL="342900" lvl="0" indent="-203200"/>
            <a:r>
              <a:rPr lang="en-GB" dirty="0">
                <a:solidFill>
                  <a:srgbClr val="C00000"/>
                </a:solidFill>
                <a:hlinkClick r:id="rId4"/>
              </a:rPr>
              <a:t>https://www.pwc.com/ng/en/assets/pdf/economic-alert-october-2020.pdf</a:t>
            </a:r>
            <a:endParaRPr lang="en-GB" dirty="0">
              <a:solidFill>
                <a:srgbClr val="C00000"/>
              </a:solidFill>
            </a:endParaRPr>
          </a:p>
          <a:p>
            <a:pPr marL="342900" lvl="0" indent="-203200"/>
            <a:r>
              <a:rPr lang="en-GB" dirty="0">
                <a:solidFill>
                  <a:srgbClr val="C00000"/>
                </a:solidFill>
                <a:hlinkClick r:id="rId5"/>
              </a:rPr>
              <a:t>https://slidesgo.com/theme/covid-19-vaccine-breakthrough-case-investigation-and-reporting#search-Coronavirus&amp;position-7&amp;results-86</a:t>
            </a:r>
            <a:endParaRPr lang="en-GB" dirty="0">
              <a:solidFill>
                <a:srgbClr val="C00000"/>
              </a:solidFill>
            </a:endParaRPr>
          </a:p>
          <a:p>
            <a:pPr marL="342900" lvl="0" indent="-203200"/>
            <a:endParaRPr dirty="0">
              <a:solidFill>
                <a:srgbClr val="C00000"/>
              </a:solidFill>
            </a:endParaRPr>
          </a:p>
        </p:txBody>
      </p:sp>
      <p:sp>
        <p:nvSpPr>
          <p:cNvPr id="1048998" name="Google Shape;3603;p63"/>
          <p:cNvSpPr/>
          <p:nvPr/>
        </p:nvSpPr>
        <p:spPr>
          <a:xfrm>
            <a:off x="2305250" y="1266500"/>
            <a:ext cx="91500" cy="29718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3604;p63"/>
          <p:cNvGrpSpPr/>
          <p:nvPr/>
        </p:nvGrpSpPr>
        <p:grpSpPr>
          <a:xfrm>
            <a:off x="1483145" y="2523804"/>
            <a:ext cx="541008" cy="457199"/>
            <a:chOff x="7394408" y="1211853"/>
            <a:chExt cx="340707" cy="291024"/>
          </a:xfrm>
        </p:grpSpPr>
        <p:sp>
          <p:nvSpPr>
            <p:cNvPr id="1048999" name="Google Shape;3605;p63"/>
            <p:cNvSpPr/>
            <p:nvPr/>
          </p:nvSpPr>
          <p:spPr>
            <a:xfrm>
              <a:off x="7444090" y="1461947"/>
              <a:ext cx="241309" cy="35814"/>
            </a:xfrm>
            <a:custGeom>
              <a:avLst/>
              <a:gdLst/>
              <a:ahLst/>
              <a:cxnLst/>
              <a:rect l="l" t="t" r="r" b="b"/>
              <a:pathLst>
                <a:path w="7169" h="1064" extrusionOk="0">
                  <a:moveTo>
                    <a:pt x="3597" y="1"/>
                  </a:moveTo>
                  <a:cubicBezTo>
                    <a:pt x="2358" y="1"/>
                    <a:pt x="1215" y="144"/>
                    <a:pt x="405" y="358"/>
                  </a:cubicBezTo>
                  <a:cubicBezTo>
                    <a:pt x="167" y="430"/>
                    <a:pt x="1" y="668"/>
                    <a:pt x="1" y="906"/>
                  </a:cubicBezTo>
                  <a:cubicBezTo>
                    <a:pt x="1" y="1000"/>
                    <a:pt x="74" y="1064"/>
                    <a:pt x="152" y="1064"/>
                  </a:cubicBezTo>
                  <a:cubicBezTo>
                    <a:pt x="173" y="1064"/>
                    <a:pt x="194" y="1059"/>
                    <a:pt x="215" y="1049"/>
                  </a:cubicBezTo>
                  <a:cubicBezTo>
                    <a:pt x="477" y="954"/>
                    <a:pt x="858" y="858"/>
                    <a:pt x="1263" y="787"/>
                  </a:cubicBezTo>
                  <a:cubicBezTo>
                    <a:pt x="1953" y="668"/>
                    <a:pt x="2763" y="596"/>
                    <a:pt x="3597" y="596"/>
                  </a:cubicBezTo>
                  <a:cubicBezTo>
                    <a:pt x="4430" y="596"/>
                    <a:pt x="5240" y="668"/>
                    <a:pt x="5907" y="787"/>
                  </a:cubicBezTo>
                  <a:cubicBezTo>
                    <a:pt x="6335" y="858"/>
                    <a:pt x="6692" y="954"/>
                    <a:pt x="6978" y="1049"/>
                  </a:cubicBezTo>
                  <a:cubicBezTo>
                    <a:pt x="6999" y="1059"/>
                    <a:pt x="7019" y="1064"/>
                    <a:pt x="7038" y="1064"/>
                  </a:cubicBezTo>
                  <a:cubicBezTo>
                    <a:pt x="7110" y="1064"/>
                    <a:pt x="7169" y="1000"/>
                    <a:pt x="7169" y="906"/>
                  </a:cubicBezTo>
                  <a:cubicBezTo>
                    <a:pt x="7169" y="668"/>
                    <a:pt x="7002" y="430"/>
                    <a:pt x="6764" y="358"/>
                  </a:cubicBezTo>
                  <a:cubicBezTo>
                    <a:pt x="5954" y="144"/>
                    <a:pt x="4811" y="1"/>
                    <a:pt x="3597" y="1"/>
                  </a:cubicBezTo>
                  <a:close/>
                </a:path>
              </a:pathLst>
            </a:custGeom>
            <a:solidFill>
              <a:srgbClr val="90B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00" name="Google Shape;3606;p63"/>
            <p:cNvSpPr/>
            <p:nvPr/>
          </p:nvSpPr>
          <p:spPr>
            <a:xfrm>
              <a:off x="7444090" y="1461947"/>
              <a:ext cx="241309" cy="35814"/>
            </a:xfrm>
            <a:custGeom>
              <a:avLst/>
              <a:gdLst/>
              <a:ahLst/>
              <a:cxnLst/>
              <a:rect l="l" t="t" r="r" b="b"/>
              <a:pathLst>
                <a:path w="7169" h="1064" extrusionOk="0">
                  <a:moveTo>
                    <a:pt x="3597" y="1"/>
                  </a:moveTo>
                  <a:cubicBezTo>
                    <a:pt x="2358" y="1"/>
                    <a:pt x="1215" y="144"/>
                    <a:pt x="405" y="358"/>
                  </a:cubicBezTo>
                  <a:cubicBezTo>
                    <a:pt x="167" y="430"/>
                    <a:pt x="1" y="668"/>
                    <a:pt x="1" y="906"/>
                  </a:cubicBezTo>
                  <a:cubicBezTo>
                    <a:pt x="1" y="1000"/>
                    <a:pt x="74" y="1064"/>
                    <a:pt x="152" y="1064"/>
                  </a:cubicBezTo>
                  <a:cubicBezTo>
                    <a:pt x="173" y="1064"/>
                    <a:pt x="194" y="1059"/>
                    <a:pt x="215" y="1049"/>
                  </a:cubicBezTo>
                  <a:cubicBezTo>
                    <a:pt x="477" y="954"/>
                    <a:pt x="858" y="858"/>
                    <a:pt x="1263" y="787"/>
                  </a:cubicBezTo>
                  <a:cubicBezTo>
                    <a:pt x="1953" y="668"/>
                    <a:pt x="2763" y="596"/>
                    <a:pt x="3597" y="596"/>
                  </a:cubicBezTo>
                  <a:cubicBezTo>
                    <a:pt x="4430" y="596"/>
                    <a:pt x="5240" y="668"/>
                    <a:pt x="5907" y="787"/>
                  </a:cubicBezTo>
                  <a:cubicBezTo>
                    <a:pt x="6335" y="858"/>
                    <a:pt x="6692" y="954"/>
                    <a:pt x="6978" y="1049"/>
                  </a:cubicBezTo>
                  <a:cubicBezTo>
                    <a:pt x="6999" y="1059"/>
                    <a:pt x="7019" y="1064"/>
                    <a:pt x="7038" y="1064"/>
                  </a:cubicBezTo>
                  <a:cubicBezTo>
                    <a:pt x="7110" y="1064"/>
                    <a:pt x="7169" y="1000"/>
                    <a:pt x="7169" y="906"/>
                  </a:cubicBezTo>
                  <a:cubicBezTo>
                    <a:pt x="7169" y="668"/>
                    <a:pt x="7002" y="430"/>
                    <a:pt x="6764" y="358"/>
                  </a:cubicBezTo>
                  <a:cubicBezTo>
                    <a:pt x="5954" y="144"/>
                    <a:pt x="4811" y="1"/>
                    <a:pt x="3597" y="1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01" name="Google Shape;3607;p63"/>
            <p:cNvSpPr/>
            <p:nvPr/>
          </p:nvSpPr>
          <p:spPr>
            <a:xfrm>
              <a:off x="7531472" y="1431518"/>
              <a:ext cx="66546" cy="51332"/>
            </a:xfrm>
            <a:custGeom>
              <a:avLst/>
              <a:gdLst/>
              <a:ahLst/>
              <a:cxnLst/>
              <a:rect l="l" t="t" r="r" b="b"/>
              <a:pathLst>
                <a:path w="1977" h="1525" extrusionOk="0">
                  <a:moveTo>
                    <a:pt x="0" y="0"/>
                  </a:moveTo>
                  <a:lnTo>
                    <a:pt x="0" y="1524"/>
                  </a:lnTo>
                  <a:cubicBezTo>
                    <a:pt x="334" y="1524"/>
                    <a:pt x="667" y="1500"/>
                    <a:pt x="1001" y="1500"/>
                  </a:cubicBezTo>
                  <a:cubicBezTo>
                    <a:pt x="1334" y="1500"/>
                    <a:pt x="1667" y="1524"/>
                    <a:pt x="1977" y="1524"/>
                  </a:cubicBezTo>
                  <a:lnTo>
                    <a:pt x="1977" y="0"/>
                  </a:ln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02" name="Google Shape;3608;p63"/>
            <p:cNvSpPr/>
            <p:nvPr/>
          </p:nvSpPr>
          <p:spPr>
            <a:xfrm>
              <a:off x="7399996" y="1216667"/>
              <a:ext cx="330306" cy="189203"/>
            </a:xfrm>
            <a:custGeom>
              <a:avLst/>
              <a:gdLst/>
              <a:ahLst/>
              <a:cxnLst/>
              <a:rect l="l" t="t" r="r" b="b"/>
              <a:pathLst>
                <a:path w="9813" h="5621" extrusionOk="0">
                  <a:moveTo>
                    <a:pt x="215" y="1"/>
                  </a:moveTo>
                  <a:cubicBezTo>
                    <a:pt x="96" y="1"/>
                    <a:pt x="1" y="120"/>
                    <a:pt x="1" y="239"/>
                  </a:cubicBezTo>
                  <a:lnTo>
                    <a:pt x="1" y="5621"/>
                  </a:lnTo>
                  <a:lnTo>
                    <a:pt x="9812" y="5621"/>
                  </a:lnTo>
                  <a:lnTo>
                    <a:pt x="9812" y="239"/>
                  </a:lnTo>
                  <a:cubicBezTo>
                    <a:pt x="9812" y="120"/>
                    <a:pt x="9717" y="1"/>
                    <a:pt x="9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03" name="Google Shape;3609;p63"/>
            <p:cNvSpPr/>
            <p:nvPr/>
          </p:nvSpPr>
          <p:spPr>
            <a:xfrm>
              <a:off x="7399996" y="1401056"/>
              <a:ext cx="330306" cy="37699"/>
            </a:xfrm>
            <a:custGeom>
              <a:avLst/>
              <a:gdLst/>
              <a:ahLst/>
              <a:cxnLst/>
              <a:rect l="l" t="t" r="r" b="b"/>
              <a:pathLst>
                <a:path w="9813" h="1120" extrusionOk="0">
                  <a:moveTo>
                    <a:pt x="1" y="0"/>
                  </a:moveTo>
                  <a:lnTo>
                    <a:pt x="1" y="881"/>
                  </a:lnTo>
                  <a:cubicBezTo>
                    <a:pt x="1" y="1024"/>
                    <a:pt x="96" y="1119"/>
                    <a:pt x="215" y="1119"/>
                  </a:cubicBezTo>
                  <a:lnTo>
                    <a:pt x="9574" y="1119"/>
                  </a:lnTo>
                  <a:cubicBezTo>
                    <a:pt x="9717" y="1119"/>
                    <a:pt x="9812" y="1000"/>
                    <a:pt x="9812" y="881"/>
                  </a:cubicBezTo>
                  <a:lnTo>
                    <a:pt x="9812" y="0"/>
                  </a:ln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04" name="Google Shape;3610;p63"/>
            <p:cNvSpPr/>
            <p:nvPr/>
          </p:nvSpPr>
          <p:spPr>
            <a:xfrm>
              <a:off x="7425645" y="1344945"/>
              <a:ext cx="29688" cy="28880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191" y="0"/>
                  </a:moveTo>
                  <a:cubicBezTo>
                    <a:pt x="96" y="0"/>
                    <a:pt x="1" y="72"/>
                    <a:pt x="1" y="191"/>
                  </a:cubicBezTo>
                  <a:lnTo>
                    <a:pt x="1" y="667"/>
                  </a:lnTo>
                  <a:cubicBezTo>
                    <a:pt x="1" y="762"/>
                    <a:pt x="96" y="857"/>
                    <a:pt x="191" y="857"/>
                  </a:cubicBezTo>
                  <a:lnTo>
                    <a:pt x="668" y="857"/>
                  </a:lnTo>
                  <a:cubicBezTo>
                    <a:pt x="787" y="857"/>
                    <a:pt x="882" y="762"/>
                    <a:pt x="882" y="667"/>
                  </a:cubicBezTo>
                  <a:lnTo>
                    <a:pt x="882" y="191"/>
                  </a:lnTo>
                  <a:cubicBezTo>
                    <a:pt x="882" y="72"/>
                    <a:pt x="787" y="0"/>
                    <a:pt x="668" y="0"/>
                  </a:cubicBez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05" name="Google Shape;3611;p63"/>
            <p:cNvSpPr/>
            <p:nvPr/>
          </p:nvSpPr>
          <p:spPr>
            <a:xfrm>
              <a:off x="7433656" y="1344945"/>
              <a:ext cx="21677" cy="28880"/>
            </a:xfrm>
            <a:custGeom>
              <a:avLst/>
              <a:gdLst/>
              <a:ahLst/>
              <a:cxnLst/>
              <a:rect l="l" t="t" r="r" b="b"/>
              <a:pathLst>
                <a:path w="644" h="858" extrusionOk="0">
                  <a:moveTo>
                    <a:pt x="1" y="0"/>
                  </a:moveTo>
                  <a:cubicBezTo>
                    <a:pt x="120" y="0"/>
                    <a:pt x="191" y="72"/>
                    <a:pt x="191" y="191"/>
                  </a:cubicBezTo>
                  <a:lnTo>
                    <a:pt x="191" y="667"/>
                  </a:lnTo>
                  <a:cubicBezTo>
                    <a:pt x="191" y="762"/>
                    <a:pt x="120" y="857"/>
                    <a:pt x="1" y="857"/>
                  </a:cubicBezTo>
                  <a:lnTo>
                    <a:pt x="430" y="857"/>
                  </a:lnTo>
                  <a:cubicBezTo>
                    <a:pt x="549" y="857"/>
                    <a:pt x="644" y="762"/>
                    <a:pt x="644" y="667"/>
                  </a:cubicBezTo>
                  <a:lnTo>
                    <a:pt x="644" y="191"/>
                  </a:lnTo>
                  <a:cubicBezTo>
                    <a:pt x="644" y="72"/>
                    <a:pt x="549" y="0"/>
                    <a:pt x="430" y="0"/>
                  </a:cubicBez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06" name="Google Shape;3612;p63"/>
            <p:cNvSpPr/>
            <p:nvPr/>
          </p:nvSpPr>
          <p:spPr>
            <a:xfrm>
              <a:off x="7472163" y="1344945"/>
              <a:ext cx="28880" cy="28880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191" y="0"/>
                  </a:moveTo>
                  <a:cubicBezTo>
                    <a:pt x="95" y="0"/>
                    <a:pt x="0" y="72"/>
                    <a:pt x="0" y="191"/>
                  </a:cubicBezTo>
                  <a:lnTo>
                    <a:pt x="0" y="667"/>
                  </a:lnTo>
                  <a:cubicBezTo>
                    <a:pt x="0" y="762"/>
                    <a:pt x="95" y="857"/>
                    <a:pt x="191" y="857"/>
                  </a:cubicBezTo>
                  <a:lnTo>
                    <a:pt x="667" y="857"/>
                  </a:lnTo>
                  <a:cubicBezTo>
                    <a:pt x="786" y="857"/>
                    <a:pt x="857" y="762"/>
                    <a:pt x="857" y="667"/>
                  </a:cubicBezTo>
                  <a:lnTo>
                    <a:pt x="857" y="191"/>
                  </a:lnTo>
                  <a:cubicBezTo>
                    <a:pt x="857" y="72"/>
                    <a:pt x="786" y="0"/>
                    <a:pt x="667" y="0"/>
                  </a:cubicBezTo>
                  <a:close/>
                </a:path>
              </a:pathLst>
            </a:custGeom>
            <a:solidFill>
              <a:srgbClr val="FFC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07" name="Google Shape;3613;p63"/>
            <p:cNvSpPr/>
            <p:nvPr/>
          </p:nvSpPr>
          <p:spPr>
            <a:xfrm>
              <a:off x="7480174" y="1344945"/>
              <a:ext cx="20869" cy="28880"/>
            </a:xfrm>
            <a:custGeom>
              <a:avLst/>
              <a:gdLst/>
              <a:ahLst/>
              <a:cxnLst/>
              <a:rect l="l" t="t" r="r" b="b"/>
              <a:pathLst>
                <a:path w="620" h="858" extrusionOk="0">
                  <a:moveTo>
                    <a:pt x="0" y="0"/>
                  </a:moveTo>
                  <a:cubicBezTo>
                    <a:pt x="95" y="0"/>
                    <a:pt x="191" y="72"/>
                    <a:pt x="191" y="191"/>
                  </a:cubicBezTo>
                  <a:lnTo>
                    <a:pt x="191" y="667"/>
                  </a:lnTo>
                  <a:cubicBezTo>
                    <a:pt x="191" y="762"/>
                    <a:pt x="119" y="857"/>
                    <a:pt x="0" y="857"/>
                  </a:cubicBezTo>
                  <a:lnTo>
                    <a:pt x="429" y="857"/>
                  </a:lnTo>
                  <a:cubicBezTo>
                    <a:pt x="548" y="857"/>
                    <a:pt x="619" y="762"/>
                    <a:pt x="619" y="667"/>
                  </a:cubicBezTo>
                  <a:lnTo>
                    <a:pt x="619" y="191"/>
                  </a:lnTo>
                  <a:cubicBezTo>
                    <a:pt x="619" y="72"/>
                    <a:pt x="548" y="0"/>
                    <a:pt x="429" y="0"/>
                  </a:cubicBezTo>
                  <a:close/>
                </a:path>
              </a:pathLst>
            </a:custGeom>
            <a:solidFill>
              <a:srgbClr val="FFC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08" name="Google Shape;3614;p63"/>
            <p:cNvSpPr/>
            <p:nvPr/>
          </p:nvSpPr>
          <p:spPr>
            <a:xfrm>
              <a:off x="7425645" y="1291223"/>
              <a:ext cx="75398" cy="32112"/>
            </a:xfrm>
            <a:custGeom>
              <a:avLst/>
              <a:gdLst/>
              <a:ahLst/>
              <a:cxnLst/>
              <a:rect l="l" t="t" r="r" b="b"/>
              <a:pathLst>
                <a:path w="2240" h="954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763"/>
                  </a:lnTo>
                  <a:cubicBezTo>
                    <a:pt x="1" y="882"/>
                    <a:pt x="96" y="953"/>
                    <a:pt x="191" y="953"/>
                  </a:cubicBezTo>
                  <a:lnTo>
                    <a:pt x="2049" y="953"/>
                  </a:lnTo>
                  <a:cubicBezTo>
                    <a:pt x="2168" y="953"/>
                    <a:pt x="2239" y="882"/>
                    <a:pt x="2239" y="763"/>
                  </a:cubicBezTo>
                  <a:lnTo>
                    <a:pt x="2239" y="191"/>
                  </a:lnTo>
                  <a:cubicBezTo>
                    <a:pt x="2239" y="96"/>
                    <a:pt x="2168" y="1"/>
                    <a:pt x="2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09" name="Google Shape;3615;p63"/>
            <p:cNvSpPr/>
            <p:nvPr/>
          </p:nvSpPr>
          <p:spPr>
            <a:xfrm>
              <a:off x="7476168" y="1291223"/>
              <a:ext cx="24875" cy="32112"/>
            </a:xfrm>
            <a:custGeom>
              <a:avLst/>
              <a:gdLst/>
              <a:ahLst/>
              <a:cxnLst/>
              <a:rect l="l" t="t" r="r" b="b"/>
              <a:pathLst>
                <a:path w="739" h="954" extrusionOk="0">
                  <a:moveTo>
                    <a:pt x="0" y="1"/>
                  </a:moveTo>
                  <a:cubicBezTo>
                    <a:pt x="119" y="1"/>
                    <a:pt x="214" y="96"/>
                    <a:pt x="214" y="191"/>
                  </a:cubicBezTo>
                  <a:lnTo>
                    <a:pt x="214" y="763"/>
                  </a:lnTo>
                  <a:cubicBezTo>
                    <a:pt x="214" y="882"/>
                    <a:pt x="119" y="953"/>
                    <a:pt x="0" y="953"/>
                  </a:cubicBezTo>
                  <a:lnTo>
                    <a:pt x="548" y="953"/>
                  </a:lnTo>
                  <a:cubicBezTo>
                    <a:pt x="667" y="953"/>
                    <a:pt x="738" y="882"/>
                    <a:pt x="738" y="763"/>
                  </a:cubicBezTo>
                  <a:lnTo>
                    <a:pt x="738" y="191"/>
                  </a:lnTo>
                  <a:cubicBezTo>
                    <a:pt x="738" y="96"/>
                    <a:pt x="667" y="1"/>
                    <a:pt x="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10" name="Google Shape;3616;p63"/>
            <p:cNvSpPr/>
            <p:nvPr/>
          </p:nvSpPr>
          <p:spPr>
            <a:xfrm>
              <a:off x="7638881" y="1236728"/>
              <a:ext cx="65772" cy="143493"/>
            </a:xfrm>
            <a:custGeom>
              <a:avLst/>
              <a:gdLst/>
              <a:ahLst/>
              <a:cxnLst/>
              <a:rect l="l" t="t" r="r" b="b"/>
              <a:pathLst>
                <a:path w="1954" h="4263" extrusionOk="0">
                  <a:moveTo>
                    <a:pt x="191" y="0"/>
                  </a:moveTo>
                  <a:cubicBezTo>
                    <a:pt x="96" y="0"/>
                    <a:pt x="0" y="95"/>
                    <a:pt x="0" y="191"/>
                  </a:cubicBezTo>
                  <a:lnTo>
                    <a:pt x="0" y="4072"/>
                  </a:lnTo>
                  <a:cubicBezTo>
                    <a:pt x="0" y="4191"/>
                    <a:pt x="72" y="4263"/>
                    <a:pt x="191" y="4263"/>
                  </a:cubicBezTo>
                  <a:lnTo>
                    <a:pt x="1739" y="4263"/>
                  </a:lnTo>
                  <a:cubicBezTo>
                    <a:pt x="1858" y="4263"/>
                    <a:pt x="1953" y="4191"/>
                    <a:pt x="1929" y="4072"/>
                  </a:cubicBezTo>
                  <a:lnTo>
                    <a:pt x="1929" y="191"/>
                  </a:lnTo>
                  <a:cubicBezTo>
                    <a:pt x="1929" y="95"/>
                    <a:pt x="1858" y="0"/>
                    <a:pt x="1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11" name="Google Shape;3617;p63"/>
            <p:cNvSpPr/>
            <p:nvPr/>
          </p:nvSpPr>
          <p:spPr>
            <a:xfrm>
              <a:off x="7678970" y="1236728"/>
              <a:ext cx="25683" cy="143493"/>
            </a:xfrm>
            <a:custGeom>
              <a:avLst/>
              <a:gdLst/>
              <a:ahLst/>
              <a:cxnLst/>
              <a:rect l="l" t="t" r="r" b="b"/>
              <a:pathLst>
                <a:path w="763" h="4263" extrusionOk="0">
                  <a:moveTo>
                    <a:pt x="0" y="0"/>
                  </a:moveTo>
                  <a:cubicBezTo>
                    <a:pt x="119" y="0"/>
                    <a:pt x="191" y="95"/>
                    <a:pt x="191" y="191"/>
                  </a:cubicBezTo>
                  <a:lnTo>
                    <a:pt x="191" y="4072"/>
                  </a:lnTo>
                  <a:cubicBezTo>
                    <a:pt x="191" y="4191"/>
                    <a:pt x="119" y="4263"/>
                    <a:pt x="0" y="4263"/>
                  </a:cubicBezTo>
                  <a:lnTo>
                    <a:pt x="548" y="4263"/>
                  </a:lnTo>
                  <a:cubicBezTo>
                    <a:pt x="667" y="4263"/>
                    <a:pt x="762" y="4191"/>
                    <a:pt x="762" y="4072"/>
                  </a:cubicBezTo>
                  <a:lnTo>
                    <a:pt x="762" y="191"/>
                  </a:lnTo>
                  <a:cubicBezTo>
                    <a:pt x="762" y="95"/>
                    <a:pt x="667" y="0"/>
                    <a:pt x="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12" name="Google Shape;3618;p63"/>
            <p:cNvSpPr/>
            <p:nvPr/>
          </p:nvSpPr>
          <p:spPr>
            <a:xfrm>
              <a:off x="7638881" y="1255948"/>
              <a:ext cx="65772" cy="105053"/>
            </a:xfrm>
            <a:custGeom>
              <a:avLst/>
              <a:gdLst/>
              <a:ahLst/>
              <a:cxnLst/>
              <a:rect l="l" t="t" r="r" b="b"/>
              <a:pathLst>
                <a:path w="195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953" y="3120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13" name="Google Shape;3619;p63"/>
            <p:cNvSpPr/>
            <p:nvPr/>
          </p:nvSpPr>
          <p:spPr>
            <a:xfrm>
              <a:off x="7685365" y="1255948"/>
              <a:ext cx="19287" cy="105053"/>
            </a:xfrm>
            <a:custGeom>
              <a:avLst/>
              <a:gdLst/>
              <a:ahLst/>
              <a:cxnLst/>
              <a:rect l="l" t="t" r="r" b="b"/>
              <a:pathLst>
                <a:path w="573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572" y="312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14" name="Google Shape;3620;p63"/>
            <p:cNvSpPr/>
            <p:nvPr/>
          </p:nvSpPr>
          <p:spPr>
            <a:xfrm>
              <a:off x="7588391" y="1271196"/>
              <a:ext cx="21677" cy="21677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10" y="0"/>
                  </a:moveTo>
                  <a:cubicBezTo>
                    <a:pt x="143" y="0"/>
                    <a:pt x="0" y="143"/>
                    <a:pt x="0" y="334"/>
                  </a:cubicBezTo>
                  <a:cubicBezTo>
                    <a:pt x="0" y="500"/>
                    <a:pt x="143" y="643"/>
                    <a:pt x="310" y="643"/>
                  </a:cubicBezTo>
                  <a:cubicBezTo>
                    <a:pt x="500" y="643"/>
                    <a:pt x="643" y="500"/>
                    <a:pt x="643" y="334"/>
                  </a:cubicBezTo>
                  <a:cubicBezTo>
                    <a:pt x="643" y="143"/>
                    <a:pt x="500" y="0"/>
                    <a:pt x="310" y="0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15" name="Google Shape;3621;p63"/>
            <p:cNvSpPr/>
            <p:nvPr/>
          </p:nvSpPr>
          <p:spPr>
            <a:xfrm>
              <a:off x="7538675" y="1261569"/>
              <a:ext cx="21677" cy="21677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34" y="0"/>
                  </a:moveTo>
                  <a:cubicBezTo>
                    <a:pt x="144" y="0"/>
                    <a:pt x="1" y="143"/>
                    <a:pt x="1" y="310"/>
                  </a:cubicBezTo>
                  <a:cubicBezTo>
                    <a:pt x="1" y="501"/>
                    <a:pt x="144" y="643"/>
                    <a:pt x="334" y="643"/>
                  </a:cubicBezTo>
                  <a:cubicBezTo>
                    <a:pt x="501" y="643"/>
                    <a:pt x="644" y="501"/>
                    <a:pt x="644" y="310"/>
                  </a:cubicBezTo>
                  <a:cubicBezTo>
                    <a:pt x="644" y="143"/>
                    <a:pt x="501" y="0"/>
                    <a:pt x="334" y="0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16" name="Google Shape;3622;p63"/>
            <p:cNvSpPr/>
            <p:nvPr/>
          </p:nvSpPr>
          <p:spPr>
            <a:xfrm>
              <a:off x="7529856" y="1274393"/>
              <a:ext cx="75398" cy="75365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0"/>
                  </a:moveTo>
                  <a:cubicBezTo>
                    <a:pt x="501" y="0"/>
                    <a:pt x="1" y="501"/>
                    <a:pt x="1" y="1120"/>
                  </a:cubicBezTo>
                  <a:cubicBezTo>
                    <a:pt x="1" y="1739"/>
                    <a:pt x="501" y="2239"/>
                    <a:pt x="1120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FFC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17" name="Google Shape;3623;p63"/>
            <p:cNvSpPr/>
            <p:nvPr/>
          </p:nvSpPr>
          <p:spPr>
            <a:xfrm>
              <a:off x="7574758" y="1334510"/>
              <a:ext cx="20869" cy="20869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310" y="1"/>
                  </a:moveTo>
                  <a:cubicBezTo>
                    <a:pt x="119" y="1"/>
                    <a:pt x="0" y="143"/>
                    <a:pt x="0" y="310"/>
                  </a:cubicBezTo>
                  <a:cubicBezTo>
                    <a:pt x="0" y="477"/>
                    <a:pt x="119" y="620"/>
                    <a:pt x="310" y="620"/>
                  </a:cubicBezTo>
                  <a:cubicBezTo>
                    <a:pt x="477" y="620"/>
                    <a:pt x="619" y="477"/>
                    <a:pt x="619" y="310"/>
                  </a:cubicBezTo>
                  <a:cubicBezTo>
                    <a:pt x="619" y="143"/>
                    <a:pt x="477" y="1"/>
                    <a:pt x="310" y="1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18" name="Google Shape;3624;p63"/>
            <p:cNvSpPr/>
            <p:nvPr/>
          </p:nvSpPr>
          <p:spPr>
            <a:xfrm>
              <a:off x="7568329" y="1296037"/>
              <a:ext cx="20869" cy="21677"/>
            </a:xfrm>
            <a:custGeom>
              <a:avLst/>
              <a:gdLst/>
              <a:ahLst/>
              <a:cxnLst/>
              <a:rect l="l" t="t" r="r" b="b"/>
              <a:pathLst>
                <a:path w="620" h="644" extrusionOk="0">
                  <a:moveTo>
                    <a:pt x="310" y="0"/>
                  </a:moveTo>
                  <a:cubicBezTo>
                    <a:pt x="120" y="0"/>
                    <a:pt x="1" y="143"/>
                    <a:pt x="1" y="310"/>
                  </a:cubicBezTo>
                  <a:cubicBezTo>
                    <a:pt x="1" y="501"/>
                    <a:pt x="120" y="643"/>
                    <a:pt x="310" y="643"/>
                  </a:cubicBezTo>
                  <a:cubicBezTo>
                    <a:pt x="477" y="643"/>
                    <a:pt x="620" y="501"/>
                    <a:pt x="620" y="310"/>
                  </a:cubicBezTo>
                  <a:cubicBezTo>
                    <a:pt x="620" y="143"/>
                    <a:pt x="477" y="0"/>
                    <a:pt x="310" y="0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19" name="Google Shape;3625;p63"/>
            <p:cNvSpPr/>
            <p:nvPr/>
          </p:nvSpPr>
          <p:spPr>
            <a:xfrm>
              <a:off x="7531472" y="1325691"/>
              <a:ext cx="20869" cy="20869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310" y="1"/>
                  </a:moveTo>
                  <a:cubicBezTo>
                    <a:pt x="143" y="1"/>
                    <a:pt x="0" y="120"/>
                    <a:pt x="0" y="310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500" y="620"/>
                    <a:pt x="619" y="477"/>
                    <a:pt x="619" y="310"/>
                  </a:cubicBezTo>
                  <a:cubicBezTo>
                    <a:pt x="619" y="120"/>
                    <a:pt x="500" y="1"/>
                    <a:pt x="310" y="1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20" name="Google Shape;3626;p63"/>
            <p:cNvSpPr/>
            <p:nvPr/>
          </p:nvSpPr>
          <p:spPr>
            <a:xfrm>
              <a:off x="7394408" y="1211853"/>
              <a:ext cx="340707" cy="291024"/>
            </a:xfrm>
            <a:custGeom>
              <a:avLst/>
              <a:gdLst/>
              <a:ahLst/>
              <a:cxnLst/>
              <a:rect l="l" t="t" r="r" b="b"/>
              <a:pathLst>
                <a:path w="10122" h="8646" extrusionOk="0">
                  <a:moveTo>
                    <a:pt x="9835" y="5764"/>
                  </a:moveTo>
                  <a:lnTo>
                    <a:pt x="9835" y="6502"/>
                  </a:lnTo>
                  <a:cubicBezTo>
                    <a:pt x="9835" y="6550"/>
                    <a:pt x="9788" y="6597"/>
                    <a:pt x="9740" y="6597"/>
                  </a:cubicBezTo>
                  <a:lnTo>
                    <a:pt x="381" y="6597"/>
                  </a:lnTo>
                  <a:cubicBezTo>
                    <a:pt x="333" y="6597"/>
                    <a:pt x="310" y="6550"/>
                    <a:pt x="310" y="6502"/>
                  </a:cubicBezTo>
                  <a:lnTo>
                    <a:pt x="310" y="5764"/>
                  </a:lnTo>
                  <a:close/>
                  <a:moveTo>
                    <a:pt x="5906" y="6883"/>
                  </a:moveTo>
                  <a:lnTo>
                    <a:pt x="5906" y="7907"/>
                  </a:lnTo>
                  <a:cubicBezTo>
                    <a:pt x="5644" y="7883"/>
                    <a:pt x="5358" y="7883"/>
                    <a:pt x="5073" y="7883"/>
                  </a:cubicBezTo>
                  <a:cubicBezTo>
                    <a:pt x="4787" y="7883"/>
                    <a:pt x="4501" y="7883"/>
                    <a:pt x="4239" y="7907"/>
                  </a:cubicBezTo>
                  <a:lnTo>
                    <a:pt x="4239" y="6883"/>
                  </a:lnTo>
                  <a:close/>
                  <a:moveTo>
                    <a:pt x="6216" y="7622"/>
                  </a:moveTo>
                  <a:cubicBezTo>
                    <a:pt x="6978" y="7669"/>
                    <a:pt x="7668" y="7788"/>
                    <a:pt x="8192" y="7955"/>
                  </a:cubicBezTo>
                  <a:cubicBezTo>
                    <a:pt x="8383" y="8003"/>
                    <a:pt x="8502" y="8169"/>
                    <a:pt x="8502" y="8360"/>
                  </a:cubicBezTo>
                  <a:cubicBezTo>
                    <a:pt x="8216" y="8241"/>
                    <a:pt x="7835" y="8145"/>
                    <a:pt x="7406" y="8074"/>
                  </a:cubicBezTo>
                  <a:cubicBezTo>
                    <a:pt x="7049" y="8003"/>
                    <a:pt x="6644" y="7955"/>
                    <a:pt x="6216" y="7931"/>
                  </a:cubicBezTo>
                  <a:lnTo>
                    <a:pt x="6216" y="7622"/>
                  </a:lnTo>
                  <a:close/>
                  <a:moveTo>
                    <a:pt x="381" y="1"/>
                  </a:moveTo>
                  <a:cubicBezTo>
                    <a:pt x="191" y="1"/>
                    <a:pt x="0" y="168"/>
                    <a:pt x="0" y="382"/>
                  </a:cubicBezTo>
                  <a:lnTo>
                    <a:pt x="0" y="6502"/>
                  </a:lnTo>
                  <a:cubicBezTo>
                    <a:pt x="0" y="6717"/>
                    <a:pt x="191" y="6883"/>
                    <a:pt x="381" y="6883"/>
                  </a:cubicBezTo>
                  <a:lnTo>
                    <a:pt x="3929" y="6883"/>
                  </a:lnTo>
                  <a:lnTo>
                    <a:pt x="3929" y="7312"/>
                  </a:lnTo>
                  <a:cubicBezTo>
                    <a:pt x="3144" y="7383"/>
                    <a:pt x="2429" y="7502"/>
                    <a:pt x="1858" y="7645"/>
                  </a:cubicBezTo>
                  <a:cubicBezTo>
                    <a:pt x="1548" y="7741"/>
                    <a:pt x="1334" y="8026"/>
                    <a:pt x="1334" y="8336"/>
                  </a:cubicBezTo>
                  <a:cubicBezTo>
                    <a:pt x="1334" y="8431"/>
                    <a:pt x="1381" y="8526"/>
                    <a:pt x="1477" y="8598"/>
                  </a:cubicBezTo>
                  <a:cubicBezTo>
                    <a:pt x="1524" y="8622"/>
                    <a:pt x="1572" y="8646"/>
                    <a:pt x="1643" y="8646"/>
                  </a:cubicBezTo>
                  <a:cubicBezTo>
                    <a:pt x="1667" y="8646"/>
                    <a:pt x="1715" y="8646"/>
                    <a:pt x="1738" y="8622"/>
                  </a:cubicBezTo>
                  <a:cubicBezTo>
                    <a:pt x="1929" y="8550"/>
                    <a:pt x="2167" y="8479"/>
                    <a:pt x="2453" y="8407"/>
                  </a:cubicBezTo>
                  <a:cubicBezTo>
                    <a:pt x="2548" y="8407"/>
                    <a:pt x="2596" y="8312"/>
                    <a:pt x="2572" y="8241"/>
                  </a:cubicBezTo>
                  <a:cubicBezTo>
                    <a:pt x="2548" y="8169"/>
                    <a:pt x="2477" y="8122"/>
                    <a:pt x="2405" y="8122"/>
                  </a:cubicBezTo>
                  <a:cubicBezTo>
                    <a:pt x="2096" y="8193"/>
                    <a:pt x="1858" y="8265"/>
                    <a:pt x="1643" y="8360"/>
                  </a:cubicBezTo>
                  <a:cubicBezTo>
                    <a:pt x="1643" y="8360"/>
                    <a:pt x="1643" y="8360"/>
                    <a:pt x="1643" y="8336"/>
                  </a:cubicBezTo>
                  <a:cubicBezTo>
                    <a:pt x="1643" y="8145"/>
                    <a:pt x="1762" y="8003"/>
                    <a:pt x="1929" y="7931"/>
                  </a:cubicBezTo>
                  <a:cubicBezTo>
                    <a:pt x="2477" y="7788"/>
                    <a:pt x="3167" y="7669"/>
                    <a:pt x="3929" y="7622"/>
                  </a:cubicBezTo>
                  <a:lnTo>
                    <a:pt x="3929" y="7907"/>
                  </a:lnTo>
                  <a:cubicBezTo>
                    <a:pt x="3620" y="7931"/>
                    <a:pt x="3334" y="7979"/>
                    <a:pt x="3072" y="8003"/>
                  </a:cubicBezTo>
                  <a:cubicBezTo>
                    <a:pt x="2977" y="8026"/>
                    <a:pt x="2929" y="8098"/>
                    <a:pt x="2929" y="8169"/>
                  </a:cubicBezTo>
                  <a:cubicBezTo>
                    <a:pt x="2953" y="8241"/>
                    <a:pt x="3001" y="8312"/>
                    <a:pt x="3072" y="8312"/>
                  </a:cubicBezTo>
                  <a:lnTo>
                    <a:pt x="3096" y="8312"/>
                  </a:lnTo>
                  <a:cubicBezTo>
                    <a:pt x="3405" y="8265"/>
                    <a:pt x="3739" y="8241"/>
                    <a:pt x="4096" y="8217"/>
                  </a:cubicBezTo>
                  <a:cubicBezTo>
                    <a:pt x="4406" y="8193"/>
                    <a:pt x="4739" y="8169"/>
                    <a:pt x="5073" y="8169"/>
                  </a:cubicBezTo>
                  <a:cubicBezTo>
                    <a:pt x="5406" y="8169"/>
                    <a:pt x="5739" y="8193"/>
                    <a:pt x="6049" y="8217"/>
                  </a:cubicBezTo>
                  <a:cubicBezTo>
                    <a:pt x="6525" y="8241"/>
                    <a:pt x="6978" y="8288"/>
                    <a:pt x="7359" y="8360"/>
                  </a:cubicBezTo>
                  <a:cubicBezTo>
                    <a:pt x="7764" y="8431"/>
                    <a:pt x="8121" y="8526"/>
                    <a:pt x="8383" y="8622"/>
                  </a:cubicBezTo>
                  <a:cubicBezTo>
                    <a:pt x="8430" y="8646"/>
                    <a:pt x="8454" y="8646"/>
                    <a:pt x="8502" y="8646"/>
                  </a:cubicBezTo>
                  <a:cubicBezTo>
                    <a:pt x="8549" y="8646"/>
                    <a:pt x="8621" y="8622"/>
                    <a:pt x="8668" y="8598"/>
                  </a:cubicBezTo>
                  <a:cubicBezTo>
                    <a:pt x="8764" y="8526"/>
                    <a:pt x="8811" y="8431"/>
                    <a:pt x="8811" y="8336"/>
                  </a:cubicBezTo>
                  <a:cubicBezTo>
                    <a:pt x="8811" y="8026"/>
                    <a:pt x="8597" y="7741"/>
                    <a:pt x="8287" y="7645"/>
                  </a:cubicBezTo>
                  <a:cubicBezTo>
                    <a:pt x="7716" y="7502"/>
                    <a:pt x="7001" y="7383"/>
                    <a:pt x="6216" y="7312"/>
                  </a:cubicBezTo>
                  <a:lnTo>
                    <a:pt x="6216" y="6883"/>
                  </a:lnTo>
                  <a:lnTo>
                    <a:pt x="9740" y="6883"/>
                  </a:lnTo>
                  <a:cubicBezTo>
                    <a:pt x="9954" y="6883"/>
                    <a:pt x="10121" y="6717"/>
                    <a:pt x="10121" y="6502"/>
                  </a:cubicBezTo>
                  <a:lnTo>
                    <a:pt x="10121" y="382"/>
                  </a:lnTo>
                  <a:cubicBezTo>
                    <a:pt x="10121" y="168"/>
                    <a:pt x="9954" y="1"/>
                    <a:pt x="9740" y="1"/>
                  </a:cubicBezTo>
                  <a:lnTo>
                    <a:pt x="4763" y="1"/>
                  </a:lnTo>
                  <a:cubicBezTo>
                    <a:pt x="4668" y="1"/>
                    <a:pt x="4596" y="72"/>
                    <a:pt x="4596" y="144"/>
                  </a:cubicBezTo>
                  <a:cubicBezTo>
                    <a:pt x="4596" y="239"/>
                    <a:pt x="4668" y="287"/>
                    <a:pt x="4763" y="287"/>
                  </a:cubicBezTo>
                  <a:lnTo>
                    <a:pt x="9740" y="287"/>
                  </a:lnTo>
                  <a:cubicBezTo>
                    <a:pt x="9788" y="287"/>
                    <a:pt x="9835" y="334"/>
                    <a:pt x="9835" y="382"/>
                  </a:cubicBezTo>
                  <a:lnTo>
                    <a:pt x="9835" y="5478"/>
                  </a:lnTo>
                  <a:lnTo>
                    <a:pt x="310" y="5478"/>
                  </a:lnTo>
                  <a:lnTo>
                    <a:pt x="310" y="382"/>
                  </a:lnTo>
                  <a:cubicBezTo>
                    <a:pt x="310" y="334"/>
                    <a:pt x="333" y="287"/>
                    <a:pt x="381" y="287"/>
                  </a:cubicBezTo>
                  <a:lnTo>
                    <a:pt x="4072" y="287"/>
                  </a:lnTo>
                  <a:cubicBezTo>
                    <a:pt x="4168" y="287"/>
                    <a:pt x="4239" y="239"/>
                    <a:pt x="4239" y="144"/>
                  </a:cubicBezTo>
                  <a:cubicBezTo>
                    <a:pt x="4239" y="72"/>
                    <a:pt x="4168" y="1"/>
                    <a:pt x="40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21" name="Google Shape;3627;p63"/>
            <p:cNvSpPr/>
            <p:nvPr/>
          </p:nvSpPr>
          <p:spPr>
            <a:xfrm>
              <a:off x="7420831" y="1339324"/>
              <a:ext cx="39315" cy="39315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811" y="310"/>
                  </a:moveTo>
                  <a:cubicBezTo>
                    <a:pt x="834" y="310"/>
                    <a:pt x="858" y="334"/>
                    <a:pt x="858" y="358"/>
                  </a:cubicBezTo>
                  <a:lnTo>
                    <a:pt x="858" y="834"/>
                  </a:lnTo>
                  <a:cubicBezTo>
                    <a:pt x="858" y="858"/>
                    <a:pt x="858" y="882"/>
                    <a:pt x="811" y="882"/>
                  </a:cubicBezTo>
                  <a:lnTo>
                    <a:pt x="334" y="882"/>
                  </a:lnTo>
                  <a:cubicBezTo>
                    <a:pt x="310" y="882"/>
                    <a:pt x="287" y="858"/>
                    <a:pt x="287" y="834"/>
                  </a:cubicBezTo>
                  <a:lnTo>
                    <a:pt x="287" y="358"/>
                  </a:lnTo>
                  <a:cubicBezTo>
                    <a:pt x="287" y="334"/>
                    <a:pt x="310" y="310"/>
                    <a:pt x="334" y="310"/>
                  </a:cubicBezTo>
                  <a:close/>
                  <a:moveTo>
                    <a:pt x="334" y="0"/>
                  </a:moveTo>
                  <a:cubicBezTo>
                    <a:pt x="144" y="0"/>
                    <a:pt x="1" y="167"/>
                    <a:pt x="1" y="358"/>
                  </a:cubicBezTo>
                  <a:lnTo>
                    <a:pt x="1" y="834"/>
                  </a:lnTo>
                  <a:cubicBezTo>
                    <a:pt x="1" y="1024"/>
                    <a:pt x="144" y="1167"/>
                    <a:pt x="334" y="1167"/>
                  </a:cubicBezTo>
                  <a:lnTo>
                    <a:pt x="811" y="1167"/>
                  </a:lnTo>
                  <a:cubicBezTo>
                    <a:pt x="1001" y="1167"/>
                    <a:pt x="1168" y="1024"/>
                    <a:pt x="1168" y="834"/>
                  </a:cubicBezTo>
                  <a:lnTo>
                    <a:pt x="1168" y="358"/>
                  </a:lnTo>
                  <a:cubicBezTo>
                    <a:pt x="1168" y="167"/>
                    <a:pt x="1001" y="0"/>
                    <a:pt x="8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22" name="Google Shape;3628;p63"/>
            <p:cNvSpPr/>
            <p:nvPr/>
          </p:nvSpPr>
          <p:spPr>
            <a:xfrm>
              <a:off x="7467349" y="1339324"/>
              <a:ext cx="39315" cy="39315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810" y="310"/>
                  </a:moveTo>
                  <a:cubicBezTo>
                    <a:pt x="834" y="310"/>
                    <a:pt x="857" y="334"/>
                    <a:pt x="857" y="358"/>
                  </a:cubicBezTo>
                  <a:lnTo>
                    <a:pt x="857" y="834"/>
                  </a:lnTo>
                  <a:cubicBezTo>
                    <a:pt x="857" y="858"/>
                    <a:pt x="834" y="882"/>
                    <a:pt x="810" y="882"/>
                  </a:cubicBezTo>
                  <a:lnTo>
                    <a:pt x="334" y="882"/>
                  </a:lnTo>
                  <a:cubicBezTo>
                    <a:pt x="310" y="882"/>
                    <a:pt x="286" y="858"/>
                    <a:pt x="286" y="834"/>
                  </a:cubicBezTo>
                  <a:lnTo>
                    <a:pt x="286" y="358"/>
                  </a:lnTo>
                  <a:cubicBezTo>
                    <a:pt x="286" y="334"/>
                    <a:pt x="310" y="310"/>
                    <a:pt x="334" y="310"/>
                  </a:cubicBezTo>
                  <a:close/>
                  <a:moveTo>
                    <a:pt x="334" y="0"/>
                  </a:moveTo>
                  <a:cubicBezTo>
                    <a:pt x="143" y="0"/>
                    <a:pt x="0" y="167"/>
                    <a:pt x="0" y="358"/>
                  </a:cubicBezTo>
                  <a:lnTo>
                    <a:pt x="0" y="834"/>
                  </a:lnTo>
                  <a:cubicBezTo>
                    <a:pt x="0" y="1024"/>
                    <a:pt x="143" y="1167"/>
                    <a:pt x="334" y="1167"/>
                  </a:cubicBezTo>
                  <a:lnTo>
                    <a:pt x="810" y="1167"/>
                  </a:lnTo>
                  <a:cubicBezTo>
                    <a:pt x="1000" y="1167"/>
                    <a:pt x="1167" y="1024"/>
                    <a:pt x="1167" y="834"/>
                  </a:cubicBezTo>
                  <a:lnTo>
                    <a:pt x="1167" y="358"/>
                  </a:lnTo>
                  <a:cubicBezTo>
                    <a:pt x="1167" y="167"/>
                    <a:pt x="1000" y="0"/>
                    <a:pt x="8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23" name="Google Shape;3629;p63"/>
            <p:cNvSpPr/>
            <p:nvPr/>
          </p:nvSpPr>
          <p:spPr>
            <a:xfrm>
              <a:off x="7420831" y="1286410"/>
              <a:ext cx="85833" cy="42513"/>
            </a:xfrm>
            <a:custGeom>
              <a:avLst/>
              <a:gdLst/>
              <a:ahLst/>
              <a:cxnLst/>
              <a:rect l="l" t="t" r="r" b="b"/>
              <a:pathLst>
                <a:path w="2550" h="1263" extrusionOk="0">
                  <a:moveTo>
                    <a:pt x="2192" y="286"/>
                  </a:moveTo>
                  <a:cubicBezTo>
                    <a:pt x="2216" y="286"/>
                    <a:pt x="2239" y="310"/>
                    <a:pt x="2239" y="334"/>
                  </a:cubicBezTo>
                  <a:lnTo>
                    <a:pt x="2239" y="906"/>
                  </a:lnTo>
                  <a:cubicBezTo>
                    <a:pt x="2239" y="929"/>
                    <a:pt x="2216" y="953"/>
                    <a:pt x="2192" y="953"/>
                  </a:cubicBezTo>
                  <a:lnTo>
                    <a:pt x="334" y="953"/>
                  </a:lnTo>
                  <a:cubicBezTo>
                    <a:pt x="310" y="953"/>
                    <a:pt x="287" y="929"/>
                    <a:pt x="287" y="906"/>
                  </a:cubicBezTo>
                  <a:lnTo>
                    <a:pt x="287" y="334"/>
                  </a:lnTo>
                  <a:cubicBezTo>
                    <a:pt x="287" y="310"/>
                    <a:pt x="310" y="286"/>
                    <a:pt x="334" y="286"/>
                  </a:cubicBezTo>
                  <a:close/>
                  <a:moveTo>
                    <a:pt x="358" y="1"/>
                  </a:moveTo>
                  <a:cubicBezTo>
                    <a:pt x="168" y="1"/>
                    <a:pt x="1" y="144"/>
                    <a:pt x="1" y="334"/>
                  </a:cubicBezTo>
                  <a:lnTo>
                    <a:pt x="1" y="906"/>
                  </a:lnTo>
                  <a:cubicBezTo>
                    <a:pt x="1" y="1096"/>
                    <a:pt x="168" y="1263"/>
                    <a:pt x="358" y="1263"/>
                  </a:cubicBezTo>
                  <a:lnTo>
                    <a:pt x="2192" y="1263"/>
                  </a:lnTo>
                  <a:cubicBezTo>
                    <a:pt x="2382" y="1263"/>
                    <a:pt x="2549" y="1096"/>
                    <a:pt x="2549" y="906"/>
                  </a:cubicBezTo>
                  <a:lnTo>
                    <a:pt x="2549" y="334"/>
                  </a:lnTo>
                  <a:cubicBezTo>
                    <a:pt x="2549" y="144"/>
                    <a:pt x="2382" y="1"/>
                    <a:pt x="21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24" name="Google Shape;3630;p63"/>
            <p:cNvSpPr/>
            <p:nvPr/>
          </p:nvSpPr>
          <p:spPr>
            <a:xfrm>
              <a:off x="7420831" y="1255140"/>
              <a:ext cx="24908" cy="9660"/>
            </a:xfrm>
            <a:custGeom>
              <a:avLst/>
              <a:gdLst/>
              <a:ahLst/>
              <a:cxnLst/>
              <a:rect l="l" t="t" r="r" b="b"/>
              <a:pathLst>
                <a:path w="740" h="287" extrusionOk="0">
                  <a:moveTo>
                    <a:pt x="144" y="1"/>
                  </a:moveTo>
                  <a:cubicBezTo>
                    <a:pt x="72" y="1"/>
                    <a:pt x="1" y="49"/>
                    <a:pt x="1" y="144"/>
                  </a:cubicBezTo>
                  <a:cubicBezTo>
                    <a:pt x="1" y="215"/>
                    <a:pt x="72" y="287"/>
                    <a:pt x="144" y="287"/>
                  </a:cubicBezTo>
                  <a:lnTo>
                    <a:pt x="572" y="287"/>
                  </a:lnTo>
                  <a:cubicBezTo>
                    <a:pt x="668" y="287"/>
                    <a:pt x="739" y="215"/>
                    <a:pt x="739" y="144"/>
                  </a:cubicBezTo>
                  <a:cubicBezTo>
                    <a:pt x="739" y="49"/>
                    <a:pt x="668" y="1"/>
                    <a:pt x="5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25" name="Google Shape;3631;p63"/>
            <p:cNvSpPr/>
            <p:nvPr/>
          </p:nvSpPr>
          <p:spPr>
            <a:xfrm>
              <a:off x="7420831" y="1238310"/>
              <a:ext cx="85833" cy="10468"/>
            </a:xfrm>
            <a:custGeom>
              <a:avLst/>
              <a:gdLst/>
              <a:ahLst/>
              <a:cxnLst/>
              <a:rect l="l" t="t" r="r" b="b"/>
              <a:pathLst>
                <a:path w="2550" h="311" extrusionOk="0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39"/>
                    <a:pt x="72" y="310"/>
                    <a:pt x="144" y="310"/>
                  </a:cubicBezTo>
                  <a:lnTo>
                    <a:pt x="2382" y="310"/>
                  </a:lnTo>
                  <a:cubicBezTo>
                    <a:pt x="2478" y="310"/>
                    <a:pt x="2549" y="239"/>
                    <a:pt x="2549" y="144"/>
                  </a:cubicBezTo>
                  <a:cubicBezTo>
                    <a:pt x="2549" y="72"/>
                    <a:pt x="2478" y="1"/>
                    <a:pt x="2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26" name="Google Shape;3632;p63"/>
            <p:cNvSpPr/>
            <p:nvPr/>
          </p:nvSpPr>
          <p:spPr>
            <a:xfrm>
              <a:off x="7634067" y="1231915"/>
              <a:ext cx="75398" cy="153927"/>
            </a:xfrm>
            <a:custGeom>
              <a:avLst/>
              <a:gdLst/>
              <a:ahLst/>
              <a:cxnLst/>
              <a:rect l="l" t="t" r="r" b="b"/>
              <a:pathLst>
                <a:path w="2240" h="4573" extrusionOk="0">
                  <a:moveTo>
                    <a:pt x="1882" y="286"/>
                  </a:moveTo>
                  <a:cubicBezTo>
                    <a:pt x="1906" y="286"/>
                    <a:pt x="1930" y="310"/>
                    <a:pt x="1930" y="334"/>
                  </a:cubicBezTo>
                  <a:lnTo>
                    <a:pt x="1930" y="572"/>
                  </a:lnTo>
                  <a:lnTo>
                    <a:pt x="286" y="572"/>
                  </a:lnTo>
                  <a:lnTo>
                    <a:pt x="286" y="334"/>
                  </a:lnTo>
                  <a:cubicBezTo>
                    <a:pt x="286" y="310"/>
                    <a:pt x="310" y="286"/>
                    <a:pt x="334" y="286"/>
                  </a:cubicBezTo>
                  <a:close/>
                  <a:moveTo>
                    <a:pt x="1930" y="3977"/>
                  </a:moveTo>
                  <a:lnTo>
                    <a:pt x="1930" y="4215"/>
                  </a:lnTo>
                  <a:cubicBezTo>
                    <a:pt x="1930" y="4239"/>
                    <a:pt x="1906" y="4263"/>
                    <a:pt x="1882" y="4263"/>
                  </a:cubicBezTo>
                  <a:lnTo>
                    <a:pt x="334" y="4263"/>
                  </a:lnTo>
                  <a:cubicBezTo>
                    <a:pt x="310" y="4263"/>
                    <a:pt x="286" y="4239"/>
                    <a:pt x="286" y="4215"/>
                  </a:cubicBezTo>
                  <a:lnTo>
                    <a:pt x="286" y="3977"/>
                  </a:lnTo>
                  <a:close/>
                  <a:moveTo>
                    <a:pt x="334" y="0"/>
                  </a:moveTo>
                  <a:cubicBezTo>
                    <a:pt x="143" y="0"/>
                    <a:pt x="1" y="143"/>
                    <a:pt x="1" y="334"/>
                  </a:cubicBezTo>
                  <a:lnTo>
                    <a:pt x="1" y="4215"/>
                  </a:lnTo>
                  <a:cubicBezTo>
                    <a:pt x="1" y="4406"/>
                    <a:pt x="143" y="4573"/>
                    <a:pt x="334" y="4573"/>
                  </a:cubicBezTo>
                  <a:lnTo>
                    <a:pt x="1882" y="4573"/>
                  </a:lnTo>
                  <a:cubicBezTo>
                    <a:pt x="2072" y="4573"/>
                    <a:pt x="2239" y="4406"/>
                    <a:pt x="2239" y="4215"/>
                  </a:cubicBezTo>
                  <a:lnTo>
                    <a:pt x="2239" y="2167"/>
                  </a:lnTo>
                  <a:cubicBezTo>
                    <a:pt x="2239" y="2096"/>
                    <a:pt x="2168" y="2024"/>
                    <a:pt x="2072" y="2024"/>
                  </a:cubicBezTo>
                  <a:cubicBezTo>
                    <a:pt x="2001" y="2024"/>
                    <a:pt x="1930" y="2096"/>
                    <a:pt x="1930" y="2167"/>
                  </a:cubicBezTo>
                  <a:lnTo>
                    <a:pt x="1930" y="3692"/>
                  </a:lnTo>
                  <a:lnTo>
                    <a:pt x="286" y="3692"/>
                  </a:lnTo>
                  <a:lnTo>
                    <a:pt x="286" y="858"/>
                  </a:lnTo>
                  <a:lnTo>
                    <a:pt x="1930" y="858"/>
                  </a:lnTo>
                  <a:lnTo>
                    <a:pt x="1930" y="1501"/>
                  </a:lnTo>
                  <a:cubicBezTo>
                    <a:pt x="1930" y="1596"/>
                    <a:pt x="2001" y="1667"/>
                    <a:pt x="2096" y="1667"/>
                  </a:cubicBezTo>
                  <a:cubicBezTo>
                    <a:pt x="2168" y="1667"/>
                    <a:pt x="2239" y="1596"/>
                    <a:pt x="2239" y="1501"/>
                  </a:cubicBezTo>
                  <a:lnTo>
                    <a:pt x="2239" y="334"/>
                  </a:lnTo>
                  <a:cubicBezTo>
                    <a:pt x="2239" y="143"/>
                    <a:pt x="2072" y="0"/>
                    <a:pt x="1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27" name="Google Shape;3633;p63"/>
            <p:cNvSpPr/>
            <p:nvPr/>
          </p:nvSpPr>
          <p:spPr>
            <a:xfrm>
              <a:off x="7525043" y="1256756"/>
              <a:ext cx="89805" cy="104245"/>
            </a:xfrm>
            <a:custGeom>
              <a:avLst/>
              <a:gdLst/>
              <a:ahLst/>
              <a:cxnLst/>
              <a:rect l="l" t="t" r="r" b="b"/>
              <a:pathLst>
                <a:path w="2668" h="3097" extrusionOk="0">
                  <a:moveTo>
                    <a:pt x="739" y="286"/>
                  </a:moveTo>
                  <a:cubicBezTo>
                    <a:pt x="810" y="286"/>
                    <a:pt x="882" y="358"/>
                    <a:pt x="906" y="429"/>
                  </a:cubicBezTo>
                  <a:cubicBezTo>
                    <a:pt x="787" y="477"/>
                    <a:pt x="691" y="501"/>
                    <a:pt x="596" y="572"/>
                  </a:cubicBezTo>
                  <a:cubicBezTo>
                    <a:pt x="572" y="548"/>
                    <a:pt x="572" y="501"/>
                    <a:pt x="572" y="477"/>
                  </a:cubicBezTo>
                  <a:cubicBezTo>
                    <a:pt x="572" y="382"/>
                    <a:pt x="644" y="286"/>
                    <a:pt x="739" y="286"/>
                  </a:cubicBezTo>
                  <a:close/>
                  <a:moveTo>
                    <a:pt x="2192" y="596"/>
                  </a:moveTo>
                  <a:cubicBezTo>
                    <a:pt x="2287" y="596"/>
                    <a:pt x="2358" y="667"/>
                    <a:pt x="2358" y="763"/>
                  </a:cubicBezTo>
                  <a:cubicBezTo>
                    <a:pt x="2358" y="810"/>
                    <a:pt x="2335" y="882"/>
                    <a:pt x="2287" y="905"/>
                  </a:cubicBezTo>
                  <a:cubicBezTo>
                    <a:pt x="2216" y="810"/>
                    <a:pt x="2144" y="739"/>
                    <a:pt x="2073" y="667"/>
                  </a:cubicBezTo>
                  <a:cubicBezTo>
                    <a:pt x="2096" y="620"/>
                    <a:pt x="2144" y="596"/>
                    <a:pt x="2192" y="596"/>
                  </a:cubicBezTo>
                  <a:close/>
                  <a:moveTo>
                    <a:pt x="501" y="2191"/>
                  </a:moveTo>
                  <a:cubicBezTo>
                    <a:pt x="596" y="2191"/>
                    <a:pt x="668" y="2263"/>
                    <a:pt x="668" y="2358"/>
                  </a:cubicBezTo>
                  <a:cubicBezTo>
                    <a:pt x="668" y="2453"/>
                    <a:pt x="596" y="2525"/>
                    <a:pt x="501" y="2525"/>
                  </a:cubicBezTo>
                  <a:cubicBezTo>
                    <a:pt x="406" y="2525"/>
                    <a:pt x="334" y="2453"/>
                    <a:pt x="334" y="2358"/>
                  </a:cubicBezTo>
                  <a:cubicBezTo>
                    <a:pt x="334" y="2263"/>
                    <a:pt x="406" y="2191"/>
                    <a:pt x="501" y="2191"/>
                  </a:cubicBezTo>
                  <a:close/>
                  <a:moveTo>
                    <a:pt x="1263" y="667"/>
                  </a:moveTo>
                  <a:cubicBezTo>
                    <a:pt x="1787" y="667"/>
                    <a:pt x="2239" y="1120"/>
                    <a:pt x="2239" y="1644"/>
                  </a:cubicBezTo>
                  <a:cubicBezTo>
                    <a:pt x="2239" y="1858"/>
                    <a:pt x="2168" y="2072"/>
                    <a:pt x="2025" y="2239"/>
                  </a:cubicBezTo>
                  <a:cubicBezTo>
                    <a:pt x="1954" y="2191"/>
                    <a:pt x="1882" y="2168"/>
                    <a:pt x="1787" y="2168"/>
                  </a:cubicBezTo>
                  <a:cubicBezTo>
                    <a:pt x="1525" y="2168"/>
                    <a:pt x="1334" y="2358"/>
                    <a:pt x="1311" y="2620"/>
                  </a:cubicBezTo>
                  <a:lnTo>
                    <a:pt x="1263" y="2620"/>
                  </a:lnTo>
                  <a:cubicBezTo>
                    <a:pt x="1144" y="2620"/>
                    <a:pt x="1025" y="2596"/>
                    <a:pt x="930" y="2549"/>
                  </a:cubicBezTo>
                  <a:cubicBezTo>
                    <a:pt x="953" y="2501"/>
                    <a:pt x="977" y="2430"/>
                    <a:pt x="977" y="2358"/>
                  </a:cubicBezTo>
                  <a:cubicBezTo>
                    <a:pt x="977" y="2096"/>
                    <a:pt x="763" y="1882"/>
                    <a:pt x="501" y="1882"/>
                  </a:cubicBezTo>
                  <a:cubicBezTo>
                    <a:pt x="429" y="1882"/>
                    <a:pt x="382" y="1906"/>
                    <a:pt x="334" y="1929"/>
                  </a:cubicBezTo>
                  <a:cubicBezTo>
                    <a:pt x="310" y="1834"/>
                    <a:pt x="287" y="1739"/>
                    <a:pt x="287" y="1644"/>
                  </a:cubicBezTo>
                  <a:cubicBezTo>
                    <a:pt x="287" y="1096"/>
                    <a:pt x="715" y="667"/>
                    <a:pt x="1263" y="667"/>
                  </a:cubicBezTo>
                  <a:close/>
                  <a:moveTo>
                    <a:pt x="1787" y="2453"/>
                  </a:moveTo>
                  <a:cubicBezTo>
                    <a:pt x="1882" y="2453"/>
                    <a:pt x="1954" y="2525"/>
                    <a:pt x="1954" y="2620"/>
                  </a:cubicBezTo>
                  <a:cubicBezTo>
                    <a:pt x="1954" y="2715"/>
                    <a:pt x="1882" y="2787"/>
                    <a:pt x="1787" y="2787"/>
                  </a:cubicBezTo>
                  <a:cubicBezTo>
                    <a:pt x="1692" y="2787"/>
                    <a:pt x="1620" y="2715"/>
                    <a:pt x="1620" y="2620"/>
                  </a:cubicBezTo>
                  <a:cubicBezTo>
                    <a:pt x="1620" y="2525"/>
                    <a:pt x="1692" y="2453"/>
                    <a:pt x="1787" y="2453"/>
                  </a:cubicBezTo>
                  <a:close/>
                  <a:moveTo>
                    <a:pt x="739" y="1"/>
                  </a:moveTo>
                  <a:cubicBezTo>
                    <a:pt x="477" y="1"/>
                    <a:pt x="263" y="215"/>
                    <a:pt x="263" y="453"/>
                  </a:cubicBezTo>
                  <a:cubicBezTo>
                    <a:pt x="263" y="572"/>
                    <a:pt x="310" y="667"/>
                    <a:pt x="358" y="739"/>
                  </a:cubicBezTo>
                  <a:cubicBezTo>
                    <a:pt x="144" y="977"/>
                    <a:pt x="1" y="1286"/>
                    <a:pt x="1" y="1644"/>
                  </a:cubicBezTo>
                  <a:cubicBezTo>
                    <a:pt x="1" y="1810"/>
                    <a:pt x="25" y="1977"/>
                    <a:pt x="96" y="2144"/>
                  </a:cubicBezTo>
                  <a:cubicBezTo>
                    <a:pt x="72" y="2215"/>
                    <a:pt x="48" y="2287"/>
                    <a:pt x="48" y="2358"/>
                  </a:cubicBezTo>
                  <a:cubicBezTo>
                    <a:pt x="48" y="2620"/>
                    <a:pt x="239" y="2811"/>
                    <a:pt x="501" y="2811"/>
                  </a:cubicBezTo>
                  <a:cubicBezTo>
                    <a:pt x="572" y="2811"/>
                    <a:pt x="644" y="2811"/>
                    <a:pt x="691" y="2787"/>
                  </a:cubicBezTo>
                  <a:cubicBezTo>
                    <a:pt x="858" y="2858"/>
                    <a:pt x="1072" y="2906"/>
                    <a:pt x="1263" y="2906"/>
                  </a:cubicBezTo>
                  <a:lnTo>
                    <a:pt x="1406" y="2906"/>
                  </a:lnTo>
                  <a:cubicBezTo>
                    <a:pt x="1501" y="3025"/>
                    <a:pt x="1620" y="3096"/>
                    <a:pt x="1787" y="3096"/>
                  </a:cubicBezTo>
                  <a:cubicBezTo>
                    <a:pt x="2049" y="3096"/>
                    <a:pt x="2239" y="2882"/>
                    <a:pt x="2239" y="2620"/>
                  </a:cubicBezTo>
                  <a:cubicBezTo>
                    <a:pt x="2239" y="2572"/>
                    <a:pt x="2239" y="2525"/>
                    <a:pt x="2216" y="2477"/>
                  </a:cubicBezTo>
                  <a:cubicBezTo>
                    <a:pt x="2430" y="2239"/>
                    <a:pt x="2525" y="1953"/>
                    <a:pt x="2525" y="1644"/>
                  </a:cubicBezTo>
                  <a:cubicBezTo>
                    <a:pt x="2525" y="1477"/>
                    <a:pt x="2501" y="1310"/>
                    <a:pt x="2430" y="1167"/>
                  </a:cubicBezTo>
                  <a:cubicBezTo>
                    <a:pt x="2573" y="1072"/>
                    <a:pt x="2668" y="929"/>
                    <a:pt x="2668" y="763"/>
                  </a:cubicBezTo>
                  <a:cubicBezTo>
                    <a:pt x="2668" y="501"/>
                    <a:pt x="2454" y="286"/>
                    <a:pt x="2192" y="286"/>
                  </a:cubicBezTo>
                  <a:cubicBezTo>
                    <a:pt x="2049" y="286"/>
                    <a:pt x="1906" y="382"/>
                    <a:pt x="1811" y="501"/>
                  </a:cubicBezTo>
                  <a:cubicBezTo>
                    <a:pt x="1644" y="429"/>
                    <a:pt x="1453" y="382"/>
                    <a:pt x="1263" y="382"/>
                  </a:cubicBezTo>
                  <a:lnTo>
                    <a:pt x="1192" y="382"/>
                  </a:lnTo>
                  <a:cubicBezTo>
                    <a:pt x="1144" y="167"/>
                    <a:pt x="953" y="1"/>
                    <a:pt x="7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28" name="Google Shape;3634;p63"/>
            <p:cNvSpPr/>
            <p:nvPr/>
          </p:nvSpPr>
          <p:spPr>
            <a:xfrm>
              <a:off x="7562742" y="1291223"/>
              <a:ext cx="31270" cy="31304"/>
            </a:xfrm>
            <a:custGeom>
              <a:avLst/>
              <a:gdLst/>
              <a:ahLst/>
              <a:cxnLst/>
              <a:rect l="l" t="t" r="r" b="b"/>
              <a:pathLst>
                <a:path w="929" h="930" extrusionOk="0">
                  <a:moveTo>
                    <a:pt x="476" y="286"/>
                  </a:moveTo>
                  <a:cubicBezTo>
                    <a:pt x="572" y="286"/>
                    <a:pt x="643" y="382"/>
                    <a:pt x="643" y="453"/>
                  </a:cubicBezTo>
                  <a:cubicBezTo>
                    <a:pt x="643" y="548"/>
                    <a:pt x="572" y="620"/>
                    <a:pt x="476" y="620"/>
                  </a:cubicBezTo>
                  <a:cubicBezTo>
                    <a:pt x="381" y="620"/>
                    <a:pt x="310" y="548"/>
                    <a:pt x="310" y="453"/>
                  </a:cubicBezTo>
                  <a:cubicBezTo>
                    <a:pt x="310" y="382"/>
                    <a:pt x="381" y="286"/>
                    <a:pt x="476" y="286"/>
                  </a:cubicBezTo>
                  <a:close/>
                  <a:moveTo>
                    <a:pt x="476" y="1"/>
                  </a:moveTo>
                  <a:cubicBezTo>
                    <a:pt x="214" y="1"/>
                    <a:pt x="0" y="215"/>
                    <a:pt x="0" y="453"/>
                  </a:cubicBezTo>
                  <a:cubicBezTo>
                    <a:pt x="0" y="715"/>
                    <a:pt x="214" y="929"/>
                    <a:pt x="476" y="929"/>
                  </a:cubicBezTo>
                  <a:cubicBezTo>
                    <a:pt x="738" y="929"/>
                    <a:pt x="929" y="715"/>
                    <a:pt x="929" y="453"/>
                  </a:cubicBezTo>
                  <a:cubicBezTo>
                    <a:pt x="929" y="215"/>
                    <a:pt x="738" y="1"/>
                    <a:pt x="4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29" name="Google Shape;3635;p63"/>
            <p:cNvSpPr/>
            <p:nvPr/>
          </p:nvSpPr>
          <p:spPr>
            <a:xfrm>
              <a:off x="7537093" y="1365780"/>
              <a:ext cx="20869" cy="9660"/>
            </a:xfrm>
            <a:custGeom>
              <a:avLst/>
              <a:gdLst/>
              <a:ahLst/>
              <a:cxnLst/>
              <a:rect l="l" t="t" r="r" b="b"/>
              <a:pathLst>
                <a:path w="620" h="287" extrusionOk="0">
                  <a:moveTo>
                    <a:pt x="143" y="0"/>
                  </a:moveTo>
                  <a:cubicBezTo>
                    <a:pt x="71" y="0"/>
                    <a:pt x="0" y="48"/>
                    <a:pt x="0" y="143"/>
                  </a:cubicBezTo>
                  <a:cubicBezTo>
                    <a:pt x="0" y="215"/>
                    <a:pt x="71" y="286"/>
                    <a:pt x="143" y="286"/>
                  </a:cubicBezTo>
                  <a:lnTo>
                    <a:pt x="452" y="286"/>
                  </a:lnTo>
                  <a:cubicBezTo>
                    <a:pt x="548" y="286"/>
                    <a:pt x="619" y="215"/>
                    <a:pt x="619" y="143"/>
                  </a:cubicBezTo>
                  <a:cubicBezTo>
                    <a:pt x="619" y="72"/>
                    <a:pt x="548" y="0"/>
                    <a:pt x="4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30" name="Google Shape;3636;p63"/>
            <p:cNvSpPr/>
            <p:nvPr/>
          </p:nvSpPr>
          <p:spPr>
            <a:xfrm>
              <a:off x="7582769" y="1247937"/>
              <a:ext cx="32078" cy="10468"/>
            </a:xfrm>
            <a:custGeom>
              <a:avLst/>
              <a:gdLst/>
              <a:ahLst/>
              <a:cxnLst/>
              <a:rect l="l" t="t" r="r" b="b"/>
              <a:pathLst>
                <a:path w="953" h="311" extrusionOk="0">
                  <a:moveTo>
                    <a:pt x="167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39"/>
                    <a:pt x="72" y="310"/>
                    <a:pt x="167" y="310"/>
                  </a:cubicBezTo>
                  <a:lnTo>
                    <a:pt x="810" y="310"/>
                  </a:lnTo>
                  <a:cubicBezTo>
                    <a:pt x="882" y="310"/>
                    <a:pt x="953" y="239"/>
                    <a:pt x="953" y="143"/>
                  </a:cubicBezTo>
                  <a:cubicBezTo>
                    <a:pt x="953" y="72"/>
                    <a:pt x="882" y="1"/>
                    <a:pt x="8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Google Shape;1126;p40"/>
          <p:cNvSpPr txBox="1">
            <a:spLocks noGrp="1"/>
          </p:cNvSpPr>
          <p:nvPr>
            <p:ph type="title"/>
          </p:nvPr>
        </p:nvSpPr>
        <p:spPr>
          <a:xfrm>
            <a:off x="815502" y="2127484"/>
            <a:ext cx="6683886" cy="100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</a:rPr>
              <a:t>Introduction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048642" name="Google Shape;1127;p40"/>
          <p:cNvSpPr txBox="1">
            <a:spLocks noGrp="1"/>
          </p:cNvSpPr>
          <p:nvPr>
            <p:ph type="title" idx="2"/>
          </p:nvPr>
        </p:nvSpPr>
        <p:spPr>
          <a:xfrm>
            <a:off x="3749088" y="764221"/>
            <a:ext cx="16458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</a:rPr>
              <a:t>01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Google Shape;929;p38"/>
          <p:cNvSpPr txBox="1">
            <a:spLocks noGrp="1"/>
          </p:cNvSpPr>
          <p:nvPr>
            <p:ph type="subTitle" idx="1"/>
          </p:nvPr>
        </p:nvSpPr>
        <p:spPr>
          <a:xfrm>
            <a:off x="633513" y="1165892"/>
            <a:ext cx="6391341" cy="326297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b="1" dirty="0">
                <a:solidFill>
                  <a:srgbClr val="C00000"/>
                </a:solidFill>
              </a:rPr>
              <a:t>Coronavirus disease (COVID-19) is an infectious disease caused by the SARS-CoV-2 virus.</a:t>
            </a:r>
          </a:p>
          <a:p>
            <a:pPr marL="0" lvl="0" indent="0"/>
            <a:endParaRPr lang="en-US" b="1" dirty="0">
              <a:solidFill>
                <a:srgbClr val="C00000"/>
              </a:solidFill>
            </a:endParaRPr>
          </a:p>
          <a:p>
            <a:pPr marL="0" lvl="0" indent="0"/>
            <a:endParaRPr lang="en-US" b="1" dirty="0">
              <a:solidFill>
                <a:srgbClr val="C00000"/>
              </a:solidFill>
            </a:endParaRPr>
          </a:p>
          <a:p>
            <a:pPr marL="0" lvl="0" indent="0"/>
            <a:r>
              <a:rPr lang="en-US" b="1" dirty="0">
                <a:solidFill>
                  <a:srgbClr val="C00000"/>
                </a:solidFill>
              </a:rPr>
              <a:t>With its great tendency to spread, Nigeria became a safe haven for it. Ever since the confirmation of the first case in Nigeria on 27</a:t>
            </a:r>
            <a:r>
              <a:rPr lang="en-US" b="1" baseline="30000" dirty="0">
                <a:solidFill>
                  <a:srgbClr val="C00000"/>
                </a:solidFill>
              </a:rPr>
              <a:t>th</a:t>
            </a:r>
            <a:r>
              <a:rPr lang="en-US" b="1" dirty="0">
                <a:solidFill>
                  <a:srgbClr val="C00000"/>
                </a:solidFill>
              </a:rPr>
              <a:t> of February, 2020, the trajectory of cases has only seen a steady rise. </a:t>
            </a:r>
          </a:p>
          <a:p>
            <a:pPr marL="0" lvl="0" indent="0"/>
            <a:endParaRPr lang="en-US" b="1" dirty="0">
              <a:solidFill>
                <a:srgbClr val="C00000"/>
              </a:solidFill>
            </a:endParaRPr>
          </a:p>
          <a:p>
            <a:pPr marL="0" lvl="0" indent="0"/>
            <a:endParaRPr lang="en-US" b="1" dirty="0">
              <a:solidFill>
                <a:srgbClr val="C00000"/>
              </a:solidFill>
            </a:endParaRPr>
          </a:p>
          <a:p>
            <a:pPr marL="0" lvl="0" indent="0"/>
            <a:r>
              <a:rPr lang="en-US" b="1" dirty="0">
                <a:solidFill>
                  <a:srgbClr val="C00000"/>
                </a:solidFill>
              </a:rPr>
              <a:t>	</a:t>
            </a:r>
          </a:p>
          <a:p>
            <a:pPr marL="0" lvl="0" indent="0"/>
            <a:endParaRPr lang="en-US" b="1" dirty="0">
              <a:solidFill>
                <a:srgbClr val="C00000"/>
              </a:solidFill>
            </a:endParaRPr>
          </a:p>
          <a:p>
            <a:pPr marL="0" lvl="0" indent="0"/>
            <a:r>
              <a:rPr lang="en-US" b="1" dirty="0">
                <a:solidFill>
                  <a:srgbClr val="C00000"/>
                </a:solidFill>
              </a:rPr>
              <a:t>This project investigates COVID-19’s stay in Nigeria; exploring its effects on the economy and health sector among others. The solution will also be stated. </a:t>
            </a:r>
          </a:p>
          <a:p>
            <a:pPr marL="0" lvl="0" indent="0"/>
            <a:endParaRPr lang="en-GB" b="1" dirty="0">
              <a:solidFill>
                <a:srgbClr val="C00000"/>
              </a:solidFill>
            </a:endParaRPr>
          </a:p>
          <a:p>
            <a:pPr marL="0" lvl="0" indent="0"/>
            <a:endParaRPr lang="en-GB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Google Shape;1878;p49"/>
          <p:cNvSpPr txBox="1">
            <a:spLocks noGrp="1"/>
          </p:cNvSpPr>
          <p:nvPr>
            <p:ph type="title"/>
          </p:nvPr>
        </p:nvSpPr>
        <p:spPr>
          <a:xfrm>
            <a:off x="713100" y="2644568"/>
            <a:ext cx="6688267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00000"/>
                </a:solidFill>
              </a:rPr>
              <a:t>Data Overview and Extraction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048666" name="Google Shape;1879;p49"/>
          <p:cNvSpPr txBox="1">
            <a:spLocks noGrp="1"/>
          </p:cNvSpPr>
          <p:nvPr>
            <p:ph type="title" idx="2"/>
          </p:nvPr>
        </p:nvSpPr>
        <p:spPr>
          <a:xfrm>
            <a:off x="713100" y="861045"/>
            <a:ext cx="1463100" cy="97116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</a:rPr>
              <a:t>02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1020;p39"/>
          <p:cNvSpPr/>
          <p:nvPr/>
        </p:nvSpPr>
        <p:spPr>
          <a:xfrm>
            <a:off x="713855" y="990889"/>
            <a:ext cx="852300" cy="8523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1.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048679" name="Google Shape;1021;p39"/>
          <p:cNvSpPr/>
          <p:nvPr/>
        </p:nvSpPr>
        <p:spPr>
          <a:xfrm>
            <a:off x="713100" y="2149261"/>
            <a:ext cx="852300" cy="8523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2.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048680" name="Google Shape;1022;p39"/>
          <p:cNvSpPr/>
          <p:nvPr/>
        </p:nvSpPr>
        <p:spPr>
          <a:xfrm>
            <a:off x="5749227" y="990889"/>
            <a:ext cx="852300" cy="8523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4.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048681" name="Google Shape;1023;p39"/>
          <p:cNvSpPr/>
          <p:nvPr/>
        </p:nvSpPr>
        <p:spPr>
          <a:xfrm>
            <a:off x="713100" y="3307633"/>
            <a:ext cx="852300" cy="8523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3.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048682" name="Google Shape;1024;p39"/>
          <p:cNvSpPr txBox="1">
            <a:spLocks noGrp="1"/>
          </p:cNvSpPr>
          <p:nvPr>
            <p:ph type="title"/>
          </p:nvPr>
        </p:nvSpPr>
        <p:spPr>
          <a:xfrm>
            <a:off x="713100" y="177575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00000"/>
                </a:solidFill>
              </a:rPr>
              <a:t>Data Sources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048683" name="Google Shape;1029;p39"/>
          <p:cNvSpPr txBox="1">
            <a:spLocks noGrp="1"/>
          </p:cNvSpPr>
          <p:nvPr>
            <p:ph type="subTitle" idx="1"/>
          </p:nvPr>
        </p:nvSpPr>
        <p:spPr>
          <a:xfrm>
            <a:off x="1645147" y="1244694"/>
            <a:ext cx="18288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00000"/>
                </a:solidFill>
              </a:rPr>
              <a:t>NCDC Dataset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048684" name="Google Shape;1029;p39"/>
          <p:cNvSpPr txBox="1">
            <a:spLocks noGrp="1"/>
          </p:cNvSpPr>
          <p:nvPr>
            <p:ph type="subTitle" idx="2"/>
          </p:nvPr>
        </p:nvSpPr>
        <p:spPr>
          <a:xfrm>
            <a:off x="1649281" y="2398822"/>
            <a:ext cx="18288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00000"/>
                </a:solidFill>
              </a:rPr>
              <a:t>John Hopkins GitHub Data Repo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048685" name="Google Shape;1029;p39"/>
          <p:cNvSpPr txBox="1">
            <a:spLocks noGrp="1"/>
          </p:cNvSpPr>
          <p:nvPr>
            <p:ph type="subTitle" idx="3"/>
          </p:nvPr>
        </p:nvSpPr>
        <p:spPr>
          <a:xfrm>
            <a:off x="1733028" y="3556110"/>
            <a:ext cx="18288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00000"/>
                </a:solidFill>
              </a:rPr>
              <a:t>Nigeria COVID Vulnerability Index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048686" name="Google Shape;1029;p39"/>
          <p:cNvSpPr txBox="1">
            <a:spLocks noGrp="1"/>
          </p:cNvSpPr>
          <p:nvPr>
            <p:ph type="subTitle" idx="4"/>
          </p:nvPr>
        </p:nvSpPr>
        <p:spPr>
          <a:xfrm>
            <a:off x="6779373" y="1177658"/>
            <a:ext cx="18288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00000"/>
                </a:solidFill>
              </a:rPr>
              <a:t>Nigeria GDP Data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048687" name="Google Shape;1029;p39"/>
          <p:cNvSpPr txBox="1">
            <a:spLocks noGrp="1"/>
          </p:cNvSpPr>
          <p:nvPr>
            <p:ph type="subTitle" idx="5"/>
          </p:nvPr>
        </p:nvSpPr>
        <p:spPr>
          <a:xfrm>
            <a:off x="6797401" y="2337912"/>
            <a:ext cx="18288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00000"/>
                </a:solidFill>
              </a:rPr>
              <a:t>WHO Vaccination Data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048688" name="Google Shape;1029;p39"/>
          <p:cNvSpPr txBox="1">
            <a:spLocks noGrp="1"/>
          </p:cNvSpPr>
          <p:nvPr>
            <p:ph type="subTitle" idx="6"/>
          </p:nvPr>
        </p:nvSpPr>
        <p:spPr>
          <a:xfrm>
            <a:off x="6793715" y="3415651"/>
            <a:ext cx="18288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00000"/>
                </a:solidFill>
              </a:rPr>
              <a:t>Nigeria Budget Data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048689" name="Google Shape;1022;p39"/>
          <p:cNvSpPr/>
          <p:nvPr/>
        </p:nvSpPr>
        <p:spPr>
          <a:xfrm>
            <a:off x="5749227" y="2113349"/>
            <a:ext cx="852300" cy="8523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5.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048690" name="Google Shape;1022;p39"/>
          <p:cNvSpPr/>
          <p:nvPr/>
        </p:nvSpPr>
        <p:spPr>
          <a:xfrm>
            <a:off x="5744121" y="3239090"/>
            <a:ext cx="852300" cy="8523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6.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048691" name="Rectangle 8">
            <a:hlinkClick r:id="rId3"/>
          </p:cNvPr>
          <p:cNvSpPr/>
          <p:nvPr/>
        </p:nvSpPr>
        <p:spPr>
          <a:xfrm>
            <a:off x="2023837" y="1128049"/>
            <a:ext cx="1071420" cy="5719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048692" name="Rectangle 310">
            <a:hlinkClick r:id="rId4"/>
          </p:cNvPr>
          <p:cNvSpPr/>
          <p:nvPr/>
        </p:nvSpPr>
        <p:spPr>
          <a:xfrm>
            <a:off x="1718320" y="2130553"/>
            <a:ext cx="1683393" cy="892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048693" name="Rectangle 311">
            <a:hlinkClick r:id="rId5"/>
          </p:cNvPr>
          <p:cNvSpPr/>
          <p:nvPr/>
        </p:nvSpPr>
        <p:spPr>
          <a:xfrm>
            <a:off x="1833917" y="3183799"/>
            <a:ext cx="1645394" cy="1108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048694" name="Rectangle 312">
            <a:hlinkClick r:id="rId6"/>
          </p:cNvPr>
          <p:cNvSpPr/>
          <p:nvPr/>
        </p:nvSpPr>
        <p:spPr>
          <a:xfrm>
            <a:off x="6945700" y="1053672"/>
            <a:ext cx="1485200" cy="587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048695" name="Rectangle 313">
            <a:hlinkClick r:id="rId7"/>
          </p:cNvPr>
          <p:cNvSpPr/>
          <p:nvPr/>
        </p:nvSpPr>
        <p:spPr>
          <a:xfrm>
            <a:off x="6965515" y="2091228"/>
            <a:ext cx="1481799" cy="782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048696" name="Rectangle 314">
            <a:hlinkClick r:id="rId8"/>
          </p:cNvPr>
          <p:cNvSpPr/>
          <p:nvPr/>
        </p:nvSpPr>
        <p:spPr>
          <a:xfrm>
            <a:off x="6965515" y="3309947"/>
            <a:ext cx="1481799" cy="559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5923;p75"/>
          <p:cNvGrpSpPr/>
          <p:nvPr/>
        </p:nvGrpSpPr>
        <p:grpSpPr>
          <a:xfrm>
            <a:off x="1008935" y="1470798"/>
            <a:ext cx="4938395" cy="3559668"/>
            <a:chOff x="235800" y="830650"/>
            <a:chExt cx="6978450" cy="4588844"/>
          </a:xfrm>
          <a:solidFill>
            <a:schemeClr val="accent5">
              <a:lumMod val="75000"/>
            </a:schemeClr>
          </a:solidFill>
        </p:grpSpPr>
        <p:sp>
          <p:nvSpPr>
            <p:cNvPr id="1048699" name="Google Shape;5924;p75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0" name="Google Shape;5925;p75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1" name="Google Shape;5926;p75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2" name="Google Shape;5927;p75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3" name="Google Shape;5928;p75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4" name="Google Shape;5929;p75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05" name="Google Shape;1252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Data Overview</a:t>
            </a: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4194304" name="Google Shape;1253;p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8859364"/>
              </p:ext>
            </p:extLst>
          </p:nvPr>
        </p:nvGraphicFramePr>
        <p:xfrm>
          <a:off x="151841" y="991648"/>
          <a:ext cx="2895973" cy="1436900"/>
        </p:xfrm>
        <a:graphic>
          <a:graphicData uri="http://schemas.openxmlformats.org/drawingml/2006/table">
            <a:tbl>
              <a:tblPr>
                <a:noFill/>
                <a:tableStyleId>{46B12809-0096-46EB-9972-E8CDC4D4E05B}</a:tableStyleId>
              </a:tblPr>
              <a:tblGrid>
                <a:gridCol w="1017555"/>
                <a:gridCol w="1878418"/>
              </a:tblGrid>
              <a:tr h="359225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NCDC</a:t>
                      </a:r>
                      <a:r>
                        <a:rPr lang="en-GB" sz="1600" b="1" baseline="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Dataset</a:t>
                      </a:r>
                      <a:endParaRPr sz="1600" b="1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No. of Confirmed Cases</a:t>
                      </a:r>
                      <a:endParaRPr sz="1050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92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No. of Admitted Cases </a:t>
                      </a:r>
                      <a:endParaRPr sz="1050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92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No.</a:t>
                      </a:r>
                      <a:r>
                        <a:rPr lang="en" sz="1050" baseline="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of Discharged Cases</a:t>
                      </a:r>
                      <a:endParaRPr sz="1050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92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No. of Deaths</a:t>
                      </a:r>
                      <a:endParaRPr sz="1050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4194305" name="Google Shape;1253;p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2818463"/>
              </p:ext>
            </p:extLst>
          </p:nvPr>
        </p:nvGraphicFramePr>
        <p:xfrm>
          <a:off x="151841" y="2647382"/>
          <a:ext cx="2880525" cy="1077675"/>
        </p:xfrm>
        <a:graphic>
          <a:graphicData uri="http://schemas.openxmlformats.org/drawingml/2006/table">
            <a:tbl>
              <a:tblPr>
                <a:noFill/>
                <a:tableStyleId>{46B12809-0096-46EB-9972-E8CDC4D4E05B}</a:tableStyleId>
              </a:tblPr>
              <a:tblGrid>
                <a:gridCol w="1109703"/>
                <a:gridCol w="1770822"/>
              </a:tblGrid>
              <a:tr h="359225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Josh Hopkins Global</a:t>
                      </a:r>
                      <a:r>
                        <a:rPr lang="en-GB" sz="1600" b="1" baseline="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Data</a:t>
                      </a:r>
                      <a:endParaRPr sz="1600" b="1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Global Daily Confirmed Cases</a:t>
                      </a:r>
                      <a:endParaRPr sz="1050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92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Global Daily Recovered</a:t>
                      </a:r>
                      <a:r>
                        <a:rPr lang="en-GB" sz="1050" baseline="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en-GB" sz="105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Cases </a:t>
                      </a:r>
                      <a:endParaRPr sz="1050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92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Global Daily Death </a:t>
                      </a:r>
                      <a:r>
                        <a:rPr lang="en" sz="1050" baseline="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Cases</a:t>
                      </a:r>
                      <a:endParaRPr sz="1050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4194306" name="Google Shape;1253;p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9643339"/>
              </p:ext>
            </p:extLst>
          </p:nvPr>
        </p:nvGraphicFramePr>
        <p:xfrm>
          <a:off x="151840" y="3943891"/>
          <a:ext cx="2880525" cy="731520"/>
        </p:xfrm>
        <a:graphic>
          <a:graphicData uri="http://schemas.openxmlformats.org/drawingml/2006/table">
            <a:tbl>
              <a:tblPr>
                <a:noFill/>
                <a:tableStyleId>{46B12809-0096-46EB-9972-E8CDC4D4E05B}</a:tableStyleId>
              </a:tblPr>
              <a:tblGrid>
                <a:gridCol w="1109703"/>
                <a:gridCol w="1770822"/>
              </a:tblGrid>
              <a:tr h="35875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Nigeria</a:t>
                      </a:r>
                      <a:r>
                        <a:rPr lang="en-GB" sz="1600" b="1" baseline="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GDP Data</a:t>
                      </a:r>
                      <a:endParaRPr sz="1600" b="1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Initial Budget</a:t>
                      </a:r>
                      <a:endParaRPr sz="1050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2616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Revised Budget</a:t>
                      </a:r>
                      <a:endParaRPr sz="1050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4194307" name="Google Shape;1253;p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503023"/>
              </p:ext>
            </p:extLst>
          </p:nvPr>
        </p:nvGraphicFramePr>
        <p:xfrm>
          <a:off x="3196670" y="991648"/>
          <a:ext cx="2750660" cy="3592250"/>
        </p:xfrm>
        <a:graphic>
          <a:graphicData uri="http://schemas.openxmlformats.org/drawingml/2006/table">
            <a:tbl>
              <a:tblPr>
                <a:noFill/>
                <a:tableStyleId>{46B12809-0096-46EB-9972-E8CDC4D4E05B}</a:tableStyleId>
              </a:tblPr>
              <a:tblGrid>
                <a:gridCol w="1063628"/>
                <a:gridCol w="1687032"/>
              </a:tblGrid>
              <a:tr h="359225">
                <a:tc rowSpan="10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Nigeria</a:t>
                      </a:r>
                      <a:r>
                        <a:rPr lang="en-GB" sz="1600" b="1" baseline="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COVID </a:t>
                      </a:r>
                      <a:r>
                        <a:rPr lang="en-GB" sz="1600" b="1" baseline="0" dirty="0" err="1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Vulner</a:t>
                      </a:r>
                      <a:r>
                        <a:rPr lang="en-GB" sz="1600" b="1" baseline="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-ability Index</a:t>
                      </a:r>
                      <a:endParaRPr sz="1600" b="1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Overall</a:t>
                      </a:r>
                      <a:r>
                        <a:rPr lang="en-GB" sz="1050" baseline="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CCVI Index</a:t>
                      </a:r>
                      <a:endParaRPr sz="1050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92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Epidemiological</a:t>
                      </a:r>
                      <a:endParaRPr sz="1050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92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Fragility</a:t>
                      </a:r>
                      <a:endParaRPr sz="1050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92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Health System</a:t>
                      </a:r>
                      <a:endParaRPr sz="1050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92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Population Density</a:t>
                      </a:r>
                      <a:endParaRPr sz="1050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92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Socio-Economic</a:t>
                      </a:r>
                      <a:endParaRPr sz="1050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92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Transport Availability</a:t>
                      </a:r>
                      <a:endParaRPr sz="1050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92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Acute IHR</a:t>
                      </a:r>
                      <a:endParaRPr sz="1050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922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Region</a:t>
                      </a:r>
                      <a:endParaRPr sz="1050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922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Population</a:t>
                      </a:r>
                      <a:endParaRPr sz="1050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4194308" name="Google Shape;1253;p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9277507"/>
              </p:ext>
            </p:extLst>
          </p:nvPr>
        </p:nvGraphicFramePr>
        <p:xfrm>
          <a:off x="6096186" y="991648"/>
          <a:ext cx="2880525" cy="2514575"/>
        </p:xfrm>
        <a:graphic>
          <a:graphicData uri="http://schemas.openxmlformats.org/drawingml/2006/table">
            <a:tbl>
              <a:tblPr>
                <a:noFill/>
                <a:tableStyleId>{46B12809-0096-46EB-9972-E8CDC4D4E05B}</a:tableStyleId>
              </a:tblPr>
              <a:tblGrid>
                <a:gridCol w="1109703"/>
                <a:gridCol w="1770822"/>
              </a:tblGrid>
              <a:tr h="359225">
                <a:tc row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Nigeria</a:t>
                      </a:r>
                      <a:r>
                        <a:rPr lang="en-GB" sz="1600" b="1" baseline="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Budget Data</a:t>
                      </a:r>
                      <a:endParaRPr sz="1600" b="1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2014</a:t>
                      </a:r>
                      <a:r>
                        <a:rPr lang="en-GB" sz="1050" baseline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Q1 – Q4</a:t>
                      </a:r>
                      <a:endParaRPr sz="1050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92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2015</a:t>
                      </a:r>
                      <a:r>
                        <a:rPr lang="en-GB" sz="1050" baseline="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Q1 – Q4</a:t>
                      </a:r>
                      <a:endParaRPr sz="1050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92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2016</a:t>
                      </a:r>
                      <a:r>
                        <a:rPr lang="en-GB" sz="1050" baseline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Q1 – Q4</a:t>
                      </a:r>
                      <a:endParaRPr sz="1050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922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2017</a:t>
                      </a:r>
                      <a:r>
                        <a:rPr lang="en-GB" sz="1050" baseline="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Q1 – Q4</a:t>
                      </a:r>
                      <a:endParaRPr sz="1050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922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2018</a:t>
                      </a:r>
                      <a:r>
                        <a:rPr lang="en-GB" sz="1050" baseline="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Q1 – Q4</a:t>
                      </a:r>
                      <a:endParaRPr sz="1050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922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2019</a:t>
                      </a:r>
                      <a:r>
                        <a:rPr lang="en-GB" sz="1050" baseline="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Q1 – Q4</a:t>
                      </a:r>
                      <a:endParaRPr sz="1050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922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2020</a:t>
                      </a:r>
                      <a:r>
                        <a:rPr lang="en-GB" sz="1050" baseline="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Q1 – Q4</a:t>
                      </a:r>
                      <a:endParaRPr sz="1050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4194309" name="Google Shape;1253;p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783015"/>
              </p:ext>
            </p:extLst>
          </p:nvPr>
        </p:nvGraphicFramePr>
        <p:xfrm>
          <a:off x="6096185" y="3692370"/>
          <a:ext cx="2880525" cy="983041"/>
        </p:xfrm>
        <a:graphic>
          <a:graphicData uri="http://schemas.openxmlformats.org/drawingml/2006/table">
            <a:tbl>
              <a:tblPr>
                <a:noFill/>
                <a:tableStyleId>{46B12809-0096-46EB-9972-E8CDC4D4E05B}</a:tableStyleId>
              </a:tblPr>
              <a:tblGrid>
                <a:gridCol w="1538363"/>
                <a:gridCol w="1342162"/>
              </a:tblGrid>
              <a:tr h="9830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WHO Vaccination</a:t>
                      </a:r>
                      <a:r>
                        <a:rPr lang="en-GB" sz="1600" b="1" baseline="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Data</a:t>
                      </a:r>
                      <a:endParaRPr sz="1600" b="1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Daily</a:t>
                      </a:r>
                      <a:r>
                        <a:rPr lang="en-GB" sz="1050" baseline="0" dirty="0">
                          <a:solidFill>
                            <a:srgbClr val="C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Vaccinations</a:t>
                      </a:r>
                      <a:endParaRPr sz="1050" dirty="0">
                        <a:solidFill>
                          <a:srgbClr val="C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48706" name="Google Shape;7579;p75"/>
          <p:cNvSpPr/>
          <p:nvPr/>
        </p:nvSpPr>
        <p:spPr>
          <a:xfrm>
            <a:off x="3433842" y="3338622"/>
            <a:ext cx="138698" cy="214697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Google Shape;1878;p49"/>
          <p:cNvSpPr txBox="1">
            <a:spLocks noGrp="1"/>
          </p:cNvSpPr>
          <p:nvPr>
            <p:ph type="title"/>
          </p:nvPr>
        </p:nvSpPr>
        <p:spPr>
          <a:xfrm>
            <a:off x="689045" y="2085863"/>
            <a:ext cx="6688267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00000"/>
                </a:solidFill>
              </a:rPr>
              <a:t>Data Cleaning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048710" name="Google Shape;1879;p4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</a:rPr>
              <a:t>03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1463;p43"/>
          <p:cNvSpPr/>
          <p:nvPr/>
        </p:nvSpPr>
        <p:spPr>
          <a:xfrm>
            <a:off x="437925" y="2818332"/>
            <a:ext cx="336573" cy="33753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21" name="Google Shape;1464;p43"/>
          <p:cNvSpPr txBox="1">
            <a:spLocks noGrp="1"/>
          </p:cNvSpPr>
          <p:nvPr>
            <p:ph type="title"/>
          </p:nvPr>
        </p:nvSpPr>
        <p:spPr>
          <a:xfrm>
            <a:off x="951225" y="-66675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00000"/>
                </a:solidFill>
              </a:rPr>
              <a:t>Data </a:t>
            </a:r>
            <a:r>
              <a:rPr lang="en-GB" dirty="0" smtClean="0">
                <a:solidFill>
                  <a:srgbClr val="C00000"/>
                </a:solidFill>
              </a:rPr>
              <a:t>Cleaning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endParaRPr dirty="0"/>
          </a:p>
        </p:txBody>
      </p:sp>
      <p:sp>
        <p:nvSpPr>
          <p:cNvPr id="1048722" name="Google Shape;1469;p43"/>
          <p:cNvSpPr txBox="1">
            <a:spLocks noGrp="1"/>
          </p:cNvSpPr>
          <p:nvPr>
            <p:ph type="subTitle" idx="1"/>
          </p:nvPr>
        </p:nvSpPr>
        <p:spPr>
          <a:xfrm>
            <a:off x="572492" y="1529994"/>
            <a:ext cx="7572658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rgbClr val="C00000"/>
                </a:solidFill>
              </a:rPr>
              <a:t>Renaming columns to a more </a:t>
            </a:r>
            <a:r>
              <a:rPr lang="en-GB" sz="1200" dirty="0" smtClean="0">
                <a:solidFill>
                  <a:srgbClr val="C00000"/>
                </a:solidFill>
              </a:rPr>
              <a:t>appropriate description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200" dirty="0" smtClean="0">
                <a:solidFill>
                  <a:srgbClr val="C00000"/>
                </a:solidFill>
              </a:rPr>
              <a:t>Removing ‘coma’  from numerical columns like No. of cases (Lab Confirmed)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200" dirty="0" smtClean="0">
                <a:solidFill>
                  <a:srgbClr val="C00000"/>
                </a:solidFill>
              </a:rPr>
              <a:t>Conversion of columns to the appropriate </a:t>
            </a:r>
            <a:r>
              <a:rPr lang="en-GB" sz="1200" dirty="0" err="1" smtClean="0">
                <a:solidFill>
                  <a:srgbClr val="C00000"/>
                </a:solidFill>
              </a:rPr>
              <a:t>datatype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048723" name="Google Shape;1469;p43"/>
          <p:cNvSpPr txBox="1">
            <a:spLocks noGrp="1"/>
          </p:cNvSpPr>
          <p:nvPr>
            <p:ph type="subTitle" idx="2"/>
          </p:nvPr>
        </p:nvSpPr>
        <p:spPr>
          <a:xfrm>
            <a:off x="858242" y="3510151"/>
            <a:ext cx="7572658" cy="548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rgbClr val="C00000"/>
                </a:solidFill>
              </a:rPr>
              <a:t>Selecting only the data point for Nigeria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rgbClr val="C00000"/>
                </a:solidFill>
              </a:rPr>
              <a:t>Dropping ‘Province/State’, ‘Country/Region’, ‘</a:t>
            </a:r>
            <a:r>
              <a:rPr lang="en-GB" sz="1200" dirty="0" err="1">
                <a:solidFill>
                  <a:srgbClr val="C00000"/>
                </a:solidFill>
              </a:rPr>
              <a:t>Lat</a:t>
            </a:r>
            <a:r>
              <a:rPr lang="en-GB" sz="1200" dirty="0">
                <a:solidFill>
                  <a:srgbClr val="C00000"/>
                </a:solidFill>
              </a:rPr>
              <a:t>’ and ‘Long’ columns</a:t>
            </a:r>
          </a:p>
        </p:txBody>
      </p:sp>
      <p:sp>
        <p:nvSpPr>
          <p:cNvPr id="1048724" name="Google Shape;1470;p43"/>
          <p:cNvSpPr txBox="1">
            <a:spLocks noGrp="1"/>
          </p:cNvSpPr>
          <p:nvPr>
            <p:ph type="subTitle" idx="3"/>
          </p:nvPr>
        </p:nvSpPr>
        <p:spPr>
          <a:xfrm>
            <a:off x="851462" y="1143549"/>
            <a:ext cx="4327415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C00000"/>
                </a:solidFill>
              </a:rPr>
              <a:t>Cleaning </a:t>
            </a:r>
            <a:r>
              <a:rPr lang="en-GB" dirty="0">
                <a:solidFill>
                  <a:srgbClr val="C00000"/>
                </a:solidFill>
              </a:rPr>
              <a:t>NCDC </a:t>
            </a:r>
            <a:r>
              <a:rPr lang="en-GB" dirty="0" smtClean="0">
                <a:solidFill>
                  <a:srgbClr val="C00000"/>
                </a:solidFill>
              </a:rPr>
              <a:t>Data Involved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 smtClean="0"/>
          </a:p>
        </p:txBody>
      </p:sp>
      <p:sp>
        <p:nvSpPr>
          <p:cNvPr id="1048725" name="Google Shape;1470;p43"/>
          <p:cNvSpPr txBox="1">
            <a:spLocks noGrp="1"/>
          </p:cNvSpPr>
          <p:nvPr>
            <p:ph type="subTitle" idx="4"/>
          </p:nvPr>
        </p:nvSpPr>
        <p:spPr>
          <a:xfrm>
            <a:off x="263181" y="2973020"/>
            <a:ext cx="6047359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00000"/>
                </a:solidFill>
              </a:rPr>
              <a:t>Cleaning Josh Hopkins Global Data involved</a:t>
            </a:r>
            <a:r>
              <a:rPr lang="en-GB" dirty="0" smtClean="0">
                <a:solidFill>
                  <a:srgbClr val="C00000"/>
                </a:solidFill>
              </a:rPr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      </a:t>
            </a:r>
            <a:endParaRPr dirty="0"/>
          </a:p>
        </p:txBody>
      </p:sp>
      <p:sp>
        <p:nvSpPr>
          <p:cNvPr id="1048726" name="Google Shape;1463;p43"/>
          <p:cNvSpPr/>
          <p:nvPr/>
        </p:nvSpPr>
        <p:spPr>
          <a:xfrm rot="21244275">
            <a:off x="476648" y="708171"/>
            <a:ext cx="345144" cy="33753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advTm="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129</TotalTime>
  <Words>483</Words>
  <Application>Microsoft Office PowerPoint</Application>
  <PresentationFormat>On-screen Show (16:9)</PresentationFormat>
  <Paragraphs>134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Wingdings 3</vt:lpstr>
      <vt:lpstr>Courier New</vt:lpstr>
      <vt:lpstr>Book Antiqua</vt:lpstr>
      <vt:lpstr>Wingdings</vt:lpstr>
      <vt:lpstr>Wingdings 2</vt:lpstr>
      <vt:lpstr>Poppins</vt:lpstr>
      <vt:lpstr>Lucida Sans</vt:lpstr>
      <vt:lpstr>Apex</vt:lpstr>
      <vt:lpstr>Nigeria COVID19 Data Analysis Using Python</vt:lpstr>
      <vt:lpstr>Table of contents</vt:lpstr>
      <vt:lpstr>Introduction</vt:lpstr>
      <vt:lpstr>PowerPoint Presentation</vt:lpstr>
      <vt:lpstr>Data Overview and Extraction</vt:lpstr>
      <vt:lpstr>Data Sources</vt:lpstr>
      <vt:lpstr>Data Overview</vt:lpstr>
      <vt:lpstr>Data Cleaning</vt:lpstr>
      <vt:lpstr>Data Cleaning   </vt:lpstr>
      <vt:lpstr>Visualization and Insights</vt:lpstr>
      <vt:lpstr>State with Highest Confirmed Cases</vt:lpstr>
      <vt:lpstr>Discharged cases by state</vt:lpstr>
      <vt:lpstr>STATES WITH DEATH CASES</vt:lpstr>
      <vt:lpstr>Daily report of confirmed, recovered and death cases</vt:lpstr>
      <vt:lpstr>DAILY INFECTION RATE</vt:lpstr>
      <vt:lpstr>RELATIONSHIP BETWEEN CONFIRMED CASES AND VULNERABILITY INDEX</vt:lpstr>
      <vt:lpstr>Line of fit between Population Density and Confirmed Cases</vt:lpstr>
      <vt:lpstr>Correlation Between Features</vt:lpstr>
      <vt:lpstr>Correlation Between Features</vt:lpstr>
      <vt:lpstr>Correlation Between CCVI Index and Social Economic</vt:lpstr>
      <vt:lpstr>Relationship between Age and Acute IHR</vt:lpstr>
      <vt:lpstr>COVID-19 effect on state budget</vt:lpstr>
      <vt:lpstr>PowerPoint Presentation</vt:lpstr>
      <vt:lpstr>PowerPoint Presentation</vt:lpstr>
      <vt:lpstr>PowerPoint Presentation</vt:lpstr>
      <vt:lpstr>Conclusion / Recommendation</vt:lpstr>
      <vt:lpstr>PowerPoint Presentation</vt:lpstr>
      <vt:lpstr>Thanks!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Nigeria COVID-19 Data Analysis using Python</dc:title>
  <dc:creator>User</dc:creator>
  <cp:lastModifiedBy>ubec</cp:lastModifiedBy>
  <cp:revision>29</cp:revision>
  <dcterms:created xsi:type="dcterms:W3CDTF">2022-09-23T11:01:37Z</dcterms:created>
  <dcterms:modified xsi:type="dcterms:W3CDTF">2022-09-29T11:59:20Z</dcterms:modified>
</cp:coreProperties>
</file>