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16" r:id="rId2"/>
    <p:sldId id="541" r:id="rId3"/>
    <p:sldId id="540" r:id="rId4"/>
    <p:sldId id="430" r:id="rId5"/>
    <p:sldId id="527" r:id="rId6"/>
    <p:sldId id="529" r:id="rId7"/>
    <p:sldId id="537" r:id="rId8"/>
    <p:sldId id="538" r:id="rId9"/>
    <p:sldId id="530" r:id="rId10"/>
    <p:sldId id="531" r:id="rId11"/>
    <p:sldId id="532" r:id="rId12"/>
    <p:sldId id="533" r:id="rId13"/>
    <p:sldId id="534" r:id="rId14"/>
    <p:sldId id="535" r:id="rId15"/>
    <p:sldId id="536" r:id="rId16"/>
  </p:sldIdLst>
  <p:sldSz cx="12190413" cy="6859588"/>
  <p:notesSz cx="6858000" cy="9144000"/>
  <p:custDataLst>
    <p:tags r:id="rId19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32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70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40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09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865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24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05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09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3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36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5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095207" y="3053297"/>
            <a:ext cx="3467516" cy="58472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95006" y="1053530"/>
            <a:ext cx="7109539" cy="92295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none" lIns="91390" tIns="45695" rIns="91390" bIns="45695">
            <a:spAutoFit/>
          </a:bodyPr>
          <a:lstStyle/>
          <a:p>
            <a:pPr algn="ctr"/>
            <a:r>
              <a:rPr lang="en-US" altLang="zh-CN" sz="5398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5398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r>
              <a:rPr lang="en-US" altLang="zh-CN" sz="5398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5398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入门篇</a:t>
            </a:r>
            <a:endParaRPr lang="zh-CN" altLang="en-US" sz="5398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3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" grpId="0" bldLvl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12502" y="1082436"/>
            <a:ext cx="722264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168059" y="1053530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取值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31CF2D-4954-465B-B720-B50B0D0EB8CE}"/>
              </a:ext>
            </a:extLst>
          </p:cNvPr>
          <p:cNvSpPr/>
          <p:nvPr/>
        </p:nvSpPr>
        <p:spPr>
          <a:xfrm>
            <a:off x="1515948" y="1701602"/>
            <a:ext cx="95478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顺序表中的任何一个元素都可以立即找到，称为随机存取方式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。要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个元素，只要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值合理，可以找到该元素，由于下标是从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开始的，因此第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个元素，其下标为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，即对应元素为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4A7BF14-468A-42B6-AC91-80AF1AFC17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43"/>
          <a:stretch/>
        </p:blipFill>
        <p:spPr>
          <a:xfrm>
            <a:off x="6204442" y="3429794"/>
            <a:ext cx="5616624" cy="105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8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270671" y="1061326"/>
            <a:ext cx="720080" cy="682081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158623" y="981522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5C8CEA-F812-492D-97E0-570CF44C23DD}"/>
              </a:ext>
            </a:extLst>
          </p:cNvPr>
          <p:cNvSpPr/>
          <p:nvPr/>
        </p:nvSpPr>
        <p:spPr>
          <a:xfrm>
            <a:off x="1486694" y="1601534"/>
            <a:ext cx="9423647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在顺序表中查找一个元素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，可以从第一个元素开始顺序查找，依次比较每一个元素值，如果相等，则返回元素位置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位序，即第几个元素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，如果查找整个顺序表都没找到，则返回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0126EFC-1BBD-4FBF-ABAD-634B86EBB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62" y="3601845"/>
            <a:ext cx="5832648" cy="80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2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239113" y="1179760"/>
            <a:ext cx="751638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206774" y="1106833"/>
            <a:ext cx="902811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C6B9DD-2967-4FE5-9E84-76BD6A4C30ED}"/>
              </a:ext>
            </a:extLst>
          </p:cNvPr>
          <p:cNvSpPr/>
          <p:nvPr/>
        </p:nvSpPr>
        <p:spPr>
          <a:xfrm>
            <a:off x="1582129" y="1781865"/>
            <a:ext cx="92890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在顺序表中第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个位置之前插入一个元素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，需要从最后一个元素开始，后移一位，…，直到把第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个元素也后移一位，然后把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放入第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个位置。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A64138-D280-42CC-A785-54D51358DA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90"/>
          <a:stretch/>
        </p:blipFill>
        <p:spPr>
          <a:xfrm>
            <a:off x="6140161" y="3148742"/>
            <a:ext cx="5543802" cy="910314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9966552" y="4581922"/>
            <a:ext cx="2130711" cy="2167675"/>
            <a:chOff x="9966552" y="4581922"/>
            <a:chExt cx="2130711" cy="2167675"/>
          </a:xfrm>
        </p:grpSpPr>
        <p:sp>
          <p:nvSpPr>
            <p:cNvPr id="13" name="文本框 12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1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202A06C-5B15-47A6-A89D-EEC47ABA61D1}"/>
              </a:ext>
            </a:extLst>
          </p:cNvPr>
          <p:cNvSpPr/>
          <p:nvPr/>
        </p:nvSpPr>
        <p:spPr bwMode="auto">
          <a:xfrm>
            <a:off x="1126654" y="1091570"/>
            <a:ext cx="735901" cy="70062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55295F-2E31-4869-BBDD-085D5851E908}"/>
              </a:ext>
            </a:extLst>
          </p:cNvPr>
          <p:cNvSpPr txBox="1"/>
          <p:nvPr/>
        </p:nvSpPr>
        <p:spPr>
          <a:xfrm>
            <a:off x="2062758" y="1053530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F219F4-2CA5-46EB-A280-C89B3D756C4E}"/>
              </a:ext>
            </a:extLst>
          </p:cNvPr>
          <p:cNvSpPr/>
          <p:nvPr/>
        </p:nvSpPr>
        <p:spPr>
          <a:xfrm>
            <a:off x="1388541" y="1773610"/>
            <a:ext cx="9423647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在顺序表中删除第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个元素，需要把该元素暂存到变量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个元素开始前移，…，直到把第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个元素也前移一位，即可完成删除操作。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B1BDDA-4001-471D-9D92-85852E9B01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96"/>
          <a:stretch/>
        </p:blipFill>
        <p:spPr>
          <a:xfrm>
            <a:off x="6231638" y="3171387"/>
            <a:ext cx="5544616" cy="968507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3" name="文本框 12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98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算法时间复杂度分析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2329784" y="3579728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3211194" y="2641609"/>
            <a:ext cx="110799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初始化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3208232" y="3613026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7283463" y="2042249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7323564" y="2976720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55295F-2E31-4869-BBDD-085D5851E908}"/>
              </a:ext>
            </a:extLst>
          </p:cNvPr>
          <p:cNvSpPr txBox="1"/>
          <p:nvPr/>
        </p:nvSpPr>
        <p:spPr>
          <a:xfrm>
            <a:off x="7311599" y="3975547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4320537" y="2641609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C981F5-A8D4-4A37-BF6B-E5ADA62F69A2}"/>
              </a:ext>
            </a:extLst>
          </p:cNvPr>
          <p:cNvSpPr txBox="1"/>
          <p:nvPr/>
        </p:nvSpPr>
        <p:spPr>
          <a:xfrm>
            <a:off x="4320537" y="3598200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58C82C-21F3-4E9C-B539-C632669919B3}"/>
              </a:ext>
            </a:extLst>
          </p:cNvPr>
          <p:cNvSpPr txBox="1"/>
          <p:nvPr/>
        </p:nvSpPr>
        <p:spPr>
          <a:xfrm>
            <a:off x="8255447" y="2061642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2AAD03-51A2-41C7-90FE-DF9FA575D628}"/>
              </a:ext>
            </a:extLst>
          </p:cNvPr>
          <p:cNvSpPr txBox="1"/>
          <p:nvPr/>
        </p:nvSpPr>
        <p:spPr>
          <a:xfrm>
            <a:off x="8255447" y="3014592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7D718F-0A35-4A72-BC6B-E3525B5B0F65}"/>
              </a:ext>
            </a:extLst>
          </p:cNvPr>
          <p:cNvSpPr txBox="1"/>
          <p:nvPr/>
        </p:nvSpPr>
        <p:spPr>
          <a:xfrm>
            <a:off x="8255446" y="3947972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2329783" y="2641609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2039373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2964019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3925453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9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27502" y="6238106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154285" y="3471358"/>
            <a:ext cx="3877885" cy="64628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6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62958" y="4688277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663158" y="1269554"/>
            <a:ext cx="4860138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顺 序 表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292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线性表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915789" y="1102661"/>
            <a:ext cx="103691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是由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）个相同类型的数据元素组成的有限序列，它是最基本、最常用的一种线性结构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。线性表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就像是一条线，不会分叉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。除了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个元素，每个元素都有唯一的直接前驱；除了最后一个元素，每个元素都有唯一的直接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后继。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02" y="3410985"/>
            <a:ext cx="5267714" cy="159332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1067631" y="1557586"/>
            <a:ext cx="100654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线性表有两种存储方式：顺序存储和链式存储。采用顺序存储的线性表被称为顺序表，采用链式存储的线性表被称为链表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顺序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表是顺序存储方式，即逻辑上相邻的数据在计算机内的存储位置也是相邻的。在顺序存储方式中，元素存储是连续的，中间不允许有空，可以快速定位某个元素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但是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、删除时需要移动大量元素。根据分配空间方法的不同，顺序表可以分为静态分配和动态分配两种。</a:t>
            </a:r>
          </a:p>
        </p:txBody>
      </p:sp>
    </p:spTree>
    <p:extLst>
      <p:ext uri="{BB962C8B-B14F-4D97-AF65-F5344CB8AC3E}">
        <p14:creationId xmlns:p14="http://schemas.microsoft.com/office/powerpoint/2010/main" val="357893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86694" y="1567677"/>
            <a:ext cx="264687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数据结构静态定义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34" y="1413570"/>
            <a:ext cx="5914071" cy="151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70670" y="1374530"/>
            <a:ext cx="264687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数据结构动态定义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42" y="1405699"/>
            <a:ext cx="5710403" cy="1400041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996655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41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211239" y="1100073"/>
            <a:ext cx="1261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初始化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1648967" y="1849949"/>
            <a:ext cx="9423647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初始化是指为顺序表分配一段预定义大小的连续空间，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elem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记录基地址，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顺序表长度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87A92E-265A-45B5-B0E2-BFA7BCE9E8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97"/>
          <a:stretch/>
        </p:blipFill>
        <p:spPr>
          <a:xfrm>
            <a:off x="5992814" y="2860039"/>
            <a:ext cx="4926928" cy="884546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24087" y="1149099"/>
            <a:ext cx="722264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013167" y="4581922"/>
            <a:ext cx="2130711" cy="2167675"/>
            <a:chOff x="9462496" y="1644683"/>
            <a:chExt cx="2130711" cy="2167675"/>
          </a:xfrm>
        </p:grpSpPr>
        <p:sp>
          <p:nvSpPr>
            <p:cNvPr id="14" name="文本框 13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20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670</Words>
  <Application>Microsoft Office PowerPoint</Application>
  <PresentationFormat>自定义</PresentationFormat>
  <Paragraphs>97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174</cp:revision>
  <dcterms:created xsi:type="dcterms:W3CDTF">2015-04-23T03:04:00Z</dcterms:created>
  <dcterms:modified xsi:type="dcterms:W3CDTF">2022-01-18T08:50:55Z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