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45" r:id="rId2"/>
    <p:sldId id="540" r:id="rId3"/>
    <p:sldId id="430" r:id="rId4"/>
    <p:sldId id="527" r:id="rId5"/>
    <p:sldId id="529" r:id="rId6"/>
    <p:sldId id="530" r:id="rId7"/>
    <p:sldId id="541" r:id="rId8"/>
    <p:sldId id="542" r:id="rId9"/>
    <p:sldId id="543" r:id="rId10"/>
    <p:sldId id="531" r:id="rId11"/>
    <p:sldId id="532" r:id="rId12"/>
    <p:sldId id="533" r:id="rId13"/>
    <p:sldId id="534" r:id="rId14"/>
    <p:sldId id="544" r:id="rId15"/>
    <p:sldId id="535" r:id="rId16"/>
    <p:sldId id="536" r:id="rId17"/>
  </p:sldIdLst>
  <p:sldSz cx="12190413" cy="6859588"/>
  <p:notesSz cx="6858000" cy="9144000"/>
  <p:custDataLst>
    <p:tags r:id="rId20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349" autoAdjust="0"/>
  </p:normalViewPr>
  <p:slideViewPr>
    <p:cSldViewPr>
      <p:cViewPr varScale="1">
        <p:scale>
          <a:sx n="83" d="100"/>
          <a:sy n="83" d="100"/>
        </p:scale>
        <p:origin x="965" y="6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37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0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4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09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65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75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4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0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53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41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93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154285" y="3471358"/>
            <a:ext cx="3877885" cy="64628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6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62958" y="4688277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663158" y="1269554"/>
            <a:ext cx="4860138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 链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9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12502" y="1082436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350790" y="1067764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961060-D146-47F0-BDAB-C3C2EB05A43B}"/>
              </a:ext>
            </a:extLst>
          </p:cNvPr>
          <p:cNvSpPr txBox="1"/>
          <p:nvPr/>
        </p:nvSpPr>
        <p:spPr>
          <a:xfrm>
            <a:off x="2022619" y="1791755"/>
            <a:ext cx="8837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单链表的取值不像顺序表那样可以随机访问任何一个元素，必须从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结点开始按顺序向后找，一直找到第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69E7A75-8D2D-4FCC-AD8D-A61E67EE0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82" y="3350218"/>
            <a:ext cx="7948084" cy="104821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E970F52-40E8-429C-8E95-8E1E4999EE49}"/>
              </a:ext>
            </a:extLst>
          </p:cNvPr>
          <p:cNvSpPr txBox="1"/>
          <p:nvPr/>
        </p:nvSpPr>
        <p:spPr>
          <a:xfrm>
            <a:off x="2022618" y="4756563"/>
            <a:ext cx="8837639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链表的头指针不可以随意改动！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3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318822" y="1195960"/>
            <a:ext cx="720080" cy="682081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206774" y="1116156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395F92-DD50-44D0-9797-4041661FD7F4}"/>
              </a:ext>
            </a:extLst>
          </p:cNvPr>
          <p:cNvSpPr txBox="1"/>
          <p:nvPr/>
        </p:nvSpPr>
        <p:spPr>
          <a:xfrm>
            <a:off x="1912024" y="1872757"/>
            <a:ext cx="883763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在一个单链表中查找是否存在元素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，可以定义一个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指针，指向第一个元素结点，比较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指向结点的数据域是否等于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20ED24E-8164-44AD-9EA1-0275853FA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86" y="3479757"/>
            <a:ext cx="8570116" cy="11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239113" y="1179760"/>
            <a:ext cx="751638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206774" y="1106833"/>
            <a:ext cx="902811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966552" y="4581922"/>
            <a:ext cx="2130711" cy="2167675"/>
            <a:chOff x="9966552" y="4581922"/>
            <a:chExt cx="2130711" cy="2167675"/>
          </a:xfrm>
        </p:grpSpPr>
        <p:sp>
          <p:nvSpPr>
            <p:cNvPr id="13" name="文本框 12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3D6475-6EB9-4284-BB97-A52D99E6941D}"/>
              </a:ext>
            </a:extLst>
          </p:cNvPr>
          <p:cNvSpPr txBox="1"/>
          <p:nvPr/>
        </p:nvSpPr>
        <p:spPr>
          <a:xfrm>
            <a:off x="1514846" y="1794472"/>
            <a:ext cx="897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如果要在第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个结点之前插入一个元素，则必须先找到第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个结点，想一想：为什么？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A3584E3-A7E0-4F46-869A-54D83FA219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18"/>
          <a:stretch/>
        </p:blipFill>
        <p:spPr>
          <a:xfrm>
            <a:off x="3214886" y="3213770"/>
            <a:ext cx="4798865" cy="205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202A06C-5B15-47A6-A89D-EEC47ABA61D1}"/>
              </a:ext>
            </a:extLst>
          </p:cNvPr>
          <p:cNvSpPr/>
          <p:nvPr/>
        </p:nvSpPr>
        <p:spPr bwMode="auto">
          <a:xfrm>
            <a:off x="1126654" y="1091570"/>
            <a:ext cx="735901" cy="70062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2062758" y="1053530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3" name="文本框 12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FB5DFD-82E6-4F83-A54D-9FE216A5CA02}"/>
              </a:ext>
            </a:extLst>
          </p:cNvPr>
          <p:cNvSpPr txBox="1"/>
          <p:nvPr/>
        </p:nvSpPr>
        <p:spPr>
          <a:xfrm>
            <a:off x="1382376" y="1792194"/>
            <a:ext cx="902051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删除一个结点，实际上是把这个结点跳过去。根据单向链表向后操作的特性，要想跳过第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个结点，就必须先找到第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7ADB726-B879-4CFC-ACC8-ED84F2CF02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47"/>
          <a:stretch/>
        </p:blipFill>
        <p:spPr>
          <a:xfrm>
            <a:off x="2278782" y="3181366"/>
            <a:ext cx="6646229" cy="17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链表就地逆置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FB5DFD-82E6-4F83-A54D-9FE216A5CA02}"/>
              </a:ext>
            </a:extLst>
          </p:cNvPr>
          <p:cNvSpPr txBox="1"/>
          <p:nvPr/>
        </p:nvSpPr>
        <p:spPr>
          <a:xfrm>
            <a:off x="1398518" y="1207999"/>
            <a:ext cx="940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将带有头结点的单链表就地逆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置，辅助</a:t>
            </a:r>
            <a:r>
              <a:rPr lang="zh-CN" altLang="en-US" sz="2400" dirty="0">
                <a:latin typeface="Times New Roman" panose="02020603050405020304" pitchFamily="18" charset="0"/>
              </a:rPr>
              <a:t>空间复杂度为</a:t>
            </a: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66" y="2061642"/>
            <a:ext cx="8064896" cy="11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4" y="357972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3214886" y="2641609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3208232" y="3613026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7283463" y="204224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7323564" y="297672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7311599" y="3975547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4320537" y="264160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C981F5-A8D4-4A37-BF6B-E5ADA62F69A2}"/>
              </a:ext>
            </a:extLst>
          </p:cNvPr>
          <p:cNvSpPr txBox="1"/>
          <p:nvPr/>
        </p:nvSpPr>
        <p:spPr>
          <a:xfrm>
            <a:off x="4320537" y="3598200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8255447" y="206164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2AAD03-51A2-41C7-90FE-DF9FA575D628}"/>
              </a:ext>
            </a:extLst>
          </p:cNvPr>
          <p:cNvSpPr txBox="1"/>
          <p:nvPr/>
        </p:nvSpPr>
        <p:spPr>
          <a:xfrm>
            <a:off x="8255447" y="301459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7D718F-0A35-4A72-BC6B-E3525B5B0F65}"/>
              </a:ext>
            </a:extLst>
          </p:cNvPr>
          <p:cNvSpPr txBox="1"/>
          <p:nvPr/>
        </p:nvSpPr>
        <p:spPr>
          <a:xfrm>
            <a:off x="8255446" y="394797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3" y="2641609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2039373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2964019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3925453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50790" y="6238106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83638" y="4635878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093511" y="1286273"/>
            <a:ext cx="10065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线性表有两种存储方式：顺序存储和链式存储。采用顺序存储的线性表被称为顺序表，采用链式存储的线性表被称为链表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C67EF7A-C428-4AB5-9C6F-2618C0095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8" y="2928904"/>
            <a:ext cx="3708412" cy="112187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173DECA-BE0D-4C75-8170-E40D22BB66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45" b="38344"/>
          <a:stretch/>
        </p:blipFill>
        <p:spPr>
          <a:xfrm>
            <a:off x="1918742" y="4172089"/>
            <a:ext cx="7800799" cy="11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67EF7A-C428-4AB5-9C6F-2618C0095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2" y="1258090"/>
            <a:ext cx="3708412" cy="11218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A13802B-E6C8-4062-815E-DC734F98DB54}"/>
              </a:ext>
            </a:extLst>
          </p:cNvPr>
          <p:cNvSpPr/>
          <p:nvPr/>
        </p:nvSpPr>
        <p:spPr>
          <a:xfrm>
            <a:off x="1270670" y="1718108"/>
            <a:ext cx="2899370" cy="559558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854117-E0C0-4FC0-8DC9-7F0687B12650}"/>
              </a:ext>
            </a:extLst>
          </p:cNvPr>
          <p:cNvSpPr txBox="1"/>
          <p:nvPr/>
        </p:nvSpPr>
        <p:spPr>
          <a:xfrm>
            <a:off x="1359172" y="1767054"/>
            <a:ext cx="273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数据结构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定义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93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316911" y="1156018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</a:t>
            </a: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（头插</a:t>
            </a:r>
            <a:r>
              <a:rPr lang="zh-CN" altLang="en-US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法）</a:t>
            </a:r>
            <a:endParaRPr lang="zh-CN" altLang="en-US" sz="28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24087" y="1149099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012C844-8066-4768-98CA-4E2F028D5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2" y="3132080"/>
            <a:ext cx="3856985" cy="187789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78D0FCF-0DC2-4F58-B63B-E6AD71659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39" y="3213770"/>
            <a:ext cx="4327900" cy="208858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C961060-D146-47F0-BDAB-C3C2EB05A43B}"/>
              </a:ext>
            </a:extLst>
          </p:cNvPr>
          <p:cNvSpPr txBox="1"/>
          <p:nvPr/>
        </p:nvSpPr>
        <p:spPr>
          <a:xfrm>
            <a:off x="1702718" y="1814783"/>
            <a:ext cx="914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头插</a:t>
            </a:r>
            <a:r>
              <a:rPr lang="zh-CN" altLang="en-US" sz="2400" dirty="0">
                <a:latin typeface="Times New Roman" panose="02020603050405020304" pitchFamily="18" charset="0"/>
              </a:rPr>
              <a:t>法每次把新结点插入到头结点之后，创建的单链表和数据输入顺序相反。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0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5015086" y="1349710"/>
            <a:ext cx="2040943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印品黑体" panose="00000500000000000000" pitchFamily="2" charset="-122"/>
              </a:rPr>
              <a:t>修改指针</a:t>
            </a:r>
            <a:r>
              <a:rPr lang="zh-CN" altLang="en-US" sz="24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印品黑体" panose="00000500000000000000" pitchFamily="2" charset="-122"/>
              </a:rPr>
              <a:t>前后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印品黑体" panose="00000500000000000000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F6855B5-060B-4218-8973-5F84DA39B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6" y="2349674"/>
            <a:ext cx="4598614" cy="224795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9DA4FE9-742D-47F1-BF57-BACCE32E4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2205658"/>
            <a:ext cx="3865732" cy="2241667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24" name="文本框 23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2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1918742" y="1401365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印品黑体" panose="00000500000000000000" pitchFamily="2" charset="-122"/>
              </a:rPr>
              <a:t>修改指针的顺序原则：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印品黑体" panose="00000500000000000000" pitchFamily="2" charset="-122"/>
              </a:rPr>
              <a:t>先修改没有指针标记的那一端。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EFA70C0-6422-4645-B56C-445512364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78" y="2505546"/>
            <a:ext cx="5472608" cy="2425361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979503" y="4581922"/>
            <a:ext cx="2198039" cy="2167675"/>
            <a:chOff x="9428832" y="1644683"/>
            <a:chExt cx="2198039" cy="2167675"/>
          </a:xfrm>
        </p:grpSpPr>
        <p:sp>
          <p:nvSpPr>
            <p:cNvPr id="16" name="文本框 15"/>
            <p:cNvSpPr txBox="1"/>
            <p:nvPr/>
          </p:nvSpPr>
          <p:spPr>
            <a:xfrm>
              <a:off x="9428832" y="3473804"/>
              <a:ext cx="2198039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62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1956871" y="1026820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创建（尾</a:t>
            </a: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插法</a:t>
            </a:r>
            <a:r>
              <a:rPr lang="zh-CN" altLang="en-US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）</a:t>
            </a:r>
            <a:endParaRPr lang="zh-CN" altLang="en-US" sz="28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961060-D146-47F0-BDAB-C3C2EB05A43B}"/>
              </a:ext>
            </a:extLst>
          </p:cNvPr>
          <p:cNvSpPr txBox="1"/>
          <p:nvPr/>
        </p:nvSpPr>
        <p:spPr>
          <a:xfrm>
            <a:off x="1300201" y="1648590"/>
            <a:ext cx="9593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尾</a:t>
            </a:r>
            <a:r>
              <a:rPr lang="zh-CN" altLang="en-US" sz="2400" dirty="0">
                <a:latin typeface="Times New Roman" panose="02020603050405020304" pitchFamily="18" charset="0"/>
              </a:rPr>
              <a:t>插法建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表每次</a:t>
            </a:r>
            <a:r>
              <a:rPr lang="zh-CN" altLang="en-US" sz="2400" dirty="0">
                <a:latin typeface="Times New Roman" panose="02020603050405020304" pitchFamily="18" charset="0"/>
              </a:rPr>
              <a:t>把新结点链接到链表的尾部，其创建的单链表和数据输入顺序一致。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3078194"/>
            <a:ext cx="3593949" cy="1161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87" y="3159509"/>
            <a:ext cx="4972724" cy="107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495</Words>
  <Application>Microsoft Office PowerPoint</Application>
  <PresentationFormat>自定义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188</cp:revision>
  <dcterms:created xsi:type="dcterms:W3CDTF">2015-04-23T03:04:00Z</dcterms:created>
  <dcterms:modified xsi:type="dcterms:W3CDTF">2022-01-18T08:52:04Z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