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41" r:id="rId2"/>
    <p:sldId id="540" r:id="rId3"/>
    <p:sldId id="430" r:id="rId4"/>
    <p:sldId id="527" r:id="rId5"/>
    <p:sldId id="537" r:id="rId6"/>
    <p:sldId id="538" r:id="rId7"/>
    <p:sldId id="530" r:id="rId8"/>
    <p:sldId id="531" r:id="rId9"/>
    <p:sldId id="532" r:id="rId10"/>
    <p:sldId id="533" r:id="rId11"/>
    <p:sldId id="535" r:id="rId12"/>
    <p:sldId id="536" r:id="rId13"/>
  </p:sldIdLst>
  <p:sldSz cx="12190413" cy="6859588"/>
  <p:notesSz cx="6858000" cy="9144000"/>
  <p:custDataLst>
    <p:tags r:id="rId16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485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09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24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3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36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53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70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4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252734" y="3326435"/>
            <a:ext cx="3877885" cy="64628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6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62958" y="4688277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48725" y="1068096"/>
            <a:ext cx="6459050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25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顺序栈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239113" y="1179760"/>
            <a:ext cx="751638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1846734" y="1130894"/>
            <a:ext cx="2626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</a:t>
            </a: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栈顶</a:t>
            </a:r>
            <a:r>
              <a:rPr lang="zh-CN" altLang="en-US" sz="28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元素</a:t>
            </a:r>
            <a:endParaRPr lang="zh-CN" altLang="en-US" sz="28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C6B9DD-2967-4FE5-9E84-76BD6A4C30ED}"/>
              </a:ext>
            </a:extLst>
          </p:cNvPr>
          <p:cNvSpPr/>
          <p:nvPr/>
        </p:nvSpPr>
        <p:spPr>
          <a:xfrm>
            <a:off x="1582129" y="1781865"/>
            <a:ext cx="9289032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取栈顶元素和出栈不同，栈顶指针未移动，栈内元素个数未变。而出栈是指栈顶指针向下移动一个位置，栈内不再包含这个元素。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D445A3F-D8D6-4C66-8F1F-37571F217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704" y="3285778"/>
            <a:ext cx="4931822" cy="254545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"/>
          <a:stretch/>
        </p:blipFill>
        <p:spPr>
          <a:xfrm>
            <a:off x="1702718" y="3213770"/>
            <a:ext cx="4613671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算法时间复杂度分析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2329784" y="3579728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3211194" y="2641609"/>
            <a:ext cx="110799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初始化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3208231" y="3613026"/>
            <a:ext cx="800220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入栈</a:t>
            </a:r>
            <a:endParaRPr lang="zh-CN" altLang="en-US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7283463" y="2640582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出栈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7291466" y="3575053"/>
            <a:ext cx="110799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取栈顶</a:t>
            </a:r>
            <a:endParaRPr lang="zh-CN" altLang="en-US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4320537" y="2641609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C981F5-A8D4-4A37-BF6B-E5ADA62F69A2}"/>
              </a:ext>
            </a:extLst>
          </p:cNvPr>
          <p:cNvSpPr txBox="1"/>
          <p:nvPr/>
        </p:nvSpPr>
        <p:spPr>
          <a:xfrm>
            <a:off x="4320537" y="3598200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58C82C-21F3-4E9C-B539-C632669919B3}"/>
              </a:ext>
            </a:extLst>
          </p:cNvPr>
          <p:cNvSpPr txBox="1"/>
          <p:nvPr/>
        </p:nvSpPr>
        <p:spPr>
          <a:xfrm>
            <a:off x="8569009" y="2659975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2AAD03-51A2-41C7-90FE-DF9FA575D628}"/>
              </a:ext>
            </a:extLst>
          </p:cNvPr>
          <p:cNvSpPr txBox="1"/>
          <p:nvPr/>
        </p:nvSpPr>
        <p:spPr>
          <a:xfrm>
            <a:off x="8569009" y="3612925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2329783" y="2641609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2637706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3562352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9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915789" y="1102661"/>
            <a:ext cx="10369152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后进先出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In First Out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线性序列被称为“栈”。栈也是一种线性表，只不过是操作受限的线性表，只能在一端进行进出操作。进出的一端被称为栈顶，另一端被称为栈底。栈可以采用顺序存储，也可以采用链式存储，分别被称为顺序栈和链栈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30" y="3243857"/>
            <a:ext cx="2160240" cy="296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86694" y="1567677"/>
            <a:ext cx="264687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数据结构静态定义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D518543-25BB-47EF-AE80-37F91E4F4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82" y="2565699"/>
            <a:ext cx="7140078" cy="207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70670" y="1374530"/>
            <a:ext cx="264687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数据结构动态定义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DF7C1B0-AD0B-4A17-B0EC-941C59F64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846" y="2342247"/>
            <a:ext cx="6597441" cy="25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1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211239" y="1100073"/>
            <a:ext cx="1261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初始化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1648967" y="1849949"/>
            <a:ext cx="9423647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初始化</a:t>
            </a:r>
            <a:r>
              <a:rPr lang="zh-CN" altLang="en-US" sz="2400" dirty="0">
                <a:latin typeface="Times New Roman" panose="02020603050405020304" pitchFamily="18" charset="0"/>
              </a:rPr>
              <a:t>一个空栈，动态分配</a:t>
            </a:r>
            <a:r>
              <a:rPr lang="en-US" altLang="zh-CN" sz="2400" dirty="0" err="1">
                <a:latin typeface="Times New Roman" panose="02020603050405020304" pitchFamily="18" charset="0"/>
              </a:rPr>
              <a:t>Maxsize</a:t>
            </a:r>
            <a:r>
              <a:rPr lang="zh-CN" altLang="en-US" sz="2400" dirty="0">
                <a:latin typeface="Times New Roman" panose="02020603050405020304" pitchFamily="18" charset="0"/>
              </a:rPr>
              <a:t>大小的空间，用</a:t>
            </a:r>
            <a:r>
              <a:rPr lang="en-US" altLang="zh-CN" sz="2400" dirty="0" err="1">
                <a:latin typeface="Times New Roman" panose="02020603050405020304" pitchFamily="18" charset="0"/>
              </a:rPr>
              <a:t>S.top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</a:rPr>
              <a:t>S.base</a:t>
            </a:r>
            <a:r>
              <a:rPr lang="zh-CN" altLang="en-US" sz="2400" dirty="0">
                <a:latin typeface="Times New Roman" panose="02020603050405020304" pitchFamily="18" charset="0"/>
              </a:rPr>
              <a:t>指向该空间的基地址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24087" y="1149099"/>
            <a:ext cx="722264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0C14712-6677-462E-8D95-6BFAD39F5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94" y="2991407"/>
            <a:ext cx="2756363" cy="2975881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9966552" y="4581922"/>
            <a:ext cx="2130711" cy="2167675"/>
            <a:chOff x="9966552" y="4581922"/>
            <a:chExt cx="2130711" cy="2167675"/>
          </a:xfrm>
        </p:grpSpPr>
        <p:sp>
          <p:nvSpPr>
            <p:cNvPr id="19" name="文本框 18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" r="-1"/>
          <a:stretch/>
        </p:blipFill>
        <p:spPr>
          <a:xfrm>
            <a:off x="1863064" y="3217284"/>
            <a:ext cx="4896544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顺序栈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12502" y="1082436"/>
            <a:ext cx="722264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168058" y="1053530"/>
            <a:ext cx="11188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入栈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31CF2D-4954-465B-B720-B50B0D0EB8CE}"/>
              </a:ext>
            </a:extLst>
          </p:cNvPr>
          <p:cNvSpPr/>
          <p:nvPr/>
        </p:nvSpPr>
        <p:spPr>
          <a:xfrm>
            <a:off x="1515948" y="1701602"/>
            <a:ext cx="954781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入栈前要判断是否栈满，如果栈已满，则入栈失败；否则将元素放入栈顶，栈顶指针向上移动一个位置（</a:t>
            </a:r>
            <a:r>
              <a:rPr lang="en-US" altLang="zh-CN" sz="2400" dirty="0">
                <a:latin typeface="Times New Roman" panose="02020603050405020304" pitchFamily="18" charset="0"/>
              </a:rPr>
              <a:t>top++</a:t>
            </a:r>
            <a:r>
              <a:rPr lang="zh-CN" altLang="zh-CN" sz="2400" dirty="0">
                <a:latin typeface="Times New Roman" panose="02020603050405020304" pitchFamily="18" charset="0"/>
              </a:rPr>
              <a:t>）。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C382BC5-845F-4ADD-904B-883D7B74B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66" y="3213770"/>
            <a:ext cx="2041491" cy="255296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"/>
          <a:stretch/>
        </p:blipFill>
        <p:spPr>
          <a:xfrm>
            <a:off x="1702718" y="3069754"/>
            <a:ext cx="50799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8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顺序栈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270671" y="1061326"/>
            <a:ext cx="720080" cy="682081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158623" y="981522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出栈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5C8CEA-F812-492D-97E0-570CF44C23DD}"/>
              </a:ext>
            </a:extLst>
          </p:cNvPr>
          <p:cNvSpPr/>
          <p:nvPr/>
        </p:nvSpPr>
        <p:spPr>
          <a:xfrm>
            <a:off x="1486694" y="1601534"/>
            <a:ext cx="9423647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出栈前要判断是否栈空，如果栈是空的，则出栈失败；否则将栈顶元素暂存给一个变量，栈顶指针向下移动一个空间（</a:t>
            </a:r>
            <a:r>
              <a:rPr lang="en-US" altLang="zh-CN" sz="2400" dirty="0">
                <a:latin typeface="Times New Roman" panose="02020603050405020304" pitchFamily="18" charset="0"/>
              </a:rPr>
              <a:t>top--</a:t>
            </a:r>
            <a:r>
              <a:rPr lang="zh-CN" altLang="zh-CN" sz="2400" dirty="0">
                <a:latin typeface="Times New Roman" panose="02020603050405020304" pitchFamily="18" charset="0"/>
              </a:rPr>
              <a:t>）。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AFDC3B-A608-4072-B768-972684376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844" y="3062272"/>
            <a:ext cx="4892682" cy="25816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1" y="3062272"/>
            <a:ext cx="49434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2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409</Words>
  <Application>Microsoft Office PowerPoint</Application>
  <PresentationFormat>自定义</PresentationFormat>
  <Paragraphs>74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183</cp:revision>
  <dcterms:created xsi:type="dcterms:W3CDTF">2015-04-23T03:04:00Z</dcterms:created>
  <dcterms:modified xsi:type="dcterms:W3CDTF">2022-01-18T08:55:33Z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