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549" r:id="rId2"/>
    <p:sldId id="540" r:id="rId3"/>
    <p:sldId id="430" r:id="rId4"/>
    <p:sldId id="541" r:id="rId5"/>
    <p:sldId id="537" r:id="rId6"/>
    <p:sldId id="530" r:id="rId7"/>
    <p:sldId id="531" r:id="rId8"/>
    <p:sldId id="542" r:id="rId9"/>
    <p:sldId id="532" r:id="rId10"/>
    <p:sldId id="543" r:id="rId11"/>
    <p:sldId id="533" r:id="rId12"/>
    <p:sldId id="544" r:id="rId13"/>
    <p:sldId id="545" r:id="rId14"/>
    <p:sldId id="546" r:id="rId15"/>
    <p:sldId id="547" r:id="rId16"/>
    <p:sldId id="548" r:id="rId17"/>
    <p:sldId id="536" r:id="rId18"/>
  </p:sldIdLst>
  <p:sldSz cx="12190413" cy="6859588"/>
  <p:notesSz cx="6858000" cy="9144000"/>
  <p:custDataLst>
    <p:tags r:id="rId21"/>
  </p:custData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3399FF"/>
    <a:srgbClr val="0033CC"/>
    <a:srgbClr val="0066FF"/>
    <a:srgbClr val="B11212"/>
    <a:srgbClr val="38B1BF"/>
    <a:srgbClr val="EF7768"/>
    <a:srgbClr val="FF9933"/>
    <a:srgbClr val="C7C7C7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34" autoAdjust="0"/>
    <p:restoredTop sz="94256" autoAdjust="0"/>
  </p:normalViewPr>
  <p:slideViewPr>
    <p:cSldViewPr>
      <p:cViewPr varScale="1">
        <p:scale>
          <a:sx n="83" d="100"/>
          <a:sy n="83" d="100"/>
        </p:scale>
        <p:origin x="965" y="58"/>
      </p:cViewPr>
      <p:guideLst>
        <p:guide orient="horz" pos="2160"/>
        <p:guide orient="horz" pos="3838"/>
        <p:guide pos="3840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0282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3782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5092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4439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4941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0343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8817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9292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609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795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777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43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453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670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440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175895"/>
            <a:ext cx="1231900" cy="45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215B64E-8091-4498-AAE2-127260680C67}" type="datetime1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D2D6B4-FA92-42BA-B7F6-51037B7F0CDA}" type="datetime1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21F45CD-3ACA-4F61-B85E-8401ADE11FD0}" type="datetime1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06DF1B8-9158-49E2-8C02-F9AF7566C93A}" type="datetime1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9301673-6F62-4415-893F-B4989FF108B4}" type="datetime1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11" y="1413103"/>
            <a:ext cx="10971372" cy="4527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476782"/>
            <a:ext cx="10971372" cy="93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205" y="6426576"/>
            <a:ext cx="12186004" cy="452610"/>
            <a:chOff x="1" y="6406814"/>
            <a:chExt cx="12190412" cy="452774"/>
          </a:xfrm>
        </p:grpSpPr>
        <p:sp>
          <p:nvSpPr>
            <p:cNvPr id="32" name="六边形 31"/>
            <p:cNvSpPr/>
            <p:nvPr/>
          </p:nvSpPr>
          <p:spPr>
            <a:xfrm>
              <a:off x="1" y="6406814"/>
              <a:ext cx="3041773" cy="45277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六边形 32"/>
            <p:cNvSpPr/>
            <p:nvPr/>
          </p:nvSpPr>
          <p:spPr>
            <a:xfrm>
              <a:off x="3041775" y="6406814"/>
              <a:ext cx="3063750" cy="45277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六边形 33"/>
            <p:cNvSpPr/>
            <p:nvPr/>
          </p:nvSpPr>
          <p:spPr>
            <a:xfrm>
              <a:off x="6095207" y="6406814"/>
              <a:ext cx="3047603" cy="45277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六边形 34"/>
            <p:cNvSpPr/>
            <p:nvPr/>
          </p:nvSpPr>
          <p:spPr>
            <a:xfrm>
              <a:off x="9142810" y="6406814"/>
              <a:ext cx="3047603" cy="452774"/>
            </a:xfrm>
            <a:prstGeom prst="hexagon">
              <a:avLst/>
            </a:pr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文本框 5"/>
          <p:cNvSpPr txBox="1"/>
          <p:nvPr/>
        </p:nvSpPr>
        <p:spPr>
          <a:xfrm>
            <a:off x="6252734" y="3326435"/>
            <a:ext cx="3877885" cy="646280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none" lIns="91390" tIns="45695" rIns="91390" bIns="45695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accent4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主讲老师：陈小玉</a:t>
            </a:r>
            <a:endParaRPr lang="en-US" altLang="zh-CN" sz="3600" dirty="0">
              <a:solidFill>
                <a:schemeClr val="accent4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862958" y="4688277"/>
            <a:ext cx="8103775" cy="119989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chemeClr val="accent5">
                <a:alpha val="28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   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著作：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趣学算法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算法训练营：海量图解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+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竞赛刷题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（入门篇、进阶篇）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2" r="5872"/>
          <a:stretch/>
        </p:blipFill>
        <p:spPr>
          <a:xfrm>
            <a:off x="766614" y="813264"/>
            <a:ext cx="4003239" cy="4536504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820732" y="1041263"/>
            <a:ext cx="6459050" cy="156961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softEdge rad="1270000"/>
          </a:effectLst>
          <a:scene3d>
            <a:camera prst="obliqueTopLeft"/>
            <a:lightRig rig="freezing" dir="t"/>
          </a:scene3d>
          <a:sp3d>
            <a:bevelT w="165100" prst="coolSlant"/>
          </a:sp3d>
        </p:spPr>
        <p:txBody>
          <a:bodyPr wrap="square" lIns="91390" tIns="45695" rIns="91390" bIns="45695">
            <a:spAutoFit/>
          </a:bodyPr>
          <a:lstStyle/>
          <a:p>
            <a:pPr algn="ctr"/>
            <a:r>
              <a:rPr lang="zh-CN" altLang="en-US" sz="9600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二叉树遍历</a:t>
            </a:r>
            <a:endParaRPr lang="zh-CN" altLang="en-US" sz="9600" b="1" dirty="0">
              <a:solidFill>
                <a:srgbClr val="0066CC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2809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10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中序遍历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231" y="1819028"/>
            <a:ext cx="6350658" cy="2920453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35849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11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后序遍历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6D42E55-0A04-4DC9-9AC4-0B5EB6E9E4E8}"/>
              </a:ext>
            </a:extLst>
          </p:cNvPr>
          <p:cNvSpPr txBox="1"/>
          <p:nvPr/>
        </p:nvSpPr>
        <p:spPr>
          <a:xfrm>
            <a:off x="1210277" y="1102661"/>
            <a:ext cx="9780175" cy="4454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后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序遍历是指后序遍历左子树，后序遍历右子树，然后访问根。</a:t>
            </a:r>
          </a:p>
          <a:p>
            <a:pPr indent="648000">
              <a:lnSpc>
                <a:spcPct val="150000"/>
              </a:lnSpc>
            </a:pP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算法步骤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zh-CN" sz="2400" b="1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如果二叉树为空，则空操作，否则：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后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序遍历左子树；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后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序遍历右子树；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）访问根节点。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后</a:t>
            </a: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序遍历秘籍：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后序遍历左子树，后序遍历右子树，左子树、右子树为空或已遍历才可以访问根。</a:t>
            </a:r>
          </a:p>
        </p:txBody>
      </p:sp>
    </p:spTree>
    <p:extLst>
      <p:ext uri="{BB962C8B-B14F-4D97-AF65-F5344CB8AC3E}">
        <p14:creationId xmlns:p14="http://schemas.microsoft.com/office/powerpoint/2010/main" val="264118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12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后序遍历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6D42E55-0A04-4DC9-9AC4-0B5EB6E9E4E8}"/>
              </a:ext>
            </a:extLst>
          </p:cNvPr>
          <p:cNvSpPr txBox="1"/>
          <p:nvPr/>
        </p:nvSpPr>
        <p:spPr>
          <a:xfrm>
            <a:off x="1205912" y="1211596"/>
            <a:ext cx="9780175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对下面二叉树进行后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序遍历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6F751C2-2810-4231-9B9B-BBF59DC60A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902" y="2089925"/>
            <a:ext cx="3960440" cy="305746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9966552" y="4581922"/>
            <a:ext cx="2130711" cy="2167675"/>
            <a:chOff x="9966552" y="4581922"/>
            <a:chExt cx="2130711" cy="2167675"/>
          </a:xfrm>
        </p:grpSpPr>
        <p:sp>
          <p:nvSpPr>
            <p:cNvPr id="11" name="文本框 10"/>
            <p:cNvSpPr txBox="1"/>
            <p:nvPr/>
          </p:nvSpPr>
          <p:spPr>
            <a:xfrm>
              <a:off x="9966552" y="6411043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1670" y="4908167"/>
              <a:ext cx="1512168" cy="1512168"/>
            </a:xfrm>
            <a:prstGeom prst="rect">
              <a:avLst/>
            </a:prstGeom>
          </p:spPr>
        </p:pic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10352485" y="4581922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563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13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后序遍历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830" y="1819028"/>
            <a:ext cx="6782758" cy="303788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366033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14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投影法求遍历序列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295122" y="1155838"/>
            <a:ext cx="9780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7700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中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序遍历就像在无风的情况下，遍历顺序为左子树、根、右子树，太阳直射，将所有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的节点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投影到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地上。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078" y="2258102"/>
            <a:ext cx="6919010" cy="320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50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15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投影法求遍历序列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108760" y="1041066"/>
            <a:ext cx="9908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7700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先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序遍历就像在左边大风的情况下，将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二叉树的树枝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刮向右方，且顺序为根、左子树、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右子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树，太阳直射，将所有的节点投影到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地上。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958" y="2386361"/>
            <a:ext cx="7528014" cy="306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06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16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投影法求遍历序列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151350" y="1003444"/>
            <a:ext cx="9843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7700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后序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遍历就像在右边大风的情况下，将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二叉树的树枝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刮向左方，且顺序为左子树、右子树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、根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，太阳直射，将所有的节点投影到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地上。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796" y="2378876"/>
            <a:ext cx="7598860" cy="312446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10016962" y="4581922"/>
            <a:ext cx="2130711" cy="2167675"/>
            <a:chOff x="9462496" y="1644683"/>
            <a:chExt cx="2130711" cy="2167675"/>
          </a:xfrm>
        </p:grpSpPr>
        <p:sp>
          <p:nvSpPr>
            <p:cNvPr id="10" name="文本框 9"/>
            <p:cNvSpPr txBox="1"/>
            <p:nvPr/>
          </p:nvSpPr>
          <p:spPr>
            <a:xfrm>
              <a:off x="9462496" y="3473804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9848429" y="1644683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8429" y="1966800"/>
              <a:ext cx="1512168" cy="15121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9202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17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66862" y="193148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算法训练营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入门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篇刷题图谱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686" y="981522"/>
            <a:ext cx="8280920" cy="535894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42617" y="6303321"/>
            <a:ext cx="595119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7700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入门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篇题单：</a:t>
            </a:r>
            <a:r>
              <a:rPr lang="en-US" altLang="zh-CN" sz="2000" dirty="0">
                <a:latin typeface="Times New Roman" panose="02020603050405020304" pitchFamily="18" charset="0"/>
              </a:rPr>
              <a:t>https://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vjudge.net/article/2652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9966552" y="4646495"/>
            <a:ext cx="2130711" cy="2167675"/>
            <a:chOff x="9966552" y="4581922"/>
            <a:chExt cx="2130711" cy="2167675"/>
          </a:xfrm>
        </p:grpSpPr>
        <p:sp>
          <p:nvSpPr>
            <p:cNvPr id="10" name="文本框 9"/>
            <p:cNvSpPr txBox="1"/>
            <p:nvPr/>
          </p:nvSpPr>
          <p:spPr>
            <a:xfrm>
              <a:off x="9966552" y="6411043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1670" y="4908167"/>
              <a:ext cx="1512168" cy="1512168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10352485" y="4581922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33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2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375126" y="1877036"/>
            <a:ext cx="5832648" cy="3573745"/>
            <a:chOff x="5375126" y="1877036"/>
            <a:chExt cx="5832648" cy="3573745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0607"/>
            <a:stretch/>
          </p:blipFill>
          <p:spPr>
            <a:xfrm>
              <a:off x="5375126" y="1890678"/>
              <a:ext cx="2947175" cy="2014960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41" b="67614"/>
            <a:stretch/>
          </p:blipFill>
          <p:spPr>
            <a:xfrm>
              <a:off x="8322301" y="1877036"/>
              <a:ext cx="2885473" cy="2028602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29" t="62984" r="4313" b="21270"/>
            <a:stretch/>
          </p:blipFill>
          <p:spPr>
            <a:xfrm>
              <a:off x="5375126" y="3904445"/>
              <a:ext cx="5832648" cy="1546336"/>
            </a:xfrm>
            <a:prstGeom prst="rect">
              <a:avLst/>
            </a:prstGeom>
          </p:spPr>
        </p:pic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81" y="1629594"/>
            <a:ext cx="4077866" cy="4077866"/>
          </a:xfrm>
          <a:prstGeom prst="rect">
            <a:avLst/>
          </a:prstGeom>
        </p:spPr>
      </p:pic>
      <p:cxnSp>
        <p:nvCxnSpPr>
          <p:cNvPr id="13" name="直接连接符 12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燕尾形 13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54274" y="193148"/>
            <a:ext cx="5240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算法训练营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入门篇、进阶篇</a:t>
            </a:r>
          </a:p>
        </p:txBody>
      </p:sp>
    </p:spTree>
    <p:extLst>
      <p:ext uri="{BB962C8B-B14F-4D97-AF65-F5344CB8AC3E}">
        <p14:creationId xmlns:p14="http://schemas.microsoft.com/office/powerpoint/2010/main" val="353052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54274" y="193148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算法训练营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入门篇</a:t>
            </a: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3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726" y="981522"/>
            <a:ext cx="7344816" cy="5661629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9839622" y="4581922"/>
            <a:ext cx="2130711" cy="2167675"/>
            <a:chOff x="9966552" y="4581922"/>
            <a:chExt cx="2130711" cy="2167675"/>
          </a:xfrm>
        </p:grpSpPr>
        <p:sp>
          <p:nvSpPr>
            <p:cNvPr id="15" name="文本框 14"/>
            <p:cNvSpPr txBox="1"/>
            <p:nvPr/>
          </p:nvSpPr>
          <p:spPr>
            <a:xfrm>
              <a:off x="9966552" y="6411043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1670" y="4908167"/>
              <a:ext cx="1512168" cy="1512168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10352485" y="4581922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9" t="3472" r="3612" b="2074"/>
          <a:stretch/>
        </p:blipFill>
        <p:spPr>
          <a:xfrm>
            <a:off x="9627046" y="980357"/>
            <a:ext cx="2343287" cy="34084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4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二叉树遍历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0016962" y="4581922"/>
            <a:ext cx="2130711" cy="2167675"/>
            <a:chOff x="9462496" y="1644683"/>
            <a:chExt cx="2130711" cy="2167675"/>
          </a:xfrm>
        </p:grpSpPr>
        <p:sp>
          <p:nvSpPr>
            <p:cNvPr id="11" name="文本框 10"/>
            <p:cNvSpPr txBox="1"/>
            <p:nvPr/>
          </p:nvSpPr>
          <p:spPr>
            <a:xfrm>
              <a:off x="9462496" y="3473804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9848429" y="1644683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8429" y="1966800"/>
              <a:ext cx="1512168" cy="1512168"/>
            </a:xfrm>
            <a:prstGeom prst="rect">
              <a:avLst/>
            </a:prstGeom>
          </p:spPr>
        </p:pic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56D42E55-0A04-4DC9-9AC4-0B5EB6E9E4E8}"/>
              </a:ext>
            </a:extLst>
          </p:cNvPr>
          <p:cNvSpPr txBox="1"/>
          <p:nvPr/>
        </p:nvSpPr>
        <p:spPr>
          <a:xfrm>
            <a:off x="1054646" y="1341562"/>
            <a:ext cx="9780175" cy="3900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二叉树的遍历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是指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按某条搜索路径访问二叉树中的每个节点一次且只有一次。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按照根、左子树和右子树的访问先后顺序不同，二叉树的遍历可以有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种方案：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DLR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LDR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LRD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DRL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RDL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RLD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。如果限定先左后右（先左子树后右子树），则只有前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种遍历方案：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DLR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LDR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LRD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。按照根的访问顺序不同，根在前面称为先序遍历（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DLR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），根在中间称为中序遍历（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LDR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），根在最后称为后序遍历（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LRD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251833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5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先序遍历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6D42E55-0A04-4DC9-9AC4-0B5EB6E9E4E8}"/>
              </a:ext>
            </a:extLst>
          </p:cNvPr>
          <p:cNvSpPr txBox="1"/>
          <p:nvPr/>
        </p:nvSpPr>
        <p:spPr>
          <a:xfrm>
            <a:off x="1205912" y="1211596"/>
            <a:ext cx="9780175" cy="4454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先序遍历是指先访问根，然后先序遍历左子树，再先序遍历右子树。</a:t>
            </a:r>
          </a:p>
          <a:p>
            <a:pPr indent="648000">
              <a:lnSpc>
                <a:spcPct val="150000"/>
              </a:lnSpc>
            </a:pP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算法步骤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zh-CN" sz="2400" b="1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如果二叉树为空，则空操作，否则：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）访问根节点；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）先序遍历左子树；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）先序遍历右子树。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先序遍历秘籍：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访问根，先序遍历左子树，左子树为空或已遍历才可以遍历右子树。</a:t>
            </a:r>
          </a:p>
        </p:txBody>
      </p:sp>
    </p:spTree>
    <p:extLst>
      <p:ext uri="{BB962C8B-B14F-4D97-AF65-F5344CB8AC3E}">
        <p14:creationId xmlns:p14="http://schemas.microsoft.com/office/powerpoint/2010/main" val="302832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6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先序遍历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9966552" y="4581922"/>
            <a:ext cx="2130711" cy="2167675"/>
            <a:chOff x="9966552" y="4581922"/>
            <a:chExt cx="2130711" cy="2167675"/>
          </a:xfrm>
        </p:grpSpPr>
        <p:sp>
          <p:nvSpPr>
            <p:cNvPr id="19" name="文本框 18"/>
            <p:cNvSpPr txBox="1"/>
            <p:nvPr/>
          </p:nvSpPr>
          <p:spPr>
            <a:xfrm>
              <a:off x="9966552" y="6411043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1670" y="4908167"/>
              <a:ext cx="1512168" cy="1512168"/>
            </a:xfrm>
            <a:prstGeom prst="rect">
              <a:avLst/>
            </a:prstGeom>
          </p:spPr>
        </p:pic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10352485" y="4581922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56D42E55-0A04-4DC9-9AC4-0B5EB6E9E4E8}"/>
              </a:ext>
            </a:extLst>
          </p:cNvPr>
          <p:cNvSpPr txBox="1"/>
          <p:nvPr/>
        </p:nvSpPr>
        <p:spPr>
          <a:xfrm>
            <a:off x="1205912" y="1211596"/>
            <a:ext cx="9780175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对下面二叉树进行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先序遍历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B6F751C2-2810-4231-9B9B-BBF59DC60A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918" y="2076795"/>
            <a:ext cx="4248472" cy="327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09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7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先序遍历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788" y="1819028"/>
            <a:ext cx="6546922" cy="2910928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387738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8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中序遍历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6D42E55-0A04-4DC9-9AC4-0B5EB6E9E4E8}"/>
              </a:ext>
            </a:extLst>
          </p:cNvPr>
          <p:cNvSpPr txBox="1"/>
          <p:nvPr/>
        </p:nvSpPr>
        <p:spPr>
          <a:xfrm>
            <a:off x="1205912" y="1211596"/>
            <a:ext cx="9780175" cy="4454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中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序遍历是指中序遍历左子树，然后访问根，再中序遍历右子树。</a:t>
            </a:r>
          </a:p>
          <a:p>
            <a:pPr indent="648000">
              <a:lnSpc>
                <a:spcPct val="150000"/>
              </a:lnSpc>
            </a:pP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算法步骤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zh-CN" sz="2400" b="1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如果二叉树为空，则空操作，否则：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中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序遍历左子树；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）访问根节点；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中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序遍历右子树。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</a:t>
            </a: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序遍历秘籍：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中序遍历左子树，左子树为空或已遍历才可以访问根，中序遍历右子树。</a:t>
            </a:r>
          </a:p>
        </p:txBody>
      </p:sp>
    </p:spTree>
    <p:extLst>
      <p:ext uri="{BB962C8B-B14F-4D97-AF65-F5344CB8AC3E}">
        <p14:creationId xmlns:p14="http://schemas.microsoft.com/office/powerpoint/2010/main" val="50466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9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中序遍历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0016962" y="4581922"/>
            <a:ext cx="2130711" cy="2167675"/>
            <a:chOff x="9462496" y="1644683"/>
            <a:chExt cx="2130711" cy="2167675"/>
          </a:xfrm>
        </p:grpSpPr>
        <p:sp>
          <p:nvSpPr>
            <p:cNvPr id="16" name="文本框 15"/>
            <p:cNvSpPr txBox="1"/>
            <p:nvPr/>
          </p:nvSpPr>
          <p:spPr>
            <a:xfrm>
              <a:off x="9462496" y="3473804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9848429" y="1644683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8429" y="1966800"/>
              <a:ext cx="1512168" cy="1512168"/>
            </a:xfrm>
            <a:prstGeom prst="rect">
              <a:avLst/>
            </a:prstGeom>
          </p:spPr>
        </p:pic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56D42E55-0A04-4DC9-9AC4-0B5EB6E9E4E8}"/>
              </a:ext>
            </a:extLst>
          </p:cNvPr>
          <p:cNvSpPr txBox="1"/>
          <p:nvPr/>
        </p:nvSpPr>
        <p:spPr>
          <a:xfrm>
            <a:off x="1205912" y="1211596"/>
            <a:ext cx="9780175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对下面二叉树进行中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序遍历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B6F751C2-2810-4231-9B9B-BBF59DC60A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605" y="2146593"/>
            <a:ext cx="4491843" cy="346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82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</TotalTime>
  <Words>715</Words>
  <Application>Microsoft Office PowerPoint</Application>
  <PresentationFormat>自定义</PresentationFormat>
  <Paragraphs>97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黑体</vt:lpstr>
      <vt:lpstr>宋体</vt:lpstr>
      <vt:lpstr>微软雅黑</vt:lpstr>
      <vt:lpstr>印品黑体</vt:lpstr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dreamsummit</cp:lastModifiedBy>
  <cp:revision>187</cp:revision>
  <dcterms:created xsi:type="dcterms:W3CDTF">2015-04-23T03:04:00Z</dcterms:created>
  <dcterms:modified xsi:type="dcterms:W3CDTF">2022-01-18T09:07:33Z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