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handoutMasterIdLst>
    <p:handoutMasterId r:id="rId16"/>
  </p:handoutMasterIdLst>
  <p:sldIdLst>
    <p:sldId id="555" r:id="rId2"/>
    <p:sldId id="540" r:id="rId3"/>
    <p:sldId id="430" r:id="rId4"/>
    <p:sldId id="541" r:id="rId5"/>
    <p:sldId id="546" r:id="rId6"/>
    <p:sldId id="549" r:id="rId7"/>
    <p:sldId id="550" r:id="rId8"/>
    <p:sldId id="551" r:id="rId9"/>
    <p:sldId id="552" r:id="rId10"/>
    <p:sldId id="553" r:id="rId11"/>
    <p:sldId id="554" r:id="rId12"/>
    <p:sldId id="535" r:id="rId13"/>
    <p:sldId id="536" r:id="rId14"/>
  </p:sldIdLst>
  <p:sldSz cx="12190413" cy="6859588"/>
  <p:notesSz cx="6858000" cy="9144000"/>
  <p:custDataLst>
    <p:tags r:id="rId17"/>
  </p:custDataLst>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38">
          <p15:clr>
            <a:srgbClr val="A4A3A4"/>
          </p15:clr>
        </p15:guide>
        <p15:guide id="3" pos="3840">
          <p15:clr>
            <a:srgbClr val="A4A3A4"/>
          </p15:clr>
        </p15:guide>
        <p15:guide id="4" pos="7196">
          <p15:clr>
            <a:srgbClr val="A4A3A4"/>
          </p15:clr>
        </p15:guide>
        <p15:guide id="5" pos="5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1212"/>
    <a:srgbClr val="0066CC"/>
    <a:srgbClr val="3399FF"/>
    <a:srgbClr val="0033CC"/>
    <a:srgbClr val="0066FF"/>
    <a:srgbClr val="38B1BF"/>
    <a:srgbClr val="EF7768"/>
    <a:srgbClr val="FF9933"/>
    <a:srgbClr val="C7C7C7"/>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4256" autoAdjust="0"/>
  </p:normalViewPr>
  <p:slideViewPr>
    <p:cSldViewPr>
      <p:cViewPr varScale="1">
        <p:scale>
          <a:sx n="83" d="100"/>
          <a:sy n="83" d="100"/>
        </p:scale>
        <p:origin x="965" y="53"/>
      </p:cViewPr>
      <p:guideLst>
        <p:guide orient="horz" pos="2160"/>
        <p:guide orient="horz" pos="3838"/>
        <p:guide pos="3840"/>
        <p:guide pos="7196"/>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2021/11/19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2021/11/19</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extLst>
      <p:ext uri="{BB962C8B-B14F-4D97-AF65-F5344CB8AC3E}">
        <p14:creationId xmlns:p14="http://schemas.microsoft.com/office/powerpoint/2010/main" val="1835824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10</a:t>
            </a:fld>
            <a:endParaRPr lang="zh-CN" altLang="en-US"/>
          </a:p>
        </p:txBody>
      </p:sp>
    </p:spTree>
    <p:extLst>
      <p:ext uri="{BB962C8B-B14F-4D97-AF65-F5344CB8AC3E}">
        <p14:creationId xmlns:p14="http://schemas.microsoft.com/office/powerpoint/2010/main" val="813322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11</a:t>
            </a:fld>
            <a:endParaRPr lang="zh-CN" altLang="en-US"/>
          </a:p>
        </p:txBody>
      </p:sp>
    </p:spTree>
    <p:extLst>
      <p:ext uri="{BB962C8B-B14F-4D97-AF65-F5344CB8AC3E}">
        <p14:creationId xmlns:p14="http://schemas.microsoft.com/office/powerpoint/2010/main" val="3003065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12</a:t>
            </a:fld>
            <a:endParaRPr lang="zh-CN" altLang="en-US"/>
          </a:p>
        </p:txBody>
      </p:sp>
    </p:spTree>
    <p:extLst>
      <p:ext uri="{BB962C8B-B14F-4D97-AF65-F5344CB8AC3E}">
        <p14:creationId xmlns:p14="http://schemas.microsoft.com/office/powerpoint/2010/main" val="2440824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13</a:t>
            </a:fld>
            <a:endParaRPr lang="zh-CN" altLang="en-US"/>
          </a:p>
        </p:txBody>
      </p:sp>
    </p:spTree>
    <p:extLst>
      <p:ext uri="{BB962C8B-B14F-4D97-AF65-F5344CB8AC3E}">
        <p14:creationId xmlns:p14="http://schemas.microsoft.com/office/powerpoint/2010/main" val="1303609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extLst>
      <p:ext uri="{BB962C8B-B14F-4D97-AF65-F5344CB8AC3E}">
        <p14:creationId xmlns:p14="http://schemas.microsoft.com/office/powerpoint/2010/main" val="701795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a:t>
            </a:fld>
            <a:endParaRPr lang="zh-CN" altLang="en-US"/>
          </a:p>
        </p:txBody>
      </p:sp>
    </p:spTree>
    <p:extLst>
      <p:ext uri="{BB962C8B-B14F-4D97-AF65-F5344CB8AC3E}">
        <p14:creationId xmlns:p14="http://schemas.microsoft.com/office/powerpoint/2010/main" val="2413777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a:t>
            </a:fld>
            <a:endParaRPr lang="zh-CN" altLang="en-US"/>
          </a:p>
        </p:txBody>
      </p:sp>
    </p:spTree>
    <p:extLst>
      <p:ext uri="{BB962C8B-B14F-4D97-AF65-F5344CB8AC3E}">
        <p14:creationId xmlns:p14="http://schemas.microsoft.com/office/powerpoint/2010/main" val="3087451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6</a:t>
            </a:fld>
            <a:endParaRPr lang="zh-CN" altLang="en-US"/>
          </a:p>
        </p:txBody>
      </p:sp>
    </p:spTree>
    <p:extLst>
      <p:ext uri="{BB962C8B-B14F-4D97-AF65-F5344CB8AC3E}">
        <p14:creationId xmlns:p14="http://schemas.microsoft.com/office/powerpoint/2010/main" val="1137243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7</a:t>
            </a:fld>
            <a:endParaRPr lang="zh-CN" altLang="en-US"/>
          </a:p>
        </p:txBody>
      </p:sp>
    </p:spTree>
    <p:extLst>
      <p:ext uri="{BB962C8B-B14F-4D97-AF65-F5344CB8AC3E}">
        <p14:creationId xmlns:p14="http://schemas.microsoft.com/office/powerpoint/2010/main" val="476482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8</a:t>
            </a:fld>
            <a:endParaRPr lang="zh-CN" altLang="en-US"/>
          </a:p>
        </p:txBody>
      </p:sp>
    </p:spTree>
    <p:extLst>
      <p:ext uri="{BB962C8B-B14F-4D97-AF65-F5344CB8AC3E}">
        <p14:creationId xmlns:p14="http://schemas.microsoft.com/office/powerpoint/2010/main" val="4250362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9</a:t>
            </a:fld>
            <a:endParaRPr lang="zh-CN" altLang="en-US"/>
          </a:p>
        </p:txBody>
      </p:sp>
    </p:spTree>
    <p:extLst>
      <p:ext uri="{BB962C8B-B14F-4D97-AF65-F5344CB8AC3E}">
        <p14:creationId xmlns:p14="http://schemas.microsoft.com/office/powerpoint/2010/main" val="37132391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descr="新logo1"/>
          <p:cNvPicPr>
            <a:picLocks noChangeAspect="1"/>
          </p:cNvPicPr>
          <p:nvPr userDrawn="1"/>
        </p:nvPicPr>
        <p:blipFill>
          <a:blip r:embed="rId2"/>
          <a:stretch>
            <a:fillRect/>
          </a:stretch>
        </p:blipFill>
        <p:spPr>
          <a:xfrm>
            <a:off x="254000" y="175895"/>
            <a:ext cx="1231900" cy="4597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 name="图片 1"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5215B64E-8091-4498-AAE2-127260680C67}" type="datetime1">
              <a:rPr lang="zh-CN" altLang="en-US" smtClean="0"/>
              <a:t>2021/11/19</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D8D2D6B4-FA92-42BA-B7F6-51037B7F0CDA}" type="datetime1">
              <a:rPr lang="zh-CN" altLang="en-US" smtClean="0"/>
              <a:t>2021/11/19</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B21F45CD-3ACA-4F61-B85E-8401ADE11FD0}" type="datetime1">
              <a:rPr lang="zh-CN" altLang="en-US" smtClean="0"/>
              <a:t>2021/11/19</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406DF1B8-9158-49E2-8C02-F9AF7566C93A}" type="datetime1">
              <a:rPr lang="zh-CN" altLang="en-US" smtClean="0"/>
              <a:t>2021/11/19</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79301673-6F62-4415-893F-B4989FF108B4}" type="datetime1">
              <a:rPr lang="zh-CN" altLang="en-US" smtClean="0"/>
              <a:t>2021/11/19</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23311" y="1413103"/>
            <a:ext cx="10971372" cy="452701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标题 1"/>
          <p:cNvSpPr>
            <a:spLocks noGrp="1"/>
          </p:cNvSpPr>
          <p:nvPr>
            <p:ph type="title"/>
          </p:nvPr>
        </p:nvSpPr>
        <p:spPr>
          <a:xfrm>
            <a:off x="609521" y="476782"/>
            <a:ext cx="10971372" cy="936321"/>
          </a:xfr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p>
            <a:fld id="{31AFF70F-FC58-4122-A506-0B3714889BEF}" type="datetime1">
              <a:rPr lang="zh-CN" altLang="en-US" smtClean="0"/>
              <a:t>2021/11/19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ftr="0" dt="0"/>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205" y="6426576"/>
            <a:ext cx="12186004" cy="452610"/>
            <a:chOff x="1" y="6406814"/>
            <a:chExt cx="12190412" cy="452774"/>
          </a:xfrm>
        </p:grpSpPr>
        <p:sp>
          <p:nvSpPr>
            <p:cNvPr id="32" name="六边形 31"/>
            <p:cNvSpPr/>
            <p:nvPr/>
          </p:nvSpPr>
          <p:spPr>
            <a:xfrm>
              <a:off x="1" y="6406814"/>
              <a:ext cx="3041773" cy="45277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3" tIns="60936" rIns="121873" bIns="60936" rtlCol="0" anchor="ctr"/>
            <a:lstStyle/>
            <a:p>
              <a:pPr algn="ctr"/>
              <a:endParaRPr lang="zh-CN" altLang="en-US"/>
            </a:p>
          </p:txBody>
        </p:sp>
        <p:sp>
          <p:nvSpPr>
            <p:cNvPr id="33" name="六边形 32"/>
            <p:cNvSpPr/>
            <p:nvPr/>
          </p:nvSpPr>
          <p:spPr>
            <a:xfrm>
              <a:off x="3041775" y="6406814"/>
              <a:ext cx="3063750" cy="45277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3" tIns="60936" rIns="121873" bIns="60936" rtlCol="0" anchor="ctr"/>
            <a:lstStyle/>
            <a:p>
              <a:pPr algn="ctr"/>
              <a:endParaRPr lang="zh-CN" altLang="en-US"/>
            </a:p>
          </p:txBody>
        </p:sp>
        <p:sp>
          <p:nvSpPr>
            <p:cNvPr id="34" name="六边形 33"/>
            <p:cNvSpPr/>
            <p:nvPr/>
          </p:nvSpPr>
          <p:spPr>
            <a:xfrm>
              <a:off x="6095207" y="6406814"/>
              <a:ext cx="3047603" cy="45277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3" tIns="60936" rIns="121873" bIns="60936" rtlCol="0" anchor="ctr"/>
            <a:lstStyle/>
            <a:p>
              <a:pPr algn="ctr"/>
              <a:endParaRPr lang="zh-CN" altLang="en-US"/>
            </a:p>
          </p:txBody>
        </p:sp>
        <p:sp>
          <p:nvSpPr>
            <p:cNvPr id="35" name="六边形 34"/>
            <p:cNvSpPr/>
            <p:nvPr/>
          </p:nvSpPr>
          <p:spPr>
            <a:xfrm>
              <a:off x="9142810" y="6406814"/>
              <a:ext cx="3047603" cy="45277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3" tIns="60936" rIns="121873" bIns="60936" rtlCol="0" anchor="ctr"/>
            <a:lstStyle/>
            <a:p>
              <a:pPr algn="ctr"/>
              <a:endParaRPr lang="zh-CN" altLang="en-US"/>
            </a:p>
          </p:txBody>
        </p:sp>
      </p:grpSp>
      <p:sp>
        <p:nvSpPr>
          <p:cNvPr id="41" name="文本框 5"/>
          <p:cNvSpPr txBox="1"/>
          <p:nvPr/>
        </p:nvSpPr>
        <p:spPr>
          <a:xfrm>
            <a:off x="6128763" y="3926666"/>
            <a:ext cx="3467516" cy="584725"/>
          </a:xfrm>
          <a:prstGeom prst="rect">
            <a:avLst/>
          </a:prstGeom>
          <a:noFill/>
          <a:effectLst>
            <a:glow rad="63500">
              <a:schemeClr val="accent4">
                <a:satMod val="175000"/>
                <a:alpha val="40000"/>
              </a:schemeClr>
            </a:glow>
            <a:outerShdw blurRad="50800" dist="38100" dir="2700000" algn="tl" rotWithShape="0">
              <a:prstClr val="black">
                <a:alpha val="40000"/>
              </a:prstClr>
            </a:outerShdw>
            <a:softEdge rad="12700"/>
          </a:effectLst>
        </p:spPr>
        <p:txBody>
          <a:bodyPr wrap="none" lIns="91390" tIns="45695" rIns="91390" bIns="45695" rtlCol="0">
            <a:spAutoFit/>
          </a:bodyPr>
          <a:lstStyle/>
          <a:p>
            <a:pPr algn="ctr"/>
            <a:r>
              <a:rPr lang="zh-CN" altLang="en-US" sz="3200" dirty="0">
                <a:solidFill>
                  <a:schemeClr val="accent4">
                    <a:lumMod val="50000"/>
                  </a:schemeClr>
                </a:solidFill>
                <a:latin typeface="黑体" panose="02010609060101010101" pitchFamily="49" charset="-122"/>
                <a:ea typeface="黑体" panose="02010609060101010101" pitchFamily="49" charset="-122"/>
              </a:rPr>
              <a:t>主讲老师：陈小玉</a:t>
            </a:r>
            <a:endParaRPr lang="en-US" altLang="zh-CN" sz="3200" dirty="0">
              <a:solidFill>
                <a:schemeClr val="accent4">
                  <a:lumMod val="50000"/>
                </a:schemeClr>
              </a:solidFill>
              <a:latin typeface="黑体" panose="02010609060101010101" pitchFamily="49" charset="-122"/>
              <a:ea typeface="黑体" panose="02010609060101010101" pitchFamily="49" charset="-122"/>
            </a:endParaRPr>
          </a:p>
        </p:txBody>
      </p:sp>
      <p:sp>
        <p:nvSpPr>
          <p:cNvPr id="14" name="文本框 13"/>
          <p:cNvSpPr txBox="1"/>
          <p:nvPr/>
        </p:nvSpPr>
        <p:spPr>
          <a:xfrm>
            <a:off x="3797887" y="4749821"/>
            <a:ext cx="8103775" cy="1199895"/>
          </a:xfrm>
          <a:prstGeom prst="rect">
            <a:avLst/>
          </a:prstGeom>
          <a:noFill/>
          <a:ln>
            <a:noFill/>
          </a:ln>
          <a:effectLst>
            <a:outerShdw blurRad="149987" dist="250190" dir="8460000" algn="ctr">
              <a:schemeClr val="accent5">
                <a:alpha val="28000"/>
              </a:schemeClr>
            </a:outerShdw>
          </a:effectLst>
          <a:scene3d>
            <a:camera prst="orthographicFront">
              <a:rot lat="0" lon="0" rev="0"/>
            </a:camera>
            <a:lightRig rig="contrasting" dir="t">
              <a:rot lat="0" lon="0" rev="1500000"/>
            </a:lightRig>
          </a:scene3d>
          <a:sp3d prstMaterial="metal">
            <a:bevelT w="88900" h="88900"/>
          </a:sp3d>
        </p:spPr>
        <p:txBody>
          <a:bodyPr wrap="none" rtlCol="0" anchor="t">
            <a:spAutoFit/>
          </a:bodyPr>
          <a:lstStyle/>
          <a:p>
            <a:pPr algn="ctr">
              <a:lnSpc>
                <a:spcPct val="15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著作：</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趣学算法</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趣学数据结构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p>
          <a:p>
            <a:pPr algn="ct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算法训练营：海量图解</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竞赛刷题</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（入门篇、进阶篇）</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pic>
        <p:nvPicPr>
          <p:cNvPr id="11" name="图片 10"/>
          <p:cNvPicPr>
            <a:picLocks noChangeAspect="1"/>
          </p:cNvPicPr>
          <p:nvPr/>
        </p:nvPicPr>
        <p:blipFill rotWithShape="1">
          <a:blip r:embed="rId3" cstate="print">
            <a:extLst>
              <a:ext uri="{28A0092B-C50C-407E-A947-70E740481C1C}">
                <a14:useLocalDpi xmlns:a14="http://schemas.microsoft.com/office/drawing/2010/main" val="0"/>
              </a:ext>
            </a:extLst>
          </a:blip>
          <a:srcRect l="5882" r="5872"/>
          <a:stretch/>
        </p:blipFill>
        <p:spPr>
          <a:xfrm>
            <a:off x="766614" y="813264"/>
            <a:ext cx="4003239" cy="4536504"/>
          </a:xfrm>
          <a:prstGeom prst="rect">
            <a:avLst/>
          </a:prstGeom>
        </p:spPr>
      </p:pic>
      <p:sp>
        <p:nvSpPr>
          <p:cNvPr id="12" name="矩形 11"/>
          <p:cNvSpPr/>
          <p:nvPr/>
        </p:nvSpPr>
        <p:spPr>
          <a:xfrm>
            <a:off x="5432452" y="760514"/>
            <a:ext cx="4860138" cy="3046937"/>
          </a:xfrm>
          <a:prstGeom prst="rect">
            <a:avLst/>
          </a:prstGeom>
          <a:noFill/>
          <a:ln>
            <a:noFill/>
          </a:ln>
          <a:effectLst>
            <a:glow rad="101600">
              <a:schemeClr val="accent3">
                <a:satMod val="175000"/>
                <a:alpha val="40000"/>
              </a:schemeClr>
            </a:glow>
            <a:outerShdw blurRad="50800" dist="38100" dir="8100000" algn="tr" rotWithShape="0">
              <a:prstClr val="black">
                <a:alpha val="40000"/>
              </a:prstClr>
            </a:outerShdw>
            <a:softEdge rad="1270000"/>
          </a:effectLst>
          <a:scene3d>
            <a:camera prst="obliqueTopLeft"/>
            <a:lightRig rig="freezing" dir="t"/>
          </a:scene3d>
          <a:sp3d>
            <a:bevelT w="165100" prst="coolSlant"/>
          </a:sp3d>
        </p:spPr>
        <p:txBody>
          <a:bodyPr wrap="square" lIns="91390" tIns="45695" rIns="91390" bIns="45695">
            <a:spAutoFit/>
          </a:bodyPr>
          <a:lstStyle/>
          <a:p>
            <a:pPr algn="ctr"/>
            <a:r>
              <a:rPr lang="zh-CN" altLang="en-US" sz="9600" b="1" dirty="0" smtClean="0">
                <a:solidFill>
                  <a:srgbClr val="0066CC"/>
                </a:solidFill>
                <a:effectLst>
                  <a:innerShdw blurRad="63500" dist="50800" dir="2700000">
                    <a:prstClr val="black">
                      <a:alpha val="50000"/>
                    </a:prstClr>
                  </a:innerShdw>
                </a:effectLst>
                <a:latin typeface="微软雅黑" panose="020B0503020204020204" pitchFamily="34" charset="-122"/>
                <a:ea typeface="微软雅黑" panose="020B0503020204020204" pitchFamily="34" charset="-122"/>
              </a:rPr>
              <a:t>哈 夫 曼编 码</a:t>
            </a:r>
            <a:endParaRPr lang="zh-CN" altLang="en-US" sz="9600" b="1" dirty="0">
              <a:solidFill>
                <a:srgbClr val="0066CC"/>
              </a:solidFill>
              <a:effectLst>
                <a:innerShdw blurRad="63500" dist="50800" dir="2700000">
                  <a:prstClr val="black">
                    <a:alpha val="50000"/>
                  </a:prstClr>
                </a:inn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69310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10</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54646" y="215857"/>
            <a:ext cx="3960440"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编码</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endParaRPr>
          </a:p>
        </p:txBody>
      </p:sp>
      <p:pic>
        <p:nvPicPr>
          <p:cNvPr id="6" name="图片 5">
            <a:extLst>
              <a:ext uri="{FF2B5EF4-FFF2-40B4-BE49-F238E27FC236}">
                <a16:creationId xmlns:a16="http://schemas.microsoft.com/office/drawing/2014/main" id="{788B56BF-57CA-40E9-B600-DE7DB3770829}"/>
              </a:ext>
            </a:extLst>
          </p:cNvPr>
          <p:cNvPicPr>
            <a:picLocks noChangeAspect="1"/>
          </p:cNvPicPr>
          <p:nvPr/>
        </p:nvPicPr>
        <p:blipFill rotWithShape="1">
          <a:blip r:embed="rId3">
            <a:extLst>
              <a:ext uri="{28A0092B-C50C-407E-A947-70E740481C1C}">
                <a14:useLocalDpi xmlns:a14="http://schemas.microsoft.com/office/drawing/2010/main" val="0"/>
              </a:ext>
            </a:extLst>
          </a:blip>
          <a:srcRect b="7773"/>
          <a:stretch/>
        </p:blipFill>
        <p:spPr>
          <a:xfrm>
            <a:off x="1198662" y="1197546"/>
            <a:ext cx="10047163" cy="5063437"/>
          </a:xfrm>
          <a:prstGeom prst="rect">
            <a:avLst/>
          </a:prstGeom>
        </p:spPr>
      </p:pic>
    </p:spTree>
    <p:extLst>
      <p:ext uri="{BB962C8B-B14F-4D97-AF65-F5344CB8AC3E}">
        <p14:creationId xmlns:p14="http://schemas.microsoft.com/office/powerpoint/2010/main" val="247344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11</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54646" y="215857"/>
            <a:ext cx="3960440"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编码</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4726" y="1485578"/>
            <a:ext cx="8935355" cy="3527981"/>
          </a:xfrm>
          <a:prstGeom prst="rect">
            <a:avLst/>
          </a:prstGeom>
        </p:spPr>
      </p:pic>
    </p:spTree>
    <p:extLst>
      <p:ext uri="{BB962C8B-B14F-4D97-AF65-F5344CB8AC3E}">
        <p14:creationId xmlns:p14="http://schemas.microsoft.com/office/powerpoint/2010/main" val="31763670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12</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54646" y="215857"/>
            <a:ext cx="3960440"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算法复杂度分析</a:t>
            </a:r>
          </a:p>
        </p:txBody>
      </p:sp>
      <p:sp>
        <p:nvSpPr>
          <p:cNvPr id="6" name="椭圆 5">
            <a:extLst>
              <a:ext uri="{FF2B5EF4-FFF2-40B4-BE49-F238E27FC236}">
                <a16:creationId xmlns:a16="http://schemas.microsoft.com/office/drawing/2014/main" id="{A9A68DE3-954C-45FF-9BA5-DBC40AB27E29}"/>
              </a:ext>
            </a:extLst>
          </p:cNvPr>
          <p:cNvSpPr/>
          <p:nvPr/>
        </p:nvSpPr>
        <p:spPr bwMode="auto">
          <a:xfrm>
            <a:off x="3191558" y="3215785"/>
            <a:ext cx="741561" cy="724584"/>
          </a:xfrm>
          <a:prstGeom prst="ellipse">
            <a:avLst/>
          </a:prstGeom>
          <a:gradFill>
            <a:gsLst>
              <a:gs pos="50000">
                <a:srgbClr val="00B0F0"/>
              </a:gs>
              <a:gs pos="0">
                <a:srgbClr val="9FD8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defRPr/>
            </a:pPr>
            <a:r>
              <a:rPr lang="en-US" altLang="zh-CN" sz="2400" b="1" dirty="0">
                <a:latin typeface="微软雅黑" pitchFamily="34" charset="-122"/>
                <a:ea typeface="微软雅黑" pitchFamily="34" charset="-122"/>
              </a:rPr>
              <a:t>2</a:t>
            </a:r>
            <a:endParaRPr lang="zh-CN" altLang="en-US" sz="2400" b="1" dirty="0">
              <a:latin typeface="微软雅黑" pitchFamily="34" charset="-122"/>
              <a:ea typeface="微软雅黑" pitchFamily="34" charset="-122"/>
            </a:endParaRPr>
          </a:p>
        </p:txBody>
      </p:sp>
      <p:sp>
        <p:nvSpPr>
          <p:cNvPr id="7" name="文本框 6">
            <a:extLst>
              <a:ext uri="{FF2B5EF4-FFF2-40B4-BE49-F238E27FC236}">
                <a16:creationId xmlns:a16="http://schemas.microsoft.com/office/drawing/2014/main" id="{FABEF99B-DE51-46BB-8880-B4C37AB4DD35}"/>
              </a:ext>
            </a:extLst>
          </p:cNvPr>
          <p:cNvSpPr txBox="1"/>
          <p:nvPr/>
        </p:nvSpPr>
        <p:spPr>
          <a:xfrm>
            <a:off x="4153311" y="2277666"/>
            <a:ext cx="1723549" cy="646331"/>
          </a:xfrm>
          <a:prstGeom prst="rect">
            <a:avLst/>
          </a:prstGeom>
          <a:noFill/>
        </p:spPr>
        <p:txBody>
          <a:bodyPr wrap="none" rtlCol="0">
            <a:spAutoFit/>
          </a:bodyPr>
          <a:lstStyle/>
          <a:p>
            <a:pPr algn="ctr">
              <a:lnSpc>
                <a:spcPct val="150000"/>
              </a:lnSpc>
            </a:pPr>
            <a:r>
              <a:rPr lang="zh-CN" altLang="en-US" sz="2400" dirty="0" smtClean="0">
                <a:solidFill>
                  <a:srgbClr val="990000"/>
                </a:solidFill>
                <a:latin typeface="微软雅黑" panose="020B0503020204020204" pitchFamily="34" charset="-122"/>
                <a:ea typeface="微软雅黑" panose="020B0503020204020204" pitchFamily="34" charset="-122"/>
                <a:sym typeface="印品黑体" panose="00000500000000000000" pitchFamily="2" charset="-122"/>
              </a:rPr>
              <a:t>时间复杂度</a:t>
            </a:r>
            <a:endParaRPr lang="zh-CN" altLang="en-US" sz="2400" dirty="0">
              <a:solidFill>
                <a:srgbClr val="990000"/>
              </a:solidFill>
              <a:latin typeface="微软雅黑" panose="020B0503020204020204" pitchFamily="34" charset="-122"/>
              <a:ea typeface="微软雅黑" panose="020B0503020204020204" pitchFamily="34" charset="-122"/>
              <a:sym typeface="印品黑体" panose="00000500000000000000" pitchFamily="2" charset="-122"/>
            </a:endParaRPr>
          </a:p>
        </p:txBody>
      </p:sp>
      <p:sp>
        <p:nvSpPr>
          <p:cNvPr id="14" name="文本框 13">
            <a:extLst>
              <a:ext uri="{FF2B5EF4-FFF2-40B4-BE49-F238E27FC236}">
                <a16:creationId xmlns:a16="http://schemas.microsoft.com/office/drawing/2014/main" id="{2FB74C4E-41EA-444D-B948-A53B18221709}"/>
              </a:ext>
            </a:extLst>
          </p:cNvPr>
          <p:cNvSpPr txBox="1"/>
          <p:nvPr/>
        </p:nvSpPr>
        <p:spPr>
          <a:xfrm>
            <a:off x="6190501" y="2277666"/>
            <a:ext cx="869149" cy="579967"/>
          </a:xfrm>
          <a:prstGeom prst="rect">
            <a:avLst/>
          </a:prstGeom>
          <a:noFill/>
        </p:spPr>
        <p:txBody>
          <a:bodyPr wrap="none" rtlCol="0">
            <a:spAutoFit/>
          </a:bodyPr>
          <a:lstStyle/>
          <a:p>
            <a:pPr algn="ctr">
              <a:lnSpc>
                <a:spcPct val="150000"/>
              </a:lnSpc>
            </a:pPr>
            <a:r>
              <a:rPr lang="en-US" altLang="zh-CN" sz="2400" i="1" dirty="0" smtClean="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rPr>
              <a:t>O</a:t>
            </a:r>
            <a:r>
              <a:rPr lang="en-US" altLang="zh-CN" sz="2400" dirty="0" smtClean="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rPr>
              <a:t>(</a:t>
            </a:r>
            <a:r>
              <a:rPr lang="en-US" altLang="zh-CN" sz="2400" i="1" dirty="0" smtClean="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rPr>
              <a:t>n</a:t>
            </a:r>
            <a:r>
              <a:rPr lang="en-US" altLang="zh-CN" sz="2400" baseline="30000" dirty="0" smtClean="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rPr>
              <a:t>2</a:t>
            </a:r>
            <a:r>
              <a:rPr lang="en-US" altLang="zh-CN" sz="2400" dirty="0" smtClean="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rPr>
              <a:t>)</a:t>
            </a:r>
            <a:endParaRPr lang="zh-CN" altLang="en-US" sz="2400" dirty="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endParaRPr>
          </a:p>
        </p:txBody>
      </p:sp>
      <p:sp>
        <p:nvSpPr>
          <p:cNvPr id="19" name="椭圆 18">
            <a:extLst>
              <a:ext uri="{FF2B5EF4-FFF2-40B4-BE49-F238E27FC236}">
                <a16:creationId xmlns:a16="http://schemas.microsoft.com/office/drawing/2014/main" id="{A9A68DE3-954C-45FF-9BA5-DBC40AB27E29}"/>
              </a:ext>
            </a:extLst>
          </p:cNvPr>
          <p:cNvSpPr/>
          <p:nvPr/>
        </p:nvSpPr>
        <p:spPr bwMode="auto">
          <a:xfrm>
            <a:off x="3191557" y="2277666"/>
            <a:ext cx="741561" cy="724584"/>
          </a:xfrm>
          <a:prstGeom prst="ellipse">
            <a:avLst/>
          </a:prstGeom>
          <a:gradFill>
            <a:gsLst>
              <a:gs pos="50000">
                <a:srgbClr val="00B0F0"/>
              </a:gs>
              <a:gs pos="0">
                <a:srgbClr val="9FD8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defRPr/>
            </a:pPr>
            <a:r>
              <a:rPr lang="en-US" altLang="zh-CN" sz="2400" b="1" dirty="0">
                <a:latin typeface="微软雅黑" pitchFamily="34" charset="-122"/>
                <a:ea typeface="微软雅黑" pitchFamily="34" charset="-122"/>
              </a:rPr>
              <a:t>1</a:t>
            </a:r>
            <a:endParaRPr lang="zh-CN" altLang="en-US" sz="2400" b="1" dirty="0">
              <a:latin typeface="微软雅黑" pitchFamily="34" charset="-122"/>
              <a:ea typeface="微软雅黑" pitchFamily="34" charset="-122"/>
            </a:endParaRPr>
          </a:p>
        </p:txBody>
      </p:sp>
      <p:sp>
        <p:nvSpPr>
          <p:cNvPr id="18" name="文本框 17">
            <a:extLst>
              <a:ext uri="{FF2B5EF4-FFF2-40B4-BE49-F238E27FC236}">
                <a16:creationId xmlns:a16="http://schemas.microsoft.com/office/drawing/2014/main" id="{FABEF99B-DE51-46BB-8880-B4C37AB4DD35}"/>
              </a:ext>
            </a:extLst>
          </p:cNvPr>
          <p:cNvSpPr txBox="1"/>
          <p:nvPr/>
        </p:nvSpPr>
        <p:spPr>
          <a:xfrm>
            <a:off x="4153311" y="3294038"/>
            <a:ext cx="1723549" cy="646331"/>
          </a:xfrm>
          <a:prstGeom prst="rect">
            <a:avLst/>
          </a:prstGeom>
          <a:noFill/>
        </p:spPr>
        <p:txBody>
          <a:bodyPr wrap="none" rtlCol="0">
            <a:spAutoFit/>
          </a:bodyPr>
          <a:lstStyle/>
          <a:p>
            <a:pPr algn="ctr">
              <a:lnSpc>
                <a:spcPct val="150000"/>
              </a:lnSpc>
            </a:pPr>
            <a:r>
              <a:rPr lang="zh-CN" altLang="en-US" sz="2400" dirty="0" smtClean="0">
                <a:solidFill>
                  <a:srgbClr val="990000"/>
                </a:solidFill>
                <a:latin typeface="微软雅黑" panose="020B0503020204020204" pitchFamily="34" charset="-122"/>
                <a:ea typeface="微软雅黑" panose="020B0503020204020204" pitchFamily="34" charset="-122"/>
                <a:sym typeface="印品黑体" panose="00000500000000000000" pitchFamily="2" charset="-122"/>
              </a:rPr>
              <a:t>空间复杂度</a:t>
            </a:r>
            <a:endParaRPr lang="zh-CN" altLang="en-US" sz="2400" dirty="0">
              <a:solidFill>
                <a:srgbClr val="990000"/>
              </a:solidFill>
              <a:latin typeface="微软雅黑" panose="020B0503020204020204" pitchFamily="34" charset="-122"/>
              <a:ea typeface="微软雅黑" panose="020B0503020204020204" pitchFamily="34" charset="-122"/>
              <a:sym typeface="印品黑体" panose="00000500000000000000" pitchFamily="2" charset="-122"/>
            </a:endParaRPr>
          </a:p>
        </p:txBody>
      </p:sp>
      <p:sp>
        <p:nvSpPr>
          <p:cNvPr id="22" name="文本框 21">
            <a:extLst>
              <a:ext uri="{FF2B5EF4-FFF2-40B4-BE49-F238E27FC236}">
                <a16:creationId xmlns:a16="http://schemas.microsoft.com/office/drawing/2014/main" id="{2FB74C4E-41EA-444D-B948-A53B18221709}"/>
              </a:ext>
            </a:extLst>
          </p:cNvPr>
          <p:cNvSpPr txBox="1"/>
          <p:nvPr/>
        </p:nvSpPr>
        <p:spPr>
          <a:xfrm>
            <a:off x="6130801" y="3294038"/>
            <a:ext cx="2135521" cy="646331"/>
          </a:xfrm>
          <a:prstGeom prst="rect">
            <a:avLst/>
          </a:prstGeom>
          <a:noFill/>
        </p:spPr>
        <p:txBody>
          <a:bodyPr wrap="none" rtlCol="0">
            <a:spAutoFit/>
          </a:bodyPr>
          <a:lstStyle/>
          <a:p>
            <a:pPr algn="ctr">
              <a:lnSpc>
                <a:spcPct val="150000"/>
              </a:lnSpc>
            </a:pPr>
            <a:r>
              <a:rPr lang="en-US" altLang="zh-CN" sz="2400" i="1" dirty="0" smtClean="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rPr>
              <a:t>O</a:t>
            </a:r>
            <a:r>
              <a:rPr lang="en-US" altLang="zh-CN" sz="2400" dirty="0" smtClean="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rPr>
              <a:t>(</a:t>
            </a:r>
            <a:r>
              <a:rPr lang="en-US" altLang="zh-CN" sz="2400" i="1" dirty="0" smtClean="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rPr>
              <a:t>n</a:t>
            </a:r>
            <a:r>
              <a:rPr lang="en-US" altLang="zh-CN" sz="2400" dirty="0" smtClean="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rPr>
              <a:t>*MAXBIT)</a:t>
            </a:r>
            <a:endParaRPr lang="zh-CN" altLang="en-US" sz="2400" dirty="0">
              <a:solidFill>
                <a:srgbClr val="990000"/>
              </a:solidFill>
              <a:latin typeface="Times New Roman" panose="02020603050405020304" pitchFamily="18" charset="0"/>
              <a:ea typeface="微软雅黑" panose="020B0503020204020204" pitchFamily="34" charset="-122"/>
              <a:cs typeface="Times New Roman" panose="02020603050405020304" pitchFamily="18" charset="0"/>
              <a:sym typeface="印品黑体" panose="00000500000000000000" pitchFamily="2" charset="-122"/>
            </a:endParaRPr>
          </a:p>
        </p:txBody>
      </p:sp>
    </p:spTree>
    <p:extLst>
      <p:ext uri="{BB962C8B-B14F-4D97-AF65-F5344CB8AC3E}">
        <p14:creationId xmlns:p14="http://schemas.microsoft.com/office/powerpoint/2010/main" val="39779681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13</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766862" y="193148"/>
            <a:ext cx="5760640" cy="523220"/>
          </a:xfrm>
          <a:prstGeom prst="rect">
            <a:avLst/>
          </a:prstGeom>
          <a:noFill/>
        </p:spPr>
        <p:txBody>
          <a:bodyPr wrap="square" rtlCol="0">
            <a:spAutoFit/>
          </a:bodyPr>
          <a:lstStyle/>
          <a:p>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算法训练营</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入门</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篇刷题图谱</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4686" y="981522"/>
            <a:ext cx="8280920" cy="5358946"/>
          </a:xfrm>
          <a:prstGeom prst="rect">
            <a:avLst/>
          </a:prstGeom>
        </p:spPr>
      </p:pic>
      <p:sp>
        <p:nvSpPr>
          <p:cNvPr id="3" name="矩形 2"/>
          <p:cNvSpPr/>
          <p:nvPr/>
        </p:nvSpPr>
        <p:spPr>
          <a:xfrm>
            <a:off x="576230" y="6236023"/>
            <a:ext cx="5951191" cy="553998"/>
          </a:xfrm>
          <a:prstGeom prst="rect">
            <a:avLst/>
          </a:prstGeom>
        </p:spPr>
        <p:txBody>
          <a:bodyPr wrap="square">
            <a:spAutoFit/>
          </a:bodyPr>
          <a:lstStyle/>
          <a:p>
            <a:pPr indent="647700">
              <a:lnSpc>
                <a:spcPct val="150000"/>
              </a:lnSpc>
            </a:pPr>
            <a:r>
              <a:rPr lang="zh-CN" altLang="en-US" sz="2000" dirty="0">
                <a:latin typeface="Times New Roman" panose="02020603050405020304" pitchFamily="18" charset="0"/>
              </a:rPr>
              <a:t>入门</a:t>
            </a:r>
            <a:r>
              <a:rPr lang="zh-CN" altLang="en-US" sz="2000" dirty="0" smtClean="0">
                <a:latin typeface="Times New Roman" panose="02020603050405020304" pitchFamily="18" charset="0"/>
              </a:rPr>
              <a:t>篇题单：</a:t>
            </a:r>
            <a:r>
              <a:rPr lang="en-US" altLang="zh-CN" sz="2000" dirty="0">
                <a:latin typeface="Times New Roman" panose="02020603050405020304" pitchFamily="18" charset="0"/>
              </a:rPr>
              <a:t>https://</a:t>
            </a:r>
            <a:r>
              <a:rPr lang="en-US" altLang="zh-CN" sz="2000" dirty="0" smtClean="0">
                <a:latin typeface="Times New Roman" panose="02020603050405020304" pitchFamily="18" charset="0"/>
              </a:rPr>
              <a:t>vjudge.net/article/2652</a:t>
            </a:r>
            <a:endParaRPr lang="en-US" altLang="zh-CN" sz="2000" dirty="0">
              <a:latin typeface="Times New Roman" panose="02020603050405020304" pitchFamily="18" charset="0"/>
            </a:endParaRPr>
          </a:p>
        </p:txBody>
      </p:sp>
      <p:grpSp>
        <p:nvGrpSpPr>
          <p:cNvPr id="9" name="组合 8"/>
          <p:cNvGrpSpPr/>
          <p:nvPr/>
        </p:nvGrpSpPr>
        <p:grpSpPr>
          <a:xfrm>
            <a:off x="9966552" y="4646495"/>
            <a:ext cx="2130711" cy="2167675"/>
            <a:chOff x="9966552" y="4581922"/>
            <a:chExt cx="2130711" cy="2167675"/>
          </a:xfrm>
        </p:grpSpPr>
        <p:sp>
          <p:nvSpPr>
            <p:cNvPr id="10" name="文本框 9"/>
            <p:cNvSpPr txBox="1"/>
            <p:nvPr/>
          </p:nvSpPr>
          <p:spPr>
            <a:xfrm>
              <a:off x="9966552" y="6411043"/>
              <a:ext cx="2130711" cy="338554"/>
            </a:xfrm>
            <a:prstGeom prst="rect">
              <a:avLst/>
            </a:prstGeom>
            <a:noFill/>
          </p:spPr>
          <p:txBody>
            <a:bodyPr wrap="none" rtlCol="0" anchor="t">
              <a:spAutoFit/>
            </a:bodyPr>
            <a:lstStyle/>
            <a:p>
              <a:pPr algn="ct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QQ</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群：</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1029262418</a:t>
              </a: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1670" y="4908167"/>
              <a:ext cx="1512168" cy="1512168"/>
            </a:xfrm>
            <a:prstGeom prst="rect">
              <a:avLst/>
            </a:prstGeom>
          </p:spPr>
        </p:pic>
        <p:sp>
          <p:nvSpPr>
            <p:cNvPr id="13" name="矩形 12">
              <a:extLst>
                <a:ext uri="{FF2B5EF4-FFF2-40B4-BE49-F238E27FC236}">
                  <a16:creationId xmlns:a16="http://schemas.microsoft.com/office/drawing/2014/main" id="{07316C4F-5A73-467F-B2C7-E9AAE715A0BF}"/>
                </a:ext>
              </a:extLst>
            </p:cNvPr>
            <p:cNvSpPr/>
            <p:nvPr/>
          </p:nvSpPr>
          <p:spPr>
            <a:xfrm>
              <a:off x="10352485" y="4581922"/>
              <a:ext cx="1359345" cy="369332"/>
            </a:xfrm>
            <a:prstGeom prst="rect">
              <a:avLst/>
            </a:prstGeom>
          </p:spPr>
          <p:txBody>
            <a:bodyPr wrap="square">
              <a:spAutoFit/>
            </a:bodyPr>
            <a:lstStyle/>
            <a:p>
              <a:pPr algn="ctr"/>
              <a:r>
                <a:rPr lang="zh-CN" altLang="en-US" sz="1800" dirty="0" smtClean="0">
                  <a:latin typeface="Times New Roman" panose="02020603050405020304" pitchFamily="18" charset="0"/>
                  <a:ea typeface="宋体" panose="02010600030101010101" pitchFamily="2" charset="-122"/>
                </a:rPr>
                <a:t>扫码购书</a:t>
              </a:r>
              <a:endParaRPr lang="zh-CN" altLang="en-US" sz="1800" dirty="0">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1683389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2</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5375126" y="1877036"/>
            <a:ext cx="5832648" cy="3573745"/>
            <a:chOff x="5375126" y="1877036"/>
            <a:chExt cx="5832648" cy="3573745"/>
          </a:xfrm>
        </p:grpSpPr>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b="70607"/>
            <a:stretch/>
          </p:blipFill>
          <p:spPr>
            <a:xfrm>
              <a:off x="5375126" y="1890678"/>
              <a:ext cx="2947175" cy="2014960"/>
            </a:xfrm>
            <a:prstGeom prst="rect">
              <a:avLst/>
            </a:prstGeom>
          </p:spPr>
        </p:pic>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t="1741" b="67614"/>
            <a:stretch/>
          </p:blipFill>
          <p:spPr>
            <a:xfrm>
              <a:off x="8322301" y="1877036"/>
              <a:ext cx="2885473" cy="2028602"/>
            </a:xfrm>
            <a:prstGeom prst="rect">
              <a:avLst/>
            </a:prstGeom>
          </p:spPr>
        </p:pic>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l="4029" t="62984" r="4313" b="21270"/>
            <a:stretch/>
          </p:blipFill>
          <p:spPr>
            <a:xfrm>
              <a:off x="5375126" y="3904445"/>
              <a:ext cx="5832648" cy="1546336"/>
            </a:xfrm>
            <a:prstGeom prst="rect">
              <a:avLst/>
            </a:prstGeom>
          </p:spPr>
        </p:pic>
      </p:gr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3981" y="1629594"/>
            <a:ext cx="4077866" cy="4077866"/>
          </a:xfrm>
          <a:prstGeom prst="rect">
            <a:avLst/>
          </a:prstGeom>
        </p:spPr>
      </p:pic>
      <p:cxnSp>
        <p:nvCxnSpPr>
          <p:cNvPr id="13" name="直接连接符 12"/>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4" name="燕尾形 13"/>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文本框 14"/>
          <p:cNvSpPr txBox="1"/>
          <p:nvPr/>
        </p:nvSpPr>
        <p:spPr>
          <a:xfrm>
            <a:off x="854274" y="193148"/>
            <a:ext cx="5240932"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算法训练营</a:t>
            </a:r>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入门篇、进阶篇</a:t>
            </a:r>
          </a:p>
        </p:txBody>
      </p:sp>
    </p:spTree>
    <p:extLst>
      <p:ext uri="{BB962C8B-B14F-4D97-AF65-F5344CB8AC3E}">
        <p14:creationId xmlns:p14="http://schemas.microsoft.com/office/powerpoint/2010/main" val="35305294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854274" y="193148"/>
            <a:ext cx="3960440"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算法训练营</a:t>
            </a:r>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入门篇</a:t>
            </a:r>
          </a:p>
        </p:txBody>
      </p:sp>
      <p:sp>
        <p:nvSpPr>
          <p:cNvPr id="12"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3</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4726" y="981522"/>
            <a:ext cx="7344816" cy="5661629"/>
          </a:xfrm>
          <a:prstGeom prst="rect">
            <a:avLst/>
          </a:prstGeom>
        </p:spPr>
      </p:pic>
      <p:grpSp>
        <p:nvGrpSpPr>
          <p:cNvPr id="6" name="组合 5"/>
          <p:cNvGrpSpPr/>
          <p:nvPr/>
        </p:nvGrpSpPr>
        <p:grpSpPr>
          <a:xfrm>
            <a:off x="9839622" y="4581922"/>
            <a:ext cx="2130711" cy="2167675"/>
            <a:chOff x="9966552" y="4581922"/>
            <a:chExt cx="2130711" cy="2167675"/>
          </a:xfrm>
        </p:grpSpPr>
        <p:sp>
          <p:nvSpPr>
            <p:cNvPr id="15" name="文本框 14"/>
            <p:cNvSpPr txBox="1"/>
            <p:nvPr/>
          </p:nvSpPr>
          <p:spPr>
            <a:xfrm>
              <a:off x="9966552" y="6411043"/>
              <a:ext cx="2130711" cy="338554"/>
            </a:xfrm>
            <a:prstGeom prst="rect">
              <a:avLst/>
            </a:prstGeom>
            <a:noFill/>
          </p:spPr>
          <p:txBody>
            <a:bodyPr wrap="none" rtlCol="0" anchor="t">
              <a:spAutoFit/>
            </a:bodyPr>
            <a:lstStyle/>
            <a:p>
              <a:pPr algn="ct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QQ</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群：</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1029262418</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1670" y="4908167"/>
              <a:ext cx="1512168" cy="1512168"/>
            </a:xfrm>
            <a:prstGeom prst="rect">
              <a:avLst/>
            </a:prstGeom>
          </p:spPr>
        </p:pic>
        <p:sp>
          <p:nvSpPr>
            <p:cNvPr id="10" name="矩形 9">
              <a:extLst>
                <a:ext uri="{FF2B5EF4-FFF2-40B4-BE49-F238E27FC236}">
                  <a16:creationId xmlns:a16="http://schemas.microsoft.com/office/drawing/2014/main" id="{07316C4F-5A73-467F-B2C7-E9AAE715A0BF}"/>
                </a:ext>
              </a:extLst>
            </p:cNvPr>
            <p:cNvSpPr/>
            <p:nvPr/>
          </p:nvSpPr>
          <p:spPr>
            <a:xfrm>
              <a:off x="10352485" y="4581922"/>
              <a:ext cx="1359345" cy="369332"/>
            </a:xfrm>
            <a:prstGeom prst="rect">
              <a:avLst/>
            </a:prstGeom>
          </p:spPr>
          <p:txBody>
            <a:bodyPr wrap="square">
              <a:spAutoFit/>
            </a:bodyPr>
            <a:lstStyle/>
            <a:p>
              <a:pPr algn="ctr"/>
              <a:r>
                <a:rPr lang="zh-CN" altLang="en-US" sz="1800" dirty="0" smtClean="0">
                  <a:latin typeface="Times New Roman" panose="02020603050405020304" pitchFamily="18" charset="0"/>
                  <a:ea typeface="宋体" panose="02010600030101010101" pitchFamily="2" charset="-122"/>
                </a:rPr>
                <a:t>扫码购书</a:t>
              </a:r>
              <a:endParaRPr lang="zh-CN" altLang="en-US" sz="1800" dirty="0">
                <a:latin typeface="Times New Roman" panose="02020603050405020304" pitchFamily="18" charset="0"/>
                <a:ea typeface="宋体" panose="02010600030101010101" pitchFamily="2" charset="-122"/>
              </a:endParaRPr>
            </a:p>
          </p:txBody>
        </p:sp>
      </p:grpSp>
      <p:pic>
        <p:nvPicPr>
          <p:cNvPr id="5" name="图片 4"/>
          <p:cNvPicPr>
            <a:picLocks noChangeAspect="1"/>
          </p:cNvPicPr>
          <p:nvPr/>
        </p:nvPicPr>
        <p:blipFill rotWithShape="1">
          <a:blip r:embed="rId5" cstate="print">
            <a:extLst>
              <a:ext uri="{28A0092B-C50C-407E-A947-70E740481C1C}">
                <a14:useLocalDpi xmlns:a14="http://schemas.microsoft.com/office/drawing/2010/main" val="0"/>
              </a:ext>
            </a:extLst>
          </a:blip>
          <a:srcRect l="4119" t="3472" r="3612" b="2074"/>
          <a:stretch/>
        </p:blipFill>
        <p:spPr>
          <a:xfrm>
            <a:off x="9627046" y="980357"/>
            <a:ext cx="2343287" cy="34084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4</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54646" y="215857"/>
            <a:ext cx="3960440"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哈夫曼编码</a:t>
            </a:r>
            <a:endPar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endParaRPr>
          </a:p>
        </p:txBody>
      </p:sp>
      <p:grpSp>
        <p:nvGrpSpPr>
          <p:cNvPr id="10" name="组合 9"/>
          <p:cNvGrpSpPr/>
          <p:nvPr/>
        </p:nvGrpSpPr>
        <p:grpSpPr>
          <a:xfrm>
            <a:off x="10016962" y="4581922"/>
            <a:ext cx="2130711" cy="2167675"/>
            <a:chOff x="9462496" y="1644683"/>
            <a:chExt cx="2130711" cy="2167675"/>
          </a:xfrm>
        </p:grpSpPr>
        <p:sp>
          <p:nvSpPr>
            <p:cNvPr id="11" name="文本框 10"/>
            <p:cNvSpPr txBox="1"/>
            <p:nvPr/>
          </p:nvSpPr>
          <p:spPr>
            <a:xfrm>
              <a:off x="9462496" y="3473804"/>
              <a:ext cx="2130711" cy="338554"/>
            </a:xfrm>
            <a:prstGeom prst="rect">
              <a:avLst/>
            </a:prstGeom>
            <a:noFill/>
          </p:spPr>
          <p:txBody>
            <a:bodyPr wrap="none" rtlCol="0" anchor="t">
              <a:spAutoFit/>
            </a:bodyPr>
            <a:lstStyle/>
            <a:p>
              <a:pPr algn="ct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QQ</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群：</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1029262418</a:t>
              </a:r>
            </a:p>
          </p:txBody>
        </p:sp>
        <p:sp>
          <p:nvSpPr>
            <p:cNvPr id="13" name="矩形 12">
              <a:extLst>
                <a:ext uri="{FF2B5EF4-FFF2-40B4-BE49-F238E27FC236}">
                  <a16:creationId xmlns:a16="http://schemas.microsoft.com/office/drawing/2014/main" id="{07316C4F-5A73-467F-B2C7-E9AAE715A0BF}"/>
                </a:ext>
              </a:extLst>
            </p:cNvPr>
            <p:cNvSpPr/>
            <p:nvPr/>
          </p:nvSpPr>
          <p:spPr>
            <a:xfrm>
              <a:off x="9848429" y="1644683"/>
              <a:ext cx="1359345" cy="369332"/>
            </a:xfrm>
            <a:prstGeom prst="rect">
              <a:avLst/>
            </a:prstGeom>
          </p:spPr>
          <p:txBody>
            <a:bodyPr wrap="square">
              <a:spAutoFit/>
            </a:bodyPr>
            <a:lstStyle/>
            <a:p>
              <a:pPr algn="ctr"/>
              <a:r>
                <a:rPr lang="zh-CN" altLang="en-US" sz="1800" dirty="0" smtClean="0">
                  <a:latin typeface="Times New Roman" panose="02020603050405020304" pitchFamily="18" charset="0"/>
                  <a:ea typeface="宋体" panose="02010600030101010101" pitchFamily="2" charset="-122"/>
                </a:rPr>
                <a:t>扫码购书</a:t>
              </a:r>
              <a:endParaRPr lang="zh-CN" altLang="en-US" sz="1800" dirty="0">
                <a:latin typeface="Times New Roman" panose="02020603050405020304" pitchFamily="18" charset="0"/>
                <a:ea typeface="宋体" panose="02010600030101010101" pitchFamily="2" charset="-122"/>
              </a:endParaRP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8429" y="1966800"/>
              <a:ext cx="1512168" cy="1512168"/>
            </a:xfrm>
            <a:prstGeom prst="rect">
              <a:avLst/>
            </a:prstGeom>
          </p:spPr>
        </p:pic>
      </p:grpSp>
      <p:sp>
        <p:nvSpPr>
          <p:cNvPr id="14" name="文本框 13">
            <a:extLst>
              <a:ext uri="{FF2B5EF4-FFF2-40B4-BE49-F238E27FC236}">
                <a16:creationId xmlns:a16="http://schemas.microsoft.com/office/drawing/2014/main" id="{1527F10D-90F7-4B74-A5FF-7FFE79E881DA}"/>
              </a:ext>
            </a:extLst>
          </p:cNvPr>
          <p:cNvSpPr txBox="1"/>
          <p:nvPr/>
        </p:nvSpPr>
        <p:spPr>
          <a:xfrm>
            <a:off x="1113036" y="1033204"/>
            <a:ext cx="9508243" cy="4524315"/>
          </a:xfrm>
          <a:prstGeom prst="rect">
            <a:avLst/>
          </a:prstGeom>
          <a:noFill/>
        </p:spPr>
        <p:txBody>
          <a:bodyPr wrap="square" rtlCol="0">
            <a:spAutoFit/>
          </a:bodyPr>
          <a:lstStyle/>
          <a:p>
            <a:pPr indent="648000">
              <a:lnSpc>
                <a:spcPct val="150000"/>
              </a:lnSpc>
            </a:pPr>
            <a:r>
              <a:rPr lang="zh-CN" altLang="zh-CN" sz="2400" dirty="0">
                <a:latin typeface="Times New Roman" panose="02020603050405020304" pitchFamily="18" charset="0"/>
                <a:ea typeface="宋体" panose="02010600030101010101" pitchFamily="2" charset="-122"/>
              </a:rPr>
              <a:t>通常的编码方法有</a:t>
            </a:r>
            <a:r>
              <a:rPr lang="zh-CN" altLang="en-US" sz="2400" dirty="0">
                <a:latin typeface="Times New Roman" panose="02020603050405020304" pitchFamily="18" charset="0"/>
                <a:ea typeface="宋体" panose="02010600030101010101" pitchFamily="2" charset="-122"/>
              </a:rPr>
              <a:t>等长</a:t>
            </a:r>
            <a:r>
              <a:rPr lang="zh-CN" altLang="zh-CN" sz="2400" dirty="0">
                <a:latin typeface="Times New Roman" panose="02020603050405020304" pitchFamily="18" charset="0"/>
                <a:ea typeface="宋体" panose="02010600030101010101" pitchFamily="2" charset="-122"/>
              </a:rPr>
              <a:t>编码和不等长编码两种。</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zh-CN" altLang="zh-CN" sz="2400" b="1" dirty="0">
                <a:solidFill>
                  <a:srgbClr val="990000"/>
                </a:solidFill>
                <a:latin typeface="Times New Roman" panose="02020603050405020304" pitchFamily="18" charset="0"/>
                <a:ea typeface="宋体" panose="02010600030101010101" pitchFamily="2" charset="-122"/>
              </a:rPr>
              <a:t>等长的编码</a:t>
            </a:r>
            <a:r>
              <a:rPr lang="zh-CN" altLang="en-US" sz="2400" b="1" dirty="0">
                <a:solidFill>
                  <a:srgbClr val="990000"/>
                </a:solidFill>
                <a:latin typeface="Times New Roman" panose="02020603050405020304" pitchFamily="18" charset="0"/>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所有字符的编码</a:t>
            </a:r>
            <a:r>
              <a:rPr lang="zh-CN" altLang="en-US" sz="2400" dirty="0">
                <a:latin typeface="Times New Roman" panose="02020603050405020304" pitchFamily="18" charset="0"/>
                <a:ea typeface="宋体" panose="02010600030101010101" pitchFamily="2" charset="-122"/>
              </a:rPr>
              <a:t>长度相等</a:t>
            </a:r>
            <a:r>
              <a:rPr lang="zh-CN"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n</a:t>
            </a:r>
            <a:r>
              <a:rPr lang="zh-CN" altLang="zh-CN" sz="2400" dirty="0">
                <a:latin typeface="Times New Roman" panose="02020603050405020304" pitchFamily="18" charset="0"/>
                <a:ea typeface="宋体" panose="02010600030101010101" pitchFamily="2" charset="-122"/>
              </a:rPr>
              <a:t>个不同的字符需要</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err="1">
                <a:latin typeface="Times New Roman" panose="02020603050405020304" pitchFamily="18" charset="0"/>
                <a:ea typeface="宋体" panose="02010600030101010101" pitchFamily="2" charset="-122"/>
              </a:rPr>
              <a:t>log</a:t>
            </a:r>
            <a:r>
              <a:rPr lang="en-US" altLang="zh-CN" sz="2400" i="1" dirty="0" err="1">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zh-CN" altLang="zh-CN" sz="2400" dirty="0">
                <a:latin typeface="Times New Roman" panose="02020603050405020304" pitchFamily="18" charset="0"/>
                <a:ea typeface="宋体" panose="02010600030101010101" pitchFamily="2" charset="-122"/>
              </a:rPr>
              <a:t>位</a:t>
            </a:r>
            <a:r>
              <a:rPr lang="zh-CN" altLang="en-US" sz="2400" dirty="0">
                <a:latin typeface="Times New Roman" panose="02020603050405020304" pitchFamily="18" charset="0"/>
                <a:ea typeface="宋体" panose="02010600030101010101" pitchFamily="2" charset="-122"/>
              </a:rPr>
              <a:t>编码</a:t>
            </a:r>
            <a:r>
              <a:rPr lang="zh-CN" altLang="zh-CN" sz="2400" dirty="0">
                <a:latin typeface="Times New Roman" panose="02020603050405020304" pitchFamily="18" charset="0"/>
                <a:ea typeface="宋体" panose="02010600030101010101" pitchFamily="2" charset="-122"/>
              </a:rPr>
              <a:t>。</a:t>
            </a:r>
          </a:p>
          <a:p>
            <a:pPr indent="648000">
              <a:lnSpc>
                <a:spcPct val="150000"/>
              </a:lnSpc>
            </a:pPr>
            <a:r>
              <a:rPr lang="zh-CN" altLang="zh-CN" sz="2400" b="1" dirty="0">
                <a:solidFill>
                  <a:srgbClr val="990000"/>
                </a:solidFill>
                <a:latin typeface="Times New Roman" panose="02020603050405020304" pitchFamily="18" charset="0"/>
                <a:ea typeface="宋体" panose="02010600030101010101" pitchFamily="2" charset="-122"/>
              </a:rPr>
              <a:t>不等长编码</a:t>
            </a:r>
            <a:r>
              <a:rPr lang="zh-CN" altLang="en-US" sz="2400" b="1" dirty="0">
                <a:solidFill>
                  <a:srgbClr val="990000"/>
                </a:solidFill>
                <a:latin typeface="Times New Roman" panose="02020603050405020304" pitchFamily="18" charset="0"/>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经常使用的字符编码较短，不常用的字符编码较长。</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zh-CN" altLang="zh-CN" sz="2400" dirty="0">
                <a:latin typeface="Times New Roman" panose="02020603050405020304" pitchFamily="18" charset="0"/>
                <a:ea typeface="宋体" panose="02010600030101010101" pitchFamily="2" charset="-122"/>
              </a:rPr>
              <a:t>最优编码方案</a:t>
            </a:r>
            <a:r>
              <a:rPr lang="zh-CN" altLang="en-US" sz="2400" dirty="0">
                <a:latin typeface="Times New Roman" panose="02020603050405020304" pitchFamily="18" charset="0"/>
                <a:ea typeface="宋体" panose="02010600030101010101" pitchFamily="2" charset="-122"/>
              </a:rPr>
              <a:t>是指编码</a:t>
            </a:r>
            <a:r>
              <a:rPr lang="zh-CN" altLang="zh-CN" sz="2400" dirty="0">
                <a:latin typeface="Times New Roman" panose="02020603050405020304" pitchFamily="18" charset="0"/>
                <a:ea typeface="宋体" panose="02010600030101010101" pitchFamily="2" charset="-122"/>
              </a:rPr>
              <a:t>总长度最短</a:t>
            </a:r>
            <a:r>
              <a:rPr lang="zh-CN" altLang="zh-CN" sz="2400" dirty="0" smtClean="0">
                <a:latin typeface="Times New Roman" panose="02020603050405020304" pitchFamily="18" charset="0"/>
                <a:ea typeface="宋体" panose="02010600030101010101" pitchFamily="2" charset="-122"/>
              </a:rPr>
              <a:t>。</a:t>
            </a:r>
            <a:r>
              <a:rPr lang="zh-CN" altLang="zh-CN" sz="2400" dirty="0" smtClean="0">
                <a:latin typeface="Times New Roman" panose="02020603050405020304" pitchFamily="18" charset="0"/>
              </a:rPr>
              <a:t>不等</a:t>
            </a:r>
            <a:r>
              <a:rPr lang="zh-CN" altLang="zh-CN" sz="2400" dirty="0">
                <a:latin typeface="Times New Roman" panose="02020603050405020304" pitchFamily="18" charset="0"/>
              </a:rPr>
              <a:t>长编码方法需要解决两个关键问题</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indent="648000">
              <a:lnSpc>
                <a:spcPct val="150000"/>
              </a:lnSpc>
            </a:pPr>
            <a:r>
              <a:rPr lang="en-US" altLang="zh-CN" sz="2400" b="1" dirty="0">
                <a:solidFill>
                  <a:srgbClr val="990000"/>
                </a:solidFill>
                <a:latin typeface="Times New Roman" panose="02020603050405020304" pitchFamily="18" charset="0"/>
              </a:rPr>
              <a:t>1</a:t>
            </a:r>
            <a:r>
              <a:rPr lang="zh-CN" altLang="zh-CN" sz="2400" b="1" dirty="0">
                <a:solidFill>
                  <a:srgbClr val="990000"/>
                </a:solidFill>
                <a:latin typeface="Times New Roman" panose="02020603050405020304" pitchFamily="18" charset="0"/>
              </a:rPr>
              <a:t>）编码尽可能短。</a:t>
            </a:r>
            <a:endParaRPr lang="en-US" altLang="zh-CN" sz="2400" b="1" dirty="0">
              <a:solidFill>
                <a:srgbClr val="990000"/>
              </a:solidFill>
              <a:latin typeface="Times New Roman" panose="02020603050405020304" pitchFamily="18" charset="0"/>
            </a:endParaRPr>
          </a:p>
          <a:p>
            <a:pPr indent="648000">
              <a:lnSpc>
                <a:spcPct val="150000"/>
              </a:lnSpc>
            </a:pPr>
            <a:r>
              <a:rPr lang="en-US" altLang="zh-CN" sz="2400" b="1" dirty="0">
                <a:solidFill>
                  <a:srgbClr val="990000"/>
                </a:solidFill>
                <a:latin typeface="Times New Roman" panose="02020603050405020304" pitchFamily="18" charset="0"/>
              </a:rPr>
              <a:t>2</a:t>
            </a:r>
            <a:r>
              <a:rPr lang="zh-CN" altLang="zh-CN" sz="2400" b="1" dirty="0">
                <a:solidFill>
                  <a:srgbClr val="990000"/>
                </a:solidFill>
                <a:latin typeface="Times New Roman" panose="02020603050405020304" pitchFamily="18" charset="0"/>
              </a:rPr>
              <a:t>）不能有</a:t>
            </a:r>
            <a:r>
              <a:rPr lang="zh-CN" altLang="zh-CN" sz="2400" b="1" dirty="0" smtClean="0">
                <a:solidFill>
                  <a:srgbClr val="990000"/>
                </a:solidFill>
                <a:latin typeface="Times New Roman" panose="02020603050405020304" pitchFamily="18" charset="0"/>
              </a:rPr>
              <a:t>二义性</a:t>
            </a:r>
            <a:r>
              <a:rPr lang="zh-CN" altLang="en-US" sz="2400" b="1" dirty="0" smtClean="0">
                <a:solidFill>
                  <a:srgbClr val="990000"/>
                </a:solidFill>
                <a:latin typeface="Times New Roman" panose="02020603050405020304" pitchFamily="18" charset="0"/>
              </a:rPr>
              <a:t>（</a:t>
            </a:r>
            <a:r>
              <a:rPr lang="zh-CN" altLang="zh-CN" sz="2400" b="1" dirty="0">
                <a:solidFill>
                  <a:srgbClr val="990000"/>
                </a:solidFill>
                <a:latin typeface="Times New Roman" panose="02020603050405020304" pitchFamily="18" charset="0"/>
              </a:rPr>
              <a:t>前缀码特性</a:t>
            </a:r>
            <a:r>
              <a:rPr lang="zh-CN" altLang="en-US" sz="2400" b="1" dirty="0" smtClean="0">
                <a:solidFill>
                  <a:srgbClr val="990000"/>
                </a:solidFill>
                <a:latin typeface="Times New Roman" panose="02020603050405020304" pitchFamily="18" charset="0"/>
              </a:rPr>
              <a:t>）</a:t>
            </a:r>
            <a:r>
              <a:rPr lang="zh-CN" altLang="zh-CN" sz="2400" b="1" dirty="0" smtClean="0">
                <a:solidFill>
                  <a:srgbClr val="990000"/>
                </a:solidFill>
                <a:latin typeface="Times New Roman" panose="02020603050405020304" pitchFamily="18" charset="0"/>
              </a:rPr>
              <a:t>。</a:t>
            </a:r>
            <a:endParaRPr lang="en-US" altLang="zh-CN" sz="2400" b="1" dirty="0">
              <a:solidFill>
                <a:srgbClr val="990000"/>
              </a:solidFill>
              <a:latin typeface="Times New Roman" panose="02020603050405020304" pitchFamily="18" charset="0"/>
            </a:endParaRPr>
          </a:p>
        </p:txBody>
      </p:sp>
    </p:spTree>
    <p:extLst>
      <p:ext uri="{BB962C8B-B14F-4D97-AF65-F5344CB8AC3E}">
        <p14:creationId xmlns:p14="http://schemas.microsoft.com/office/powerpoint/2010/main" val="25183348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5</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54646" y="215857"/>
            <a:ext cx="3960440" cy="523220"/>
          </a:xfrm>
          <a:prstGeom prst="rect">
            <a:avLst/>
          </a:prstGeom>
          <a:noFill/>
        </p:spPr>
        <p:txBody>
          <a:bodyPr wrap="square" rtlCol="0">
            <a:spAutoFit/>
          </a:bodyP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哈夫曼编码</a:t>
            </a:r>
            <a:endPar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endParaRPr>
          </a:p>
        </p:txBody>
      </p:sp>
      <p:sp>
        <p:nvSpPr>
          <p:cNvPr id="15" name="文本框 14">
            <a:extLst>
              <a:ext uri="{FF2B5EF4-FFF2-40B4-BE49-F238E27FC236}">
                <a16:creationId xmlns:a16="http://schemas.microsoft.com/office/drawing/2014/main" id="{1527F10D-90F7-4B74-A5FF-7FFE79E881DA}"/>
              </a:ext>
            </a:extLst>
          </p:cNvPr>
          <p:cNvSpPr txBox="1"/>
          <p:nvPr/>
        </p:nvSpPr>
        <p:spPr>
          <a:xfrm>
            <a:off x="1051613" y="1269554"/>
            <a:ext cx="10077916" cy="3416320"/>
          </a:xfrm>
          <a:prstGeom prst="rect">
            <a:avLst/>
          </a:prstGeom>
          <a:noFill/>
        </p:spPr>
        <p:txBody>
          <a:bodyPr wrap="square" rtlCol="0">
            <a:spAutoFit/>
          </a:bodyPr>
          <a:lstStyle/>
          <a:p>
            <a:pPr indent="648000">
              <a:lnSpc>
                <a:spcPct val="150000"/>
              </a:lnSpc>
            </a:pPr>
            <a:r>
              <a:rPr lang="zh-CN" altLang="zh-CN" sz="2400" dirty="0" smtClean="0">
                <a:latin typeface="Times New Roman" panose="02020603050405020304" pitchFamily="18" charset="0"/>
                <a:ea typeface="宋体" panose="02010600030101010101" pitchFamily="2" charset="-122"/>
              </a:rPr>
              <a:t>将</a:t>
            </a:r>
            <a:r>
              <a:rPr lang="zh-CN" altLang="zh-CN" sz="2400" dirty="0">
                <a:latin typeface="Times New Roman" panose="02020603050405020304" pitchFamily="18" charset="0"/>
                <a:ea typeface="宋体" panose="02010600030101010101" pitchFamily="2" charset="-122"/>
              </a:rPr>
              <a:t>所要编码的字符作为叶子节点，将该字符在文件中的使用频率作为叶子节点的权值，以自底向上的方式</a:t>
            </a:r>
            <a:r>
              <a:rPr lang="zh-CN" altLang="zh-CN" sz="2400" dirty="0" smtClean="0">
                <a:latin typeface="Times New Roman" panose="02020603050405020304" pitchFamily="18" charset="0"/>
                <a:ea typeface="宋体" panose="02010600030101010101" pitchFamily="2" charset="-122"/>
              </a:rPr>
              <a:t>，</a:t>
            </a:r>
            <a:r>
              <a:rPr lang="zh-CN" altLang="en-US" sz="2400" dirty="0" smtClean="0">
                <a:latin typeface="Times New Roman" panose="02020603050405020304" pitchFamily="18" charset="0"/>
                <a:ea typeface="宋体" panose="02010600030101010101" pitchFamily="2" charset="-122"/>
              </a:rPr>
              <a:t>通过</a:t>
            </a:r>
            <a:r>
              <a:rPr lang="en-US" altLang="zh-CN" sz="2400" i="1" dirty="0" smtClean="0">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ea typeface="宋体" panose="02010600030101010101" pitchFamily="2" charset="-122"/>
              </a:rPr>
              <a:t>−1</a:t>
            </a:r>
            <a:r>
              <a:rPr lang="zh-CN" altLang="zh-CN" sz="2400" dirty="0">
                <a:latin typeface="Times New Roman" panose="02020603050405020304" pitchFamily="18" charset="0"/>
                <a:ea typeface="宋体" panose="02010600030101010101" pitchFamily="2" charset="-122"/>
              </a:rPr>
              <a:t>次“</a:t>
            </a:r>
            <a:r>
              <a:rPr lang="zh-CN" altLang="zh-CN" sz="2400" dirty="0" smtClean="0">
                <a:latin typeface="Times New Roman" panose="02020603050405020304" pitchFamily="18" charset="0"/>
                <a:ea typeface="宋体" panose="02010600030101010101" pitchFamily="2" charset="-122"/>
              </a:rPr>
              <a:t>合并”</a:t>
            </a:r>
            <a:r>
              <a:rPr lang="zh-CN" altLang="zh-CN" sz="2400" dirty="0" smtClean="0">
                <a:latin typeface="Times New Roman" panose="02020603050405020304" pitchFamily="18" charset="0"/>
                <a:ea typeface="宋体" panose="02010600030101010101" pitchFamily="2" charset="-122"/>
              </a:rPr>
              <a:t>构造</a:t>
            </a:r>
            <a:r>
              <a:rPr lang="zh-CN" altLang="en-US" sz="2400" dirty="0" smtClean="0">
                <a:latin typeface="Times New Roman" panose="02020603050405020304" pitchFamily="18" charset="0"/>
                <a:ea typeface="宋体" panose="02010600030101010101" pitchFamily="2" charset="-122"/>
              </a:rPr>
              <a:t>哈夫曼树</a:t>
            </a:r>
            <a:r>
              <a:rPr lang="zh-CN" altLang="zh-CN" sz="2400" dirty="0" smtClean="0">
                <a:latin typeface="Times New Roman" panose="02020603050405020304" pitchFamily="18" charset="0"/>
                <a:ea typeface="宋体" panose="02010600030101010101" pitchFamily="2" charset="-122"/>
              </a:rPr>
              <a:t>。</a:t>
            </a:r>
            <a:endParaRPr lang="zh-CN" altLang="zh-CN" sz="2400" dirty="0">
              <a:latin typeface="Times New Roman" panose="02020603050405020304" pitchFamily="18" charset="0"/>
              <a:ea typeface="宋体" panose="02010600030101010101" pitchFamily="2" charset="-122"/>
            </a:endParaRPr>
          </a:p>
          <a:p>
            <a:pPr indent="648000">
              <a:lnSpc>
                <a:spcPct val="150000"/>
              </a:lnSpc>
            </a:pPr>
            <a:r>
              <a:rPr lang="zh-CN" altLang="zh-CN" sz="2400" dirty="0">
                <a:latin typeface="Times New Roman" panose="02020603050405020304" pitchFamily="18" charset="0"/>
                <a:ea typeface="宋体" panose="02010600030101010101" pitchFamily="2" charset="-122"/>
              </a:rPr>
              <a:t>哈夫曼编码的</a:t>
            </a:r>
            <a:r>
              <a:rPr lang="zh-CN" altLang="zh-CN" sz="2400" b="1" dirty="0">
                <a:solidFill>
                  <a:srgbClr val="990000"/>
                </a:solidFill>
                <a:latin typeface="Times New Roman" panose="02020603050405020304" pitchFamily="18" charset="0"/>
                <a:ea typeface="宋体" panose="02010600030101010101" pitchFamily="2" charset="-122"/>
              </a:rPr>
              <a:t>核心思想</a:t>
            </a:r>
            <a:r>
              <a:rPr lang="zh-CN" altLang="en-US" sz="2400" dirty="0">
                <a:latin typeface="Times New Roman" panose="02020603050405020304" pitchFamily="18" charset="0"/>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权值大的叶子离根近。</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zh-CN" altLang="zh-CN" sz="2400" dirty="0">
                <a:latin typeface="Times New Roman" panose="02020603050405020304" pitchFamily="18" charset="0"/>
                <a:ea typeface="宋体" panose="02010600030101010101" pitchFamily="2" charset="-122"/>
              </a:rPr>
              <a:t>哈夫曼算法的</a:t>
            </a:r>
            <a:r>
              <a:rPr lang="zh-CN" altLang="zh-CN" sz="2400" b="1" dirty="0">
                <a:solidFill>
                  <a:srgbClr val="990000"/>
                </a:solidFill>
                <a:latin typeface="Times New Roman" panose="02020603050405020304" pitchFamily="18" charset="0"/>
                <a:ea typeface="宋体" panose="02010600030101010101" pitchFamily="2" charset="-122"/>
              </a:rPr>
              <a:t>贪心策略</a:t>
            </a:r>
            <a:r>
              <a:rPr lang="zh-CN" altLang="en-US" sz="2400" dirty="0">
                <a:latin typeface="Times New Roman" panose="02020603050405020304" pitchFamily="18" charset="0"/>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每次从树的集合中取出没有双亲且权值最小的两棵树作为左右子树，构造一棵新树，新树根节点的权值为其左右孩子节点权值之和，并将新树插入树的集合中。</a:t>
            </a:r>
          </a:p>
        </p:txBody>
      </p:sp>
    </p:spTree>
    <p:extLst>
      <p:ext uri="{BB962C8B-B14F-4D97-AF65-F5344CB8AC3E}">
        <p14:creationId xmlns:p14="http://schemas.microsoft.com/office/powerpoint/2010/main" val="8901287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6</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54646" y="215857"/>
            <a:ext cx="3960440"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编码</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endParaRPr>
          </a:p>
        </p:txBody>
      </p:sp>
      <p:sp>
        <p:nvSpPr>
          <p:cNvPr id="9" name="文本框 8">
            <a:extLst>
              <a:ext uri="{FF2B5EF4-FFF2-40B4-BE49-F238E27FC236}">
                <a16:creationId xmlns:a16="http://schemas.microsoft.com/office/drawing/2014/main" id="{1527F10D-90F7-4B74-A5FF-7FFE79E881DA}"/>
              </a:ext>
            </a:extLst>
          </p:cNvPr>
          <p:cNvSpPr txBox="1"/>
          <p:nvPr/>
        </p:nvSpPr>
        <p:spPr>
          <a:xfrm>
            <a:off x="596266" y="997907"/>
            <a:ext cx="8837639" cy="576248"/>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根据以下字符频率构造一棵哈夫曼树</a:t>
            </a:r>
            <a:r>
              <a:rPr lang="zh-CN" altLang="zh-CN" sz="2400" dirty="0">
                <a:latin typeface="Times New Roman" panose="02020603050405020304" pitchFamily="18" charset="0"/>
                <a:ea typeface="宋体" panose="02010600030101010101" pitchFamily="2" charset="-122"/>
              </a:rPr>
              <a:t>。</a:t>
            </a:r>
          </a:p>
        </p:txBody>
      </p:sp>
      <p:pic>
        <p:nvPicPr>
          <p:cNvPr id="10" name="图片 9">
            <a:extLst>
              <a:ext uri="{FF2B5EF4-FFF2-40B4-BE49-F238E27FC236}">
                <a16:creationId xmlns:a16="http://schemas.microsoft.com/office/drawing/2014/main" id="{632C8ABE-BD82-4BE7-8803-D68FF7314B74}"/>
              </a:ext>
            </a:extLst>
          </p:cNvPr>
          <p:cNvPicPr>
            <a:picLocks noChangeAspect="1"/>
          </p:cNvPicPr>
          <p:nvPr/>
        </p:nvPicPr>
        <p:blipFill rotWithShape="1">
          <a:blip r:embed="rId3">
            <a:extLst>
              <a:ext uri="{28A0092B-C50C-407E-A947-70E740481C1C}">
                <a14:useLocalDpi xmlns:a14="http://schemas.microsoft.com/office/drawing/2010/main" val="0"/>
              </a:ext>
            </a:extLst>
          </a:blip>
          <a:srcRect t="26424"/>
          <a:stretch/>
        </p:blipFill>
        <p:spPr>
          <a:xfrm>
            <a:off x="1198662" y="1744593"/>
            <a:ext cx="10184111" cy="982540"/>
          </a:xfrm>
          <a:prstGeom prst="rect">
            <a:avLst/>
          </a:prstGeom>
        </p:spPr>
      </p:pic>
    </p:spTree>
    <p:extLst>
      <p:ext uri="{BB962C8B-B14F-4D97-AF65-F5344CB8AC3E}">
        <p14:creationId xmlns:p14="http://schemas.microsoft.com/office/powerpoint/2010/main" val="26269725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7</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54646" y="215857"/>
            <a:ext cx="3960440"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编码</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0910" y="2240381"/>
            <a:ext cx="4032448" cy="3857125"/>
          </a:xfrm>
          <a:prstGeom prst="rect">
            <a:avLst/>
          </a:prstGeom>
        </p:spPr>
      </p:pic>
      <p:sp>
        <p:nvSpPr>
          <p:cNvPr id="7" name="文本框 6">
            <a:extLst>
              <a:ext uri="{FF2B5EF4-FFF2-40B4-BE49-F238E27FC236}">
                <a16:creationId xmlns:a16="http://schemas.microsoft.com/office/drawing/2014/main" id="{1527F10D-90F7-4B74-A5FF-7FFE79E881DA}"/>
              </a:ext>
            </a:extLst>
          </p:cNvPr>
          <p:cNvSpPr txBox="1"/>
          <p:nvPr/>
        </p:nvSpPr>
        <p:spPr>
          <a:xfrm>
            <a:off x="660326" y="1048425"/>
            <a:ext cx="10801200" cy="1200329"/>
          </a:xfrm>
          <a:prstGeom prst="rect">
            <a:avLst/>
          </a:prstGeom>
          <a:noFill/>
        </p:spPr>
        <p:txBody>
          <a:bodyPr wrap="square" rtlCol="0">
            <a:spAutoFit/>
          </a:bodyPr>
          <a:lstStyle/>
          <a:p>
            <a:pPr indent="648000">
              <a:lnSpc>
                <a:spcPct val="150000"/>
              </a:lnSpc>
            </a:pPr>
            <a:r>
              <a:rPr lang="zh-CN" altLang="zh-CN" sz="2400" dirty="0">
                <a:latin typeface="Times New Roman" panose="02020603050405020304" pitchFamily="18" charset="0"/>
                <a:ea typeface="宋体" panose="02010600030101010101" pitchFamily="2" charset="-122"/>
              </a:rPr>
              <a:t>约定左分支上的编码为“</a:t>
            </a:r>
            <a:r>
              <a:rPr lang="en-US" altLang="zh-CN" sz="2400" dirty="0">
                <a:latin typeface="Times New Roman" panose="02020603050405020304" pitchFamily="18" charset="0"/>
                <a:ea typeface="宋体" panose="02010600030101010101" pitchFamily="2" charset="-122"/>
              </a:rPr>
              <a:t>0</a:t>
            </a:r>
            <a:r>
              <a:rPr lang="zh-CN" altLang="zh-CN" sz="2400" dirty="0">
                <a:latin typeface="Times New Roman" panose="02020603050405020304" pitchFamily="18" charset="0"/>
                <a:ea typeface="宋体" panose="02010600030101010101" pitchFamily="2" charset="-122"/>
              </a:rPr>
              <a:t>”，右分支上的编码为“</a:t>
            </a:r>
            <a:r>
              <a:rPr lang="en-US" altLang="zh-CN" sz="2400" dirty="0">
                <a:latin typeface="Times New Roman" panose="02020603050405020304" pitchFamily="18" charset="0"/>
                <a:ea typeface="宋体" panose="02010600030101010101" pitchFamily="2" charset="-122"/>
              </a:rPr>
              <a:t>1</a:t>
            </a:r>
            <a:r>
              <a:rPr lang="zh-CN" altLang="zh-CN" sz="2400" dirty="0">
                <a:latin typeface="Times New Roman" panose="02020603050405020304" pitchFamily="18" charset="0"/>
                <a:ea typeface="宋体" panose="02010600030101010101" pitchFamily="2" charset="-122"/>
              </a:rPr>
              <a:t>”。从根节点到叶子节点路径上的字符组成的字符串为该叶子节点的哈夫曼编码</a:t>
            </a:r>
            <a:r>
              <a:rPr lang="zh-CN" altLang="en-US" sz="2400" dirty="0">
                <a:latin typeface="Times New Roman" panose="02020603050405020304" pitchFamily="18" charset="0"/>
                <a:ea typeface="宋体" panose="02010600030101010101" pitchFamily="2" charset="-122"/>
              </a:rPr>
              <a:t>。</a:t>
            </a:r>
            <a:endParaRPr lang="zh-CN" altLang="zh-CN" sz="24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623502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8</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54646" y="215857"/>
            <a:ext cx="3960440"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哈夫曼编码</a:t>
            </a:r>
          </a:p>
        </p:txBody>
      </p:sp>
      <p:pic>
        <p:nvPicPr>
          <p:cNvPr id="7" name="图片 6">
            <a:extLst>
              <a:ext uri="{FF2B5EF4-FFF2-40B4-BE49-F238E27FC236}">
                <a16:creationId xmlns:a16="http://schemas.microsoft.com/office/drawing/2014/main" id="{8FAEF5D9-7414-49B4-AE64-BB13A12D7AC1}"/>
              </a:ext>
            </a:extLst>
          </p:cNvPr>
          <p:cNvPicPr>
            <a:picLocks noChangeAspect="1"/>
          </p:cNvPicPr>
          <p:nvPr/>
        </p:nvPicPr>
        <p:blipFill rotWithShape="1">
          <a:blip r:embed="rId3">
            <a:extLst>
              <a:ext uri="{28A0092B-C50C-407E-A947-70E740481C1C}">
                <a14:useLocalDpi xmlns:a14="http://schemas.microsoft.com/office/drawing/2010/main" val="0"/>
              </a:ext>
            </a:extLst>
          </a:blip>
          <a:srcRect b="37151"/>
          <a:stretch/>
        </p:blipFill>
        <p:spPr>
          <a:xfrm>
            <a:off x="2427957" y="4990447"/>
            <a:ext cx="7344816" cy="77697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6894" y="1966111"/>
            <a:ext cx="5123822" cy="2759827"/>
          </a:xfrm>
          <a:prstGeom prst="rect">
            <a:avLst/>
          </a:prstGeom>
        </p:spPr>
      </p:pic>
      <p:grpSp>
        <p:nvGrpSpPr>
          <p:cNvPr id="9" name="组合 8"/>
          <p:cNvGrpSpPr/>
          <p:nvPr/>
        </p:nvGrpSpPr>
        <p:grpSpPr>
          <a:xfrm flipH="1">
            <a:off x="1270670" y="1047524"/>
            <a:ext cx="1152128" cy="842644"/>
            <a:chOff x="1331640" y="1707656"/>
            <a:chExt cx="2796076" cy="2835508"/>
          </a:xfrm>
        </p:grpSpPr>
        <p:sp>
          <p:nvSpPr>
            <p:cNvPr id="10" name="等腰三角形 5"/>
            <p:cNvSpPr/>
            <p:nvPr/>
          </p:nvSpPr>
          <p:spPr>
            <a:xfrm>
              <a:off x="1608860" y="1707656"/>
              <a:ext cx="1247249" cy="1186340"/>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Lst>
              <a:ahLst/>
              <a:cxnLst>
                <a:cxn ang="0">
                  <a:pos x="connsiteX0-1" y="connsiteY0-2"/>
                </a:cxn>
                <a:cxn ang="0">
                  <a:pos x="connsiteX1-3" y="connsiteY1-4"/>
                </a:cxn>
                <a:cxn ang="0">
                  <a:pos x="connsiteX2-5" y="connsiteY2-6"/>
                </a:cxn>
                <a:cxn ang="0">
                  <a:pos x="connsiteX3-7" y="connsiteY3-8"/>
                </a:cxn>
              </a:cxnLst>
              <a:rect l="l" t="t" r="r" b="b"/>
              <a:pathLst>
                <a:path w="1247249" h="1186339">
                  <a:moveTo>
                    <a:pt x="0" y="1186339"/>
                  </a:moveTo>
                  <a:cubicBezTo>
                    <a:pt x="177366" y="310566"/>
                    <a:pt x="852847" y="57437"/>
                    <a:pt x="1247249" y="0"/>
                  </a:cubicBezTo>
                  <a:cubicBezTo>
                    <a:pt x="1055770" y="225850"/>
                    <a:pt x="1081329" y="426793"/>
                    <a:pt x="1231416" y="638411"/>
                  </a:cubicBezTo>
                  <a:cubicBezTo>
                    <a:pt x="597978" y="633668"/>
                    <a:pt x="270525" y="877981"/>
                    <a:pt x="0" y="1186339"/>
                  </a:cubicBezTo>
                  <a:close/>
                </a:path>
              </a:pathLst>
            </a:cu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1" name="等腰三角形 5"/>
            <p:cNvSpPr/>
            <p:nvPr/>
          </p:nvSpPr>
          <p:spPr>
            <a:xfrm>
              <a:off x="1619671" y="2445008"/>
              <a:ext cx="1234974" cy="634853"/>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 name="connsiteX0-121" fmla="*/ 0 w 1240133"/>
                <a:gd name="connsiteY0-122" fmla="*/ 652643 h 652643"/>
                <a:gd name="connsiteX1-123" fmla="*/ 1240133 w 1240133"/>
                <a:gd name="connsiteY1-124" fmla="*/ 0 h 652643"/>
                <a:gd name="connsiteX2-125" fmla="*/ 1224300 w 1240133"/>
                <a:gd name="connsiteY2-126" fmla="*/ 638411 h 652643"/>
                <a:gd name="connsiteX3-127" fmla="*/ 0 w 1240133"/>
                <a:gd name="connsiteY3-128" fmla="*/ 652643 h 652643"/>
                <a:gd name="connsiteX0-129" fmla="*/ 0 w 1233017"/>
                <a:gd name="connsiteY0-130" fmla="*/ 629932 h 629932"/>
                <a:gd name="connsiteX1-131" fmla="*/ 1233017 w 1233017"/>
                <a:gd name="connsiteY1-132" fmla="*/ 9311 h 629932"/>
                <a:gd name="connsiteX2-133" fmla="*/ 1224300 w 1233017"/>
                <a:gd name="connsiteY2-134" fmla="*/ 615700 h 629932"/>
                <a:gd name="connsiteX3-135" fmla="*/ 0 w 1233017"/>
                <a:gd name="connsiteY3-136" fmla="*/ 629932 h 629932"/>
                <a:gd name="connsiteX0-137" fmla="*/ 0 w 1233017"/>
                <a:gd name="connsiteY0-138" fmla="*/ 629932 h 644164"/>
                <a:gd name="connsiteX1-139" fmla="*/ 1233017 w 1233017"/>
                <a:gd name="connsiteY1-140" fmla="*/ 9311 h 644164"/>
                <a:gd name="connsiteX2-141" fmla="*/ 1224300 w 1233017"/>
                <a:gd name="connsiteY2-142" fmla="*/ 644164 h 644164"/>
                <a:gd name="connsiteX3-143" fmla="*/ 0 w 1233017"/>
                <a:gd name="connsiteY3-144" fmla="*/ 629932 h 644164"/>
                <a:gd name="connsiteX0-145" fmla="*/ 0 w 1233017"/>
                <a:gd name="connsiteY0-146" fmla="*/ 629932 h 644164"/>
                <a:gd name="connsiteX1-147" fmla="*/ 1233017 w 1233017"/>
                <a:gd name="connsiteY1-148" fmla="*/ 9311 h 644164"/>
                <a:gd name="connsiteX2-149" fmla="*/ 1224300 w 1233017"/>
                <a:gd name="connsiteY2-150" fmla="*/ 644164 h 644164"/>
                <a:gd name="connsiteX3-151" fmla="*/ 0 w 1233017"/>
                <a:gd name="connsiteY3-152" fmla="*/ 629932 h 644164"/>
                <a:gd name="connsiteX0-153" fmla="*/ 0 w 1233017"/>
                <a:gd name="connsiteY0-154" fmla="*/ 629932 h 644164"/>
                <a:gd name="connsiteX1-155" fmla="*/ 1233017 w 1233017"/>
                <a:gd name="connsiteY1-156" fmla="*/ 9311 h 644164"/>
                <a:gd name="connsiteX2-157" fmla="*/ 1224300 w 1233017"/>
                <a:gd name="connsiteY2-158" fmla="*/ 644164 h 644164"/>
                <a:gd name="connsiteX3-159" fmla="*/ 0 w 1233017"/>
                <a:gd name="connsiteY3-160" fmla="*/ 629932 h 644164"/>
                <a:gd name="connsiteX0-161" fmla="*/ 0 w 1233017"/>
                <a:gd name="connsiteY0-162" fmla="*/ 629932 h 640606"/>
                <a:gd name="connsiteX1-163" fmla="*/ 1233017 w 1233017"/>
                <a:gd name="connsiteY1-164" fmla="*/ 9311 h 640606"/>
                <a:gd name="connsiteX2-165" fmla="*/ 1227858 w 1233017"/>
                <a:gd name="connsiteY2-166" fmla="*/ 640606 h 640606"/>
                <a:gd name="connsiteX3-167" fmla="*/ 0 w 1233017"/>
                <a:gd name="connsiteY3-168" fmla="*/ 629932 h 640606"/>
                <a:gd name="connsiteX0-169" fmla="*/ 0 w 1225901"/>
                <a:gd name="connsiteY0-170" fmla="*/ 632363 h 639479"/>
                <a:gd name="connsiteX1-171" fmla="*/ 1225901 w 1225901"/>
                <a:gd name="connsiteY1-172" fmla="*/ 8184 h 639479"/>
                <a:gd name="connsiteX2-173" fmla="*/ 1220742 w 1225901"/>
                <a:gd name="connsiteY2-174" fmla="*/ 639479 h 639479"/>
                <a:gd name="connsiteX3-175" fmla="*/ 0 w 1225901"/>
                <a:gd name="connsiteY3-176" fmla="*/ 632363 h 639479"/>
                <a:gd name="connsiteX0-177" fmla="*/ 0 w 1225901"/>
                <a:gd name="connsiteY0-178" fmla="*/ 624179 h 631295"/>
                <a:gd name="connsiteX1-179" fmla="*/ 1225901 w 1225901"/>
                <a:gd name="connsiteY1-180" fmla="*/ 0 h 631295"/>
                <a:gd name="connsiteX2-181" fmla="*/ 1220742 w 1225901"/>
                <a:gd name="connsiteY2-182" fmla="*/ 631295 h 631295"/>
                <a:gd name="connsiteX3-183" fmla="*/ 0 w 1225901"/>
                <a:gd name="connsiteY3-184" fmla="*/ 624179 h 631295"/>
                <a:gd name="connsiteX0-185" fmla="*/ 0 w 1225901"/>
                <a:gd name="connsiteY0-186" fmla="*/ 624179 h 631295"/>
                <a:gd name="connsiteX1-187" fmla="*/ 1225901 w 1225901"/>
                <a:gd name="connsiteY1-188" fmla="*/ 0 h 631295"/>
                <a:gd name="connsiteX2-189" fmla="*/ 1220742 w 1225901"/>
                <a:gd name="connsiteY2-190" fmla="*/ 631295 h 631295"/>
                <a:gd name="connsiteX3-191" fmla="*/ 0 w 1225901"/>
                <a:gd name="connsiteY3-192" fmla="*/ 624179 h 631295"/>
                <a:gd name="connsiteX0-193" fmla="*/ 0 w 1225901"/>
                <a:gd name="connsiteY0-194" fmla="*/ 624179 h 631295"/>
                <a:gd name="connsiteX1-195" fmla="*/ 1225901 w 1225901"/>
                <a:gd name="connsiteY1-196" fmla="*/ 0 h 631295"/>
                <a:gd name="connsiteX2-197" fmla="*/ 1220742 w 1225901"/>
                <a:gd name="connsiteY2-198" fmla="*/ 631295 h 631295"/>
                <a:gd name="connsiteX3-199" fmla="*/ 0 w 1225901"/>
                <a:gd name="connsiteY3-200" fmla="*/ 624179 h 631295"/>
                <a:gd name="connsiteX0-201" fmla="*/ 0 w 1225901"/>
                <a:gd name="connsiteY0-202" fmla="*/ 624179 h 631295"/>
                <a:gd name="connsiteX1-203" fmla="*/ 1225901 w 1225901"/>
                <a:gd name="connsiteY1-204" fmla="*/ 0 h 631295"/>
                <a:gd name="connsiteX2-205" fmla="*/ 1220742 w 1225901"/>
                <a:gd name="connsiteY2-206" fmla="*/ 631295 h 631295"/>
                <a:gd name="connsiteX3-207" fmla="*/ 0 w 1225901"/>
                <a:gd name="connsiteY3-208" fmla="*/ 624179 h 631295"/>
                <a:gd name="connsiteX0-209" fmla="*/ 0 w 1218785"/>
                <a:gd name="connsiteY0-210" fmla="*/ 631295 h 631295"/>
                <a:gd name="connsiteX1-211" fmla="*/ 1218785 w 1218785"/>
                <a:gd name="connsiteY1-212" fmla="*/ 0 h 631295"/>
                <a:gd name="connsiteX2-213" fmla="*/ 1213626 w 1218785"/>
                <a:gd name="connsiteY2-214" fmla="*/ 631295 h 631295"/>
                <a:gd name="connsiteX3-215" fmla="*/ 0 w 1218785"/>
                <a:gd name="connsiteY3-216" fmla="*/ 631295 h 631295"/>
                <a:gd name="connsiteX0-217" fmla="*/ 0 w 1229459"/>
                <a:gd name="connsiteY0-218" fmla="*/ 631295 h 631295"/>
                <a:gd name="connsiteX1-219" fmla="*/ 1229459 w 1229459"/>
                <a:gd name="connsiteY1-220" fmla="*/ 0 h 631295"/>
                <a:gd name="connsiteX2-221" fmla="*/ 1224300 w 1229459"/>
                <a:gd name="connsiteY2-222" fmla="*/ 631295 h 631295"/>
                <a:gd name="connsiteX3-223" fmla="*/ 0 w 1229459"/>
                <a:gd name="connsiteY3-224" fmla="*/ 631295 h 631295"/>
                <a:gd name="connsiteX0-225" fmla="*/ 0 w 1231416"/>
                <a:gd name="connsiteY0-226" fmla="*/ 631295 h 634853"/>
                <a:gd name="connsiteX1-227" fmla="*/ 1229459 w 1231416"/>
                <a:gd name="connsiteY1-228" fmla="*/ 0 h 634853"/>
                <a:gd name="connsiteX2-229" fmla="*/ 1231416 w 1231416"/>
                <a:gd name="connsiteY2-230" fmla="*/ 634853 h 634853"/>
                <a:gd name="connsiteX3-231" fmla="*/ 0 w 1231416"/>
                <a:gd name="connsiteY3-232" fmla="*/ 631295 h 634853"/>
                <a:gd name="connsiteX0-233" fmla="*/ 0 w 1234974"/>
                <a:gd name="connsiteY0-234" fmla="*/ 634853 h 634853"/>
                <a:gd name="connsiteX1-235" fmla="*/ 1233017 w 1234974"/>
                <a:gd name="connsiteY1-236" fmla="*/ 0 h 634853"/>
                <a:gd name="connsiteX2-237" fmla="*/ 1234974 w 1234974"/>
                <a:gd name="connsiteY2-238" fmla="*/ 634853 h 634853"/>
                <a:gd name="connsiteX3-239" fmla="*/ 0 w 1234974"/>
                <a:gd name="connsiteY3-240" fmla="*/ 634853 h 634853"/>
              </a:gdLst>
              <a:ahLst/>
              <a:cxnLst>
                <a:cxn ang="0">
                  <a:pos x="connsiteX0-1" y="connsiteY0-2"/>
                </a:cxn>
                <a:cxn ang="0">
                  <a:pos x="connsiteX1-3" y="connsiteY1-4"/>
                </a:cxn>
                <a:cxn ang="0">
                  <a:pos x="connsiteX2-5" y="connsiteY2-6"/>
                </a:cxn>
                <a:cxn ang="0">
                  <a:pos x="connsiteX3-7" y="connsiteY3-8"/>
                </a:cxn>
              </a:cxnLst>
              <a:rect l="l" t="t" r="r" b="b"/>
              <a:pathLst>
                <a:path w="1234974" h="634853">
                  <a:moveTo>
                    <a:pt x="0" y="634853"/>
                  </a:moveTo>
                  <a:cubicBezTo>
                    <a:pt x="291221" y="118435"/>
                    <a:pt x="835057" y="509"/>
                    <a:pt x="1233017" y="0"/>
                  </a:cubicBezTo>
                  <a:cubicBezTo>
                    <a:pt x="1041538" y="225850"/>
                    <a:pt x="1084887" y="423235"/>
                    <a:pt x="1234974" y="634853"/>
                  </a:cubicBezTo>
                  <a:lnTo>
                    <a:pt x="0" y="634853"/>
                  </a:lnTo>
                  <a:close/>
                </a:path>
              </a:pathLst>
            </a:cu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3" name="等腰三角形 5"/>
            <p:cNvSpPr/>
            <p:nvPr/>
          </p:nvSpPr>
          <p:spPr>
            <a:xfrm flipV="1">
              <a:off x="1608860" y="3167486"/>
              <a:ext cx="1234974" cy="634853"/>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 name="connsiteX0-121" fmla="*/ 0 w 1240133"/>
                <a:gd name="connsiteY0-122" fmla="*/ 652643 h 652643"/>
                <a:gd name="connsiteX1-123" fmla="*/ 1240133 w 1240133"/>
                <a:gd name="connsiteY1-124" fmla="*/ 0 h 652643"/>
                <a:gd name="connsiteX2-125" fmla="*/ 1224300 w 1240133"/>
                <a:gd name="connsiteY2-126" fmla="*/ 638411 h 652643"/>
                <a:gd name="connsiteX3-127" fmla="*/ 0 w 1240133"/>
                <a:gd name="connsiteY3-128" fmla="*/ 652643 h 652643"/>
                <a:gd name="connsiteX0-129" fmla="*/ 0 w 1233017"/>
                <a:gd name="connsiteY0-130" fmla="*/ 629932 h 629932"/>
                <a:gd name="connsiteX1-131" fmla="*/ 1233017 w 1233017"/>
                <a:gd name="connsiteY1-132" fmla="*/ 9311 h 629932"/>
                <a:gd name="connsiteX2-133" fmla="*/ 1224300 w 1233017"/>
                <a:gd name="connsiteY2-134" fmla="*/ 615700 h 629932"/>
                <a:gd name="connsiteX3-135" fmla="*/ 0 w 1233017"/>
                <a:gd name="connsiteY3-136" fmla="*/ 629932 h 629932"/>
                <a:gd name="connsiteX0-137" fmla="*/ 0 w 1233017"/>
                <a:gd name="connsiteY0-138" fmla="*/ 629932 h 644164"/>
                <a:gd name="connsiteX1-139" fmla="*/ 1233017 w 1233017"/>
                <a:gd name="connsiteY1-140" fmla="*/ 9311 h 644164"/>
                <a:gd name="connsiteX2-141" fmla="*/ 1224300 w 1233017"/>
                <a:gd name="connsiteY2-142" fmla="*/ 644164 h 644164"/>
                <a:gd name="connsiteX3-143" fmla="*/ 0 w 1233017"/>
                <a:gd name="connsiteY3-144" fmla="*/ 629932 h 644164"/>
                <a:gd name="connsiteX0-145" fmla="*/ 0 w 1233017"/>
                <a:gd name="connsiteY0-146" fmla="*/ 629932 h 644164"/>
                <a:gd name="connsiteX1-147" fmla="*/ 1233017 w 1233017"/>
                <a:gd name="connsiteY1-148" fmla="*/ 9311 h 644164"/>
                <a:gd name="connsiteX2-149" fmla="*/ 1224300 w 1233017"/>
                <a:gd name="connsiteY2-150" fmla="*/ 644164 h 644164"/>
                <a:gd name="connsiteX3-151" fmla="*/ 0 w 1233017"/>
                <a:gd name="connsiteY3-152" fmla="*/ 629932 h 644164"/>
                <a:gd name="connsiteX0-153" fmla="*/ 0 w 1233017"/>
                <a:gd name="connsiteY0-154" fmla="*/ 629932 h 644164"/>
                <a:gd name="connsiteX1-155" fmla="*/ 1233017 w 1233017"/>
                <a:gd name="connsiteY1-156" fmla="*/ 9311 h 644164"/>
                <a:gd name="connsiteX2-157" fmla="*/ 1224300 w 1233017"/>
                <a:gd name="connsiteY2-158" fmla="*/ 644164 h 644164"/>
                <a:gd name="connsiteX3-159" fmla="*/ 0 w 1233017"/>
                <a:gd name="connsiteY3-160" fmla="*/ 629932 h 644164"/>
                <a:gd name="connsiteX0-161" fmla="*/ 0 w 1233017"/>
                <a:gd name="connsiteY0-162" fmla="*/ 629932 h 640606"/>
                <a:gd name="connsiteX1-163" fmla="*/ 1233017 w 1233017"/>
                <a:gd name="connsiteY1-164" fmla="*/ 9311 h 640606"/>
                <a:gd name="connsiteX2-165" fmla="*/ 1227858 w 1233017"/>
                <a:gd name="connsiteY2-166" fmla="*/ 640606 h 640606"/>
                <a:gd name="connsiteX3-167" fmla="*/ 0 w 1233017"/>
                <a:gd name="connsiteY3-168" fmla="*/ 629932 h 640606"/>
                <a:gd name="connsiteX0-169" fmla="*/ 0 w 1225901"/>
                <a:gd name="connsiteY0-170" fmla="*/ 632363 h 639479"/>
                <a:gd name="connsiteX1-171" fmla="*/ 1225901 w 1225901"/>
                <a:gd name="connsiteY1-172" fmla="*/ 8184 h 639479"/>
                <a:gd name="connsiteX2-173" fmla="*/ 1220742 w 1225901"/>
                <a:gd name="connsiteY2-174" fmla="*/ 639479 h 639479"/>
                <a:gd name="connsiteX3-175" fmla="*/ 0 w 1225901"/>
                <a:gd name="connsiteY3-176" fmla="*/ 632363 h 639479"/>
                <a:gd name="connsiteX0-177" fmla="*/ 0 w 1225901"/>
                <a:gd name="connsiteY0-178" fmla="*/ 624179 h 631295"/>
                <a:gd name="connsiteX1-179" fmla="*/ 1225901 w 1225901"/>
                <a:gd name="connsiteY1-180" fmla="*/ 0 h 631295"/>
                <a:gd name="connsiteX2-181" fmla="*/ 1220742 w 1225901"/>
                <a:gd name="connsiteY2-182" fmla="*/ 631295 h 631295"/>
                <a:gd name="connsiteX3-183" fmla="*/ 0 w 1225901"/>
                <a:gd name="connsiteY3-184" fmla="*/ 624179 h 631295"/>
                <a:gd name="connsiteX0-185" fmla="*/ 0 w 1225901"/>
                <a:gd name="connsiteY0-186" fmla="*/ 624179 h 631295"/>
                <a:gd name="connsiteX1-187" fmla="*/ 1225901 w 1225901"/>
                <a:gd name="connsiteY1-188" fmla="*/ 0 h 631295"/>
                <a:gd name="connsiteX2-189" fmla="*/ 1220742 w 1225901"/>
                <a:gd name="connsiteY2-190" fmla="*/ 631295 h 631295"/>
                <a:gd name="connsiteX3-191" fmla="*/ 0 w 1225901"/>
                <a:gd name="connsiteY3-192" fmla="*/ 624179 h 631295"/>
                <a:gd name="connsiteX0-193" fmla="*/ 0 w 1225901"/>
                <a:gd name="connsiteY0-194" fmla="*/ 624179 h 631295"/>
                <a:gd name="connsiteX1-195" fmla="*/ 1225901 w 1225901"/>
                <a:gd name="connsiteY1-196" fmla="*/ 0 h 631295"/>
                <a:gd name="connsiteX2-197" fmla="*/ 1220742 w 1225901"/>
                <a:gd name="connsiteY2-198" fmla="*/ 631295 h 631295"/>
                <a:gd name="connsiteX3-199" fmla="*/ 0 w 1225901"/>
                <a:gd name="connsiteY3-200" fmla="*/ 624179 h 631295"/>
                <a:gd name="connsiteX0-201" fmla="*/ 0 w 1225901"/>
                <a:gd name="connsiteY0-202" fmla="*/ 624179 h 631295"/>
                <a:gd name="connsiteX1-203" fmla="*/ 1225901 w 1225901"/>
                <a:gd name="connsiteY1-204" fmla="*/ 0 h 631295"/>
                <a:gd name="connsiteX2-205" fmla="*/ 1220742 w 1225901"/>
                <a:gd name="connsiteY2-206" fmla="*/ 631295 h 631295"/>
                <a:gd name="connsiteX3-207" fmla="*/ 0 w 1225901"/>
                <a:gd name="connsiteY3-208" fmla="*/ 624179 h 631295"/>
                <a:gd name="connsiteX0-209" fmla="*/ 0 w 1218785"/>
                <a:gd name="connsiteY0-210" fmla="*/ 631295 h 631295"/>
                <a:gd name="connsiteX1-211" fmla="*/ 1218785 w 1218785"/>
                <a:gd name="connsiteY1-212" fmla="*/ 0 h 631295"/>
                <a:gd name="connsiteX2-213" fmla="*/ 1213626 w 1218785"/>
                <a:gd name="connsiteY2-214" fmla="*/ 631295 h 631295"/>
                <a:gd name="connsiteX3-215" fmla="*/ 0 w 1218785"/>
                <a:gd name="connsiteY3-216" fmla="*/ 631295 h 631295"/>
                <a:gd name="connsiteX0-217" fmla="*/ 0 w 1229459"/>
                <a:gd name="connsiteY0-218" fmla="*/ 631295 h 631295"/>
                <a:gd name="connsiteX1-219" fmla="*/ 1229459 w 1229459"/>
                <a:gd name="connsiteY1-220" fmla="*/ 0 h 631295"/>
                <a:gd name="connsiteX2-221" fmla="*/ 1224300 w 1229459"/>
                <a:gd name="connsiteY2-222" fmla="*/ 631295 h 631295"/>
                <a:gd name="connsiteX3-223" fmla="*/ 0 w 1229459"/>
                <a:gd name="connsiteY3-224" fmla="*/ 631295 h 631295"/>
                <a:gd name="connsiteX0-225" fmla="*/ 0 w 1231416"/>
                <a:gd name="connsiteY0-226" fmla="*/ 631295 h 634853"/>
                <a:gd name="connsiteX1-227" fmla="*/ 1229459 w 1231416"/>
                <a:gd name="connsiteY1-228" fmla="*/ 0 h 634853"/>
                <a:gd name="connsiteX2-229" fmla="*/ 1231416 w 1231416"/>
                <a:gd name="connsiteY2-230" fmla="*/ 634853 h 634853"/>
                <a:gd name="connsiteX3-231" fmla="*/ 0 w 1231416"/>
                <a:gd name="connsiteY3-232" fmla="*/ 631295 h 634853"/>
                <a:gd name="connsiteX0-233" fmla="*/ 0 w 1234974"/>
                <a:gd name="connsiteY0-234" fmla="*/ 634853 h 634853"/>
                <a:gd name="connsiteX1-235" fmla="*/ 1233017 w 1234974"/>
                <a:gd name="connsiteY1-236" fmla="*/ 0 h 634853"/>
                <a:gd name="connsiteX2-237" fmla="*/ 1234974 w 1234974"/>
                <a:gd name="connsiteY2-238" fmla="*/ 634853 h 634853"/>
                <a:gd name="connsiteX3-239" fmla="*/ 0 w 1234974"/>
                <a:gd name="connsiteY3-240" fmla="*/ 634853 h 634853"/>
              </a:gdLst>
              <a:ahLst/>
              <a:cxnLst>
                <a:cxn ang="0">
                  <a:pos x="connsiteX0-1" y="connsiteY0-2"/>
                </a:cxn>
                <a:cxn ang="0">
                  <a:pos x="connsiteX1-3" y="connsiteY1-4"/>
                </a:cxn>
                <a:cxn ang="0">
                  <a:pos x="connsiteX2-5" y="connsiteY2-6"/>
                </a:cxn>
                <a:cxn ang="0">
                  <a:pos x="connsiteX3-7" y="connsiteY3-8"/>
                </a:cxn>
              </a:cxnLst>
              <a:rect l="l" t="t" r="r" b="b"/>
              <a:pathLst>
                <a:path w="1234974" h="634853">
                  <a:moveTo>
                    <a:pt x="0" y="634853"/>
                  </a:moveTo>
                  <a:cubicBezTo>
                    <a:pt x="291221" y="118435"/>
                    <a:pt x="835057" y="509"/>
                    <a:pt x="1233017" y="0"/>
                  </a:cubicBezTo>
                  <a:cubicBezTo>
                    <a:pt x="1041538" y="225850"/>
                    <a:pt x="1084887" y="423235"/>
                    <a:pt x="1234974" y="634853"/>
                  </a:cubicBezTo>
                  <a:lnTo>
                    <a:pt x="0" y="634853"/>
                  </a:lnTo>
                  <a:close/>
                </a:path>
              </a:pathLst>
            </a:cu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4" name="等腰三角形 5"/>
            <p:cNvSpPr/>
            <p:nvPr/>
          </p:nvSpPr>
          <p:spPr>
            <a:xfrm flipV="1">
              <a:off x="1619671" y="3356824"/>
              <a:ext cx="1247249" cy="1186340"/>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Lst>
              <a:ahLst/>
              <a:cxnLst>
                <a:cxn ang="0">
                  <a:pos x="connsiteX0-1" y="connsiteY0-2"/>
                </a:cxn>
                <a:cxn ang="0">
                  <a:pos x="connsiteX1-3" y="connsiteY1-4"/>
                </a:cxn>
                <a:cxn ang="0">
                  <a:pos x="connsiteX2-5" y="connsiteY2-6"/>
                </a:cxn>
                <a:cxn ang="0">
                  <a:pos x="connsiteX3-7" y="connsiteY3-8"/>
                </a:cxn>
              </a:cxnLst>
              <a:rect l="l" t="t" r="r" b="b"/>
              <a:pathLst>
                <a:path w="1247249" h="1186339">
                  <a:moveTo>
                    <a:pt x="0" y="1186339"/>
                  </a:moveTo>
                  <a:cubicBezTo>
                    <a:pt x="177366" y="310566"/>
                    <a:pt x="852847" y="57437"/>
                    <a:pt x="1247249" y="0"/>
                  </a:cubicBezTo>
                  <a:cubicBezTo>
                    <a:pt x="1055770" y="225850"/>
                    <a:pt x="1081329" y="426793"/>
                    <a:pt x="1231416" y="638411"/>
                  </a:cubicBezTo>
                  <a:cubicBezTo>
                    <a:pt x="597978" y="633668"/>
                    <a:pt x="270525" y="877981"/>
                    <a:pt x="0" y="1186339"/>
                  </a:cubicBezTo>
                  <a:close/>
                </a:path>
              </a:pathLst>
            </a:cu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prstClr val="white"/>
                </a:solidFill>
              </a:endParaRPr>
            </a:p>
          </p:txBody>
        </p:sp>
        <p:sp>
          <p:nvSpPr>
            <p:cNvPr id="15" name="圆角矩形 11"/>
            <p:cNvSpPr/>
            <p:nvPr/>
          </p:nvSpPr>
          <p:spPr>
            <a:xfrm>
              <a:off x="1331640" y="3079860"/>
              <a:ext cx="198918" cy="87624"/>
            </a:xfrm>
            <a:custGeom>
              <a:avLst/>
              <a:gdLst/>
              <a:ahLst/>
              <a:cxnLst/>
              <a:rect l="l" t="t" r="r" b="b"/>
              <a:pathLst>
                <a:path w="198918" h="87624">
                  <a:moveTo>
                    <a:pt x="43812" y="0"/>
                  </a:moveTo>
                  <a:lnTo>
                    <a:pt x="198918" y="0"/>
                  </a:lnTo>
                  <a:lnTo>
                    <a:pt x="198918" y="87624"/>
                  </a:lnTo>
                  <a:lnTo>
                    <a:pt x="43812" y="87624"/>
                  </a:lnTo>
                  <a:cubicBezTo>
                    <a:pt x="19615" y="87624"/>
                    <a:pt x="0" y="68009"/>
                    <a:pt x="0" y="43812"/>
                  </a:cubicBezTo>
                  <a:cubicBezTo>
                    <a:pt x="0" y="19615"/>
                    <a:pt x="19615" y="0"/>
                    <a:pt x="43812"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6" name="空心弧 15"/>
            <p:cNvSpPr/>
            <p:nvPr/>
          </p:nvSpPr>
          <p:spPr>
            <a:xfrm rot="5400000">
              <a:off x="3312321" y="2346812"/>
              <a:ext cx="509372" cy="1121419"/>
            </a:xfrm>
            <a:custGeom>
              <a:avLst/>
              <a:gdLst/>
              <a:ahLst/>
              <a:cxnLst/>
              <a:rect l="l" t="t" r="r" b="b"/>
              <a:pathLst>
                <a:path w="509372" h="1121419">
                  <a:moveTo>
                    <a:pt x="507512" y="1121419"/>
                  </a:moveTo>
                  <a:lnTo>
                    <a:pt x="509372" y="1119300"/>
                  </a:lnTo>
                  <a:lnTo>
                    <a:pt x="509372" y="1121419"/>
                  </a:lnTo>
                  <a:close/>
                  <a:moveTo>
                    <a:pt x="430106" y="1116802"/>
                  </a:moveTo>
                  <a:lnTo>
                    <a:pt x="434159" y="1121419"/>
                  </a:lnTo>
                  <a:lnTo>
                    <a:pt x="430599" y="1121419"/>
                  </a:lnTo>
                  <a:cubicBezTo>
                    <a:pt x="430325" y="1119896"/>
                    <a:pt x="430214" y="1118353"/>
                    <a:pt x="430106" y="1116802"/>
                  </a:cubicBezTo>
                  <a:close/>
                  <a:moveTo>
                    <a:pt x="0" y="259419"/>
                  </a:moveTo>
                  <a:lnTo>
                    <a:pt x="832" y="257324"/>
                  </a:lnTo>
                  <a:lnTo>
                    <a:pt x="0" y="257324"/>
                  </a:lnTo>
                  <a:cubicBezTo>
                    <a:pt x="0" y="161091"/>
                    <a:pt x="53696" y="72900"/>
                    <a:pt x="139188" y="28721"/>
                  </a:cubicBezTo>
                  <a:cubicBezTo>
                    <a:pt x="224680" y="-15459"/>
                    <a:pt x="327679" y="-8244"/>
                    <a:pt x="406177" y="47423"/>
                  </a:cubicBezTo>
                  <a:cubicBezTo>
                    <a:pt x="466571" y="90252"/>
                    <a:pt x="504696" y="156253"/>
                    <a:pt x="509372" y="227993"/>
                  </a:cubicBezTo>
                  <a:lnTo>
                    <a:pt x="509372" y="1073841"/>
                  </a:lnTo>
                  <a:cubicBezTo>
                    <a:pt x="502538" y="1059565"/>
                    <a:pt x="487753" y="1050433"/>
                    <a:pt x="470835" y="1050433"/>
                  </a:cubicBezTo>
                  <a:cubicBezTo>
                    <a:pt x="451854" y="1050433"/>
                    <a:pt x="435559" y="1061928"/>
                    <a:pt x="428567" y="1078352"/>
                  </a:cubicBezTo>
                  <a:cubicBezTo>
                    <a:pt x="427251" y="1065847"/>
                    <a:pt x="427023" y="1052948"/>
                    <a:pt x="427023" y="1039779"/>
                  </a:cubicBezTo>
                  <a:lnTo>
                    <a:pt x="427023" y="281216"/>
                  </a:lnTo>
                  <a:lnTo>
                    <a:pt x="427023" y="281216"/>
                  </a:lnTo>
                  <a:lnTo>
                    <a:pt x="427023" y="236015"/>
                  </a:lnTo>
                  <a:lnTo>
                    <a:pt x="426558" y="236015"/>
                  </a:lnTo>
                  <a:cubicBezTo>
                    <a:pt x="420904" y="189157"/>
                    <a:pt x="395728" y="146071"/>
                    <a:pt x="356132" y="117992"/>
                  </a:cubicBezTo>
                  <a:cubicBezTo>
                    <a:pt x="304025" y="81040"/>
                    <a:pt x="235655" y="76251"/>
                    <a:pt x="178905" y="105577"/>
                  </a:cubicBezTo>
                  <a:cubicBezTo>
                    <a:pt x="122253" y="134854"/>
                    <a:pt x="86634" y="193244"/>
                    <a:pt x="86558" y="256996"/>
                  </a:cubicBezTo>
                  <a:cubicBezTo>
                    <a:pt x="87499" y="257768"/>
                    <a:pt x="87520" y="258591"/>
                    <a:pt x="87520" y="259419"/>
                  </a:cubicBezTo>
                  <a:cubicBezTo>
                    <a:pt x="87520" y="284619"/>
                    <a:pt x="67928" y="305047"/>
                    <a:pt x="43760" y="305047"/>
                  </a:cubicBezTo>
                  <a:cubicBezTo>
                    <a:pt x="19592" y="305047"/>
                    <a:pt x="0" y="284619"/>
                    <a:pt x="0" y="259419"/>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grpSp>
      <p:sp>
        <p:nvSpPr>
          <p:cNvPr id="17" name="TextBox 30"/>
          <p:cNvSpPr txBox="1"/>
          <p:nvPr/>
        </p:nvSpPr>
        <p:spPr>
          <a:xfrm>
            <a:off x="2638822" y="1152221"/>
            <a:ext cx="5976664" cy="549381"/>
          </a:xfrm>
          <a:prstGeom prst="rect">
            <a:avLst/>
          </a:prstGeom>
          <a:noFill/>
        </p:spPr>
        <p:txBody>
          <a:bodyPr wrap="square" lIns="0" tIns="0" rIns="0" bIns="0" rtlCol="0">
            <a:spAutoFit/>
            <a:scene3d>
              <a:camera prst="obliqueTopLeft"/>
              <a:lightRig rig="soft" dir="t">
                <a:rot lat="0" lon="0" rev="15600000"/>
              </a:lightRig>
            </a:scene3d>
            <a:sp3d extrusionH="57150" prstMaterial="softEdge">
              <a:bevelT w="25400" h="38100"/>
            </a:sp3d>
          </a:bodyPr>
          <a:lstStyle/>
          <a:p>
            <a:pPr>
              <a:lnSpc>
                <a:spcPct val="130000"/>
              </a:lnSpc>
            </a:pPr>
            <a:r>
              <a:rPr lang="zh-CN" altLang="en-US" sz="3200" b="1" dirty="0" smtClean="0">
                <a:ln/>
                <a:solidFill>
                  <a:schemeClr val="accent4">
                    <a:lumMod val="75000"/>
                  </a:schemeClr>
                </a:solidFill>
                <a:latin typeface="宋体" panose="02010600030101010101" pitchFamily="2" charset="-122"/>
                <a:ea typeface="宋体" panose="02010600030101010101" pitchFamily="2" charset="-122"/>
              </a:rPr>
              <a:t>数据结构设计</a:t>
            </a:r>
            <a:endParaRPr lang="en-US" altLang="zh-CN" sz="3200" b="1" dirty="0">
              <a:ln/>
              <a:solidFill>
                <a:schemeClr val="accent4">
                  <a:lumMod val="75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748169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31"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1000" fill="hold"/>
                                        <p:tgtEl>
                                          <p:spTgt spid="17"/>
                                        </p:tgtEl>
                                        <p:attrNameLst>
                                          <p:attrName>ppt_w</p:attrName>
                                        </p:attrNameLst>
                                      </p:cBhvr>
                                      <p:tavLst>
                                        <p:tav tm="0">
                                          <p:val>
                                            <p:fltVal val="0"/>
                                          </p:val>
                                        </p:tav>
                                        <p:tav tm="100000">
                                          <p:val>
                                            <p:strVal val="#ppt_w"/>
                                          </p:val>
                                        </p:tav>
                                      </p:tavLst>
                                    </p:anim>
                                    <p:anim calcmode="lin" valueType="num">
                                      <p:cBhvr>
                                        <p:cTn id="11" dur="1000" fill="hold"/>
                                        <p:tgtEl>
                                          <p:spTgt spid="17"/>
                                        </p:tgtEl>
                                        <p:attrNameLst>
                                          <p:attrName>ppt_h</p:attrName>
                                        </p:attrNameLst>
                                      </p:cBhvr>
                                      <p:tavLst>
                                        <p:tav tm="0">
                                          <p:val>
                                            <p:fltVal val="0"/>
                                          </p:val>
                                        </p:tav>
                                        <p:tav tm="100000">
                                          <p:val>
                                            <p:strVal val="#ppt_h"/>
                                          </p:val>
                                        </p:tav>
                                      </p:tavLst>
                                    </p:anim>
                                    <p:anim calcmode="lin" valueType="num">
                                      <p:cBhvr>
                                        <p:cTn id="12" dur="1000" fill="hold"/>
                                        <p:tgtEl>
                                          <p:spTgt spid="17"/>
                                        </p:tgtEl>
                                        <p:attrNameLst>
                                          <p:attrName>style.rotation</p:attrName>
                                        </p:attrNameLst>
                                      </p:cBhvr>
                                      <p:tavLst>
                                        <p:tav tm="0">
                                          <p:val>
                                            <p:fltVal val="90"/>
                                          </p:val>
                                        </p:tav>
                                        <p:tav tm="100000">
                                          <p:val>
                                            <p:fltVal val="0"/>
                                          </p:val>
                                        </p:tav>
                                      </p:tavLst>
                                    </p:anim>
                                    <p:animEffect transition="in" filter="fade">
                                      <p:cBhvr>
                                        <p:cTn id="13"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9</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54646" y="215857"/>
            <a:ext cx="3960440"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编码</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4886" y="2133650"/>
            <a:ext cx="5495262" cy="1734733"/>
          </a:xfrm>
          <a:prstGeom prst="rect">
            <a:avLst/>
          </a:prstGeom>
        </p:spPr>
      </p:pic>
      <p:grpSp>
        <p:nvGrpSpPr>
          <p:cNvPr id="9" name="组合 8"/>
          <p:cNvGrpSpPr/>
          <p:nvPr/>
        </p:nvGrpSpPr>
        <p:grpSpPr>
          <a:xfrm flipH="1">
            <a:off x="1270670" y="1047524"/>
            <a:ext cx="1152128" cy="842644"/>
            <a:chOff x="1331640" y="1707656"/>
            <a:chExt cx="2796076" cy="2835508"/>
          </a:xfrm>
        </p:grpSpPr>
        <p:sp>
          <p:nvSpPr>
            <p:cNvPr id="10" name="等腰三角形 5"/>
            <p:cNvSpPr/>
            <p:nvPr/>
          </p:nvSpPr>
          <p:spPr>
            <a:xfrm>
              <a:off x="1608860" y="1707656"/>
              <a:ext cx="1247249" cy="1186340"/>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Lst>
              <a:ahLst/>
              <a:cxnLst>
                <a:cxn ang="0">
                  <a:pos x="connsiteX0-1" y="connsiteY0-2"/>
                </a:cxn>
                <a:cxn ang="0">
                  <a:pos x="connsiteX1-3" y="connsiteY1-4"/>
                </a:cxn>
                <a:cxn ang="0">
                  <a:pos x="connsiteX2-5" y="connsiteY2-6"/>
                </a:cxn>
                <a:cxn ang="0">
                  <a:pos x="connsiteX3-7" y="connsiteY3-8"/>
                </a:cxn>
              </a:cxnLst>
              <a:rect l="l" t="t" r="r" b="b"/>
              <a:pathLst>
                <a:path w="1247249" h="1186339">
                  <a:moveTo>
                    <a:pt x="0" y="1186339"/>
                  </a:moveTo>
                  <a:cubicBezTo>
                    <a:pt x="177366" y="310566"/>
                    <a:pt x="852847" y="57437"/>
                    <a:pt x="1247249" y="0"/>
                  </a:cubicBezTo>
                  <a:cubicBezTo>
                    <a:pt x="1055770" y="225850"/>
                    <a:pt x="1081329" y="426793"/>
                    <a:pt x="1231416" y="638411"/>
                  </a:cubicBezTo>
                  <a:cubicBezTo>
                    <a:pt x="597978" y="633668"/>
                    <a:pt x="270525" y="877981"/>
                    <a:pt x="0" y="1186339"/>
                  </a:cubicBezTo>
                  <a:close/>
                </a:path>
              </a:pathLst>
            </a:cu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1" name="等腰三角形 5"/>
            <p:cNvSpPr/>
            <p:nvPr/>
          </p:nvSpPr>
          <p:spPr>
            <a:xfrm>
              <a:off x="1619671" y="2445008"/>
              <a:ext cx="1234974" cy="634853"/>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 name="connsiteX0-121" fmla="*/ 0 w 1240133"/>
                <a:gd name="connsiteY0-122" fmla="*/ 652643 h 652643"/>
                <a:gd name="connsiteX1-123" fmla="*/ 1240133 w 1240133"/>
                <a:gd name="connsiteY1-124" fmla="*/ 0 h 652643"/>
                <a:gd name="connsiteX2-125" fmla="*/ 1224300 w 1240133"/>
                <a:gd name="connsiteY2-126" fmla="*/ 638411 h 652643"/>
                <a:gd name="connsiteX3-127" fmla="*/ 0 w 1240133"/>
                <a:gd name="connsiteY3-128" fmla="*/ 652643 h 652643"/>
                <a:gd name="connsiteX0-129" fmla="*/ 0 w 1233017"/>
                <a:gd name="connsiteY0-130" fmla="*/ 629932 h 629932"/>
                <a:gd name="connsiteX1-131" fmla="*/ 1233017 w 1233017"/>
                <a:gd name="connsiteY1-132" fmla="*/ 9311 h 629932"/>
                <a:gd name="connsiteX2-133" fmla="*/ 1224300 w 1233017"/>
                <a:gd name="connsiteY2-134" fmla="*/ 615700 h 629932"/>
                <a:gd name="connsiteX3-135" fmla="*/ 0 w 1233017"/>
                <a:gd name="connsiteY3-136" fmla="*/ 629932 h 629932"/>
                <a:gd name="connsiteX0-137" fmla="*/ 0 w 1233017"/>
                <a:gd name="connsiteY0-138" fmla="*/ 629932 h 644164"/>
                <a:gd name="connsiteX1-139" fmla="*/ 1233017 w 1233017"/>
                <a:gd name="connsiteY1-140" fmla="*/ 9311 h 644164"/>
                <a:gd name="connsiteX2-141" fmla="*/ 1224300 w 1233017"/>
                <a:gd name="connsiteY2-142" fmla="*/ 644164 h 644164"/>
                <a:gd name="connsiteX3-143" fmla="*/ 0 w 1233017"/>
                <a:gd name="connsiteY3-144" fmla="*/ 629932 h 644164"/>
                <a:gd name="connsiteX0-145" fmla="*/ 0 w 1233017"/>
                <a:gd name="connsiteY0-146" fmla="*/ 629932 h 644164"/>
                <a:gd name="connsiteX1-147" fmla="*/ 1233017 w 1233017"/>
                <a:gd name="connsiteY1-148" fmla="*/ 9311 h 644164"/>
                <a:gd name="connsiteX2-149" fmla="*/ 1224300 w 1233017"/>
                <a:gd name="connsiteY2-150" fmla="*/ 644164 h 644164"/>
                <a:gd name="connsiteX3-151" fmla="*/ 0 w 1233017"/>
                <a:gd name="connsiteY3-152" fmla="*/ 629932 h 644164"/>
                <a:gd name="connsiteX0-153" fmla="*/ 0 w 1233017"/>
                <a:gd name="connsiteY0-154" fmla="*/ 629932 h 644164"/>
                <a:gd name="connsiteX1-155" fmla="*/ 1233017 w 1233017"/>
                <a:gd name="connsiteY1-156" fmla="*/ 9311 h 644164"/>
                <a:gd name="connsiteX2-157" fmla="*/ 1224300 w 1233017"/>
                <a:gd name="connsiteY2-158" fmla="*/ 644164 h 644164"/>
                <a:gd name="connsiteX3-159" fmla="*/ 0 w 1233017"/>
                <a:gd name="connsiteY3-160" fmla="*/ 629932 h 644164"/>
                <a:gd name="connsiteX0-161" fmla="*/ 0 w 1233017"/>
                <a:gd name="connsiteY0-162" fmla="*/ 629932 h 640606"/>
                <a:gd name="connsiteX1-163" fmla="*/ 1233017 w 1233017"/>
                <a:gd name="connsiteY1-164" fmla="*/ 9311 h 640606"/>
                <a:gd name="connsiteX2-165" fmla="*/ 1227858 w 1233017"/>
                <a:gd name="connsiteY2-166" fmla="*/ 640606 h 640606"/>
                <a:gd name="connsiteX3-167" fmla="*/ 0 w 1233017"/>
                <a:gd name="connsiteY3-168" fmla="*/ 629932 h 640606"/>
                <a:gd name="connsiteX0-169" fmla="*/ 0 w 1225901"/>
                <a:gd name="connsiteY0-170" fmla="*/ 632363 h 639479"/>
                <a:gd name="connsiteX1-171" fmla="*/ 1225901 w 1225901"/>
                <a:gd name="connsiteY1-172" fmla="*/ 8184 h 639479"/>
                <a:gd name="connsiteX2-173" fmla="*/ 1220742 w 1225901"/>
                <a:gd name="connsiteY2-174" fmla="*/ 639479 h 639479"/>
                <a:gd name="connsiteX3-175" fmla="*/ 0 w 1225901"/>
                <a:gd name="connsiteY3-176" fmla="*/ 632363 h 639479"/>
                <a:gd name="connsiteX0-177" fmla="*/ 0 w 1225901"/>
                <a:gd name="connsiteY0-178" fmla="*/ 624179 h 631295"/>
                <a:gd name="connsiteX1-179" fmla="*/ 1225901 w 1225901"/>
                <a:gd name="connsiteY1-180" fmla="*/ 0 h 631295"/>
                <a:gd name="connsiteX2-181" fmla="*/ 1220742 w 1225901"/>
                <a:gd name="connsiteY2-182" fmla="*/ 631295 h 631295"/>
                <a:gd name="connsiteX3-183" fmla="*/ 0 w 1225901"/>
                <a:gd name="connsiteY3-184" fmla="*/ 624179 h 631295"/>
                <a:gd name="connsiteX0-185" fmla="*/ 0 w 1225901"/>
                <a:gd name="connsiteY0-186" fmla="*/ 624179 h 631295"/>
                <a:gd name="connsiteX1-187" fmla="*/ 1225901 w 1225901"/>
                <a:gd name="connsiteY1-188" fmla="*/ 0 h 631295"/>
                <a:gd name="connsiteX2-189" fmla="*/ 1220742 w 1225901"/>
                <a:gd name="connsiteY2-190" fmla="*/ 631295 h 631295"/>
                <a:gd name="connsiteX3-191" fmla="*/ 0 w 1225901"/>
                <a:gd name="connsiteY3-192" fmla="*/ 624179 h 631295"/>
                <a:gd name="connsiteX0-193" fmla="*/ 0 w 1225901"/>
                <a:gd name="connsiteY0-194" fmla="*/ 624179 h 631295"/>
                <a:gd name="connsiteX1-195" fmla="*/ 1225901 w 1225901"/>
                <a:gd name="connsiteY1-196" fmla="*/ 0 h 631295"/>
                <a:gd name="connsiteX2-197" fmla="*/ 1220742 w 1225901"/>
                <a:gd name="connsiteY2-198" fmla="*/ 631295 h 631295"/>
                <a:gd name="connsiteX3-199" fmla="*/ 0 w 1225901"/>
                <a:gd name="connsiteY3-200" fmla="*/ 624179 h 631295"/>
                <a:gd name="connsiteX0-201" fmla="*/ 0 w 1225901"/>
                <a:gd name="connsiteY0-202" fmla="*/ 624179 h 631295"/>
                <a:gd name="connsiteX1-203" fmla="*/ 1225901 w 1225901"/>
                <a:gd name="connsiteY1-204" fmla="*/ 0 h 631295"/>
                <a:gd name="connsiteX2-205" fmla="*/ 1220742 w 1225901"/>
                <a:gd name="connsiteY2-206" fmla="*/ 631295 h 631295"/>
                <a:gd name="connsiteX3-207" fmla="*/ 0 w 1225901"/>
                <a:gd name="connsiteY3-208" fmla="*/ 624179 h 631295"/>
                <a:gd name="connsiteX0-209" fmla="*/ 0 w 1218785"/>
                <a:gd name="connsiteY0-210" fmla="*/ 631295 h 631295"/>
                <a:gd name="connsiteX1-211" fmla="*/ 1218785 w 1218785"/>
                <a:gd name="connsiteY1-212" fmla="*/ 0 h 631295"/>
                <a:gd name="connsiteX2-213" fmla="*/ 1213626 w 1218785"/>
                <a:gd name="connsiteY2-214" fmla="*/ 631295 h 631295"/>
                <a:gd name="connsiteX3-215" fmla="*/ 0 w 1218785"/>
                <a:gd name="connsiteY3-216" fmla="*/ 631295 h 631295"/>
                <a:gd name="connsiteX0-217" fmla="*/ 0 w 1229459"/>
                <a:gd name="connsiteY0-218" fmla="*/ 631295 h 631295"/>
                <a:gd name="connsiteX1-219" fmla="*/ 1229459 w 1229459"/>
                <a:gd name="connsiteY1-220" fmla="*/ 0 h 631295"/>
                <a:gd name="connsiteX2-221" fmla="*/ 1224300 w 1229459"/>
                <a:gd name="connsiteY2-222" fmla="*/ 631295 h 631295"/>
                <a:gd name="connsiteX3-223" fmla="*/ 0 w 1229459"/>
                <a:gd name="connsiteY3-224" fmla="*/ 631295 h 631295"/>
                <a:gd name="connsiteX0-225" fmla="*/ 0 w 1231416"/>
                <a:gd name="connsiteY0-226" fmla="*/ 631295 h 634853"/>
                <a:gd name="connsiteX1-227" fmla="*/ 1229459 w 1231416"/>
                <a:gd name="connsiteY1-228" fmla="*/ 0 h 634853"/>
                <a:gd name="connsiteX2-229" fmla="*/ 1231416 w 1231416"/>
                <a:gd name="connsiteY2-230" fmla="*/ 634853 h 634853"/>
                <a:gd name="connsiteX3-231" fmla="*/ 0 w 1231416"/>
                <a:gd name="connsiteY3-232" fmla="*/ 631295 h 634853"/>
                <a:gd name="connsiteX0-233" fmla="*/ 0 w 1234974"/>
                <a:gd name="connsiteY0-234" fmla="*/ 634853 h 634853"/>
                <a:gd name="connsiteX1-235" fmla="*/ 1233017 w 1234974"/>
                <a:gd name="connsiteY1-236" fmla="*/ 0 h 634853"/>
                <a:gd name="connsiteX2-237" fmla="*/ 1234974 w 1234974"/>
                <a:gd name="connsiteY2-238" fmla="*/ 634853 h 634853"/>
                <a:gd name="connsiteX3-239" fmla="*/ 0 w 1234974"/>
                <a:gd name="connsiteY3-240" fmla="*/ 634853 h 634853"/>
              </a:gdLst>
              <a:ahLst/>
              <a:cxnLst>
                <a:cxn ang="0">
                  <a:pos x="connsiteX0-1" y="connsiteY0-2"/>
                </a:cxn>
                <a:cxn ang="0">
                  <a:pos x="connsiteX1-3" y="connsiteY1-4"/>
                </a:cxn>
                <a:cxn ang="0">
                  <a:pos x="connsiteX2-5" y="connsiteY2-6"/>
                </a:cxn>
                <a:cxn ang="0">
                  <a:pos x="connsiteX3-7" y="connsiteY3-8"/>
                </a:cxn>
              </a:cxnLst>
              <a:rect l="l" t="t" r="r" b="b"/>
              <a:pathLst>
                <a:path w="1234974" h="634853">
                  <a:moveTo>
                    <a:pt x="0" y="634853"/>
                  </a:moveTo>
                  <a:cubicBezTo>
                    <a:pt x="291221" y="118435"/>
                    <a:pt x="835057" y="509"/>
                    <a:pt x="1233017" y="0"/>
                  </a:cubicBezTo>
                  <a:cubicBezTo>
                    <a:pt x="1041538" y="225850"/>
                    <a:pt x="1084887" y="423235"/>
                    <a:pt x="1234974" y="634853"/>
                  </a:cubicBezTo>
                  <a:lnTo>
                    <a:pt x="0" y="634853"/>
                  </a:lnTo>
                  <a:close/>
                </a:path>
              </a:pathLst>
            </a:cu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3" name="等腰三角形 5"/>
            <p:cNvSpPr/>
            <p:nvPr/>
          </p:nvSpPr>
          <p:spPr>
            <a:xfrm flipV="1">
              <a:off x="1608860" y="3167486"/>
              <a:ext cx="1234974" cy="634853"/>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 name="connsiteX0-121" fmla="*/ 0 w 1240133"/>
                <a:gd name="connsiteY0-122" fmla="*/ 652643 h 652643"/>
                <a:gd name="connsiteX1-123" fmla="*/ 1240133 w 1240133"/>
                <a:gd name="connsiteY1-124" fmla="*/ 0 h 652643"/>
                <a:gd name="connsiteX2-125" fmla="*/ 1224300 w 1240133"/>
                <a:gd name="connsiteY2-126" fmla="*/ 638411 h 652643"/>
                <a:gd name="connsiteX3-127" fmla="*/ 0 w 1240133"/>
                <a:gd name="connsiteY3-128" fmla="*/ 652643 h 652643"/>
                <a:gd name="connsiteX0-129" fmla="*/ 0 w 1233017"/>
                <a:gd name="connsiteY0-130" fmla="*/ 629932 h 629932"/>
                <a:gd name="connsiteX1-131" fmla="*/ 1233017 w 1233017"/>
                <a:gd name="connsiteY1-132" fmla="*/ 9311 h 629932"/>
                <a:gd name="connsiteX2-133" fmla="*/ 1224300 w 1233017"/>
                <a:gd name="connsiteY2-134" fmla="*/ 615700 h 629932"/>
                <a:gd name="connsiteX3-135" fmla="*/ 0 w 1233017"/>
                <a:gd name="connsiteY3-136" fmla="*/ 629932 h 629932"/>
                <a:gd name="connsiteX0-137" fmla="*/ 0 w 1233017"/>
                <a:gd name="connsiteY0-138" fmla="*/ 629932 h 644164"/>
                <a:gd name="connsiteX1-139" fmla="*/ 1233017 w 1233017"/>
                <a:gd name="connsiteY1-140" fmla="*/ 9311 h 644164"/>
                <a:gd name="connsiteX2-141" fmla="*/ 1224300 w 1233017"/>
                <a:gd name="connsiteY2-142" fmla="*/ 644164 h 644164"/>
                <a:gd name="connsiteX3-143" fmla="*/ 0 w 1233017"/>
                <a:gd name="connsiteY3-144" fmla="*/ 629932 h 644164"/>
                <a:gd name="connsiteX0-145" fmla="*/ 0 w 1233017"/>
                <a:gd name="connsiteY0-146" fmla="*/ 629932 h 644164"/>
                <a:gd name="connsiteX1-147" fmla="*/ 1233017 w 1233017"/>
                <a:gd name="connsiteY1-148" fmla="*/ 9311 h 644164"/>
                <a:gd name="connsiteX2-149" fmla="*/ 1224300 w 1233017"/>
                <a:gd name="connsiteY2-150" fmla="*/ 644164 h 644164"/>
                <a:gd name="connsiteX3-151" fmla="*/ 0 w 1233017"/>
                <a:gd name="connsiteY3-152" fmla="*/ 629932 h 644164"/>
                <a:gd name="connsiteX0-153" fmla="*/ 0 w 1233017"/>
                <a:gd name="connsiteY0-154" fmla="*/ 629932 h 644164"/>
                <a:gd name="connsiteX1-155" fmla="*/ 1233017 w 1233017"/>
                <a:gd name="connsiteY1-156" fmla="*/ 9311 h 644164"/>
                <a:gd name="connsiteX2-157" fmla="*/ 1224300 w 1233017"/>
                <a:gd name="connsiteY2-158" fmla="*/ 644164 h 644164"/>
                <a:gd name="connsiteX3-159" fmla="*/ 0 w 1233017"/>
                <a:gd name="connsiteY3-160" fmla="*/ 629932 h 644164"/>
                <a:gd name="connsiteX0-161" fmla="*/ 0 w 1233017"/>
                <a:gd name="connsiteY0-162" fmla="*/ 629932 h 640606"/>
                <a:gd name="connsiteX1-163" fmla="*/ 1233017 w 1233017"/>
                <a:gd name="connsiteY1-164" fmla="*/ 9311 h 640606"/>
                <a:gd name="connsiteX2-165" fmla="*/ 1227858 w 1233017"/>
                <a:gd name="connsiteY2-166" fmla="*/ 640606 h 640606"/>
                <a:gd name="connsiteX3-167" fmla="*/ 0 w 1233017"/>
                <a:gd name="connsiteY3-168" fmla="*/ 629932 h 640606"/>
                <a:gd name="connsiteX0-169" fmla="*/ 0 w 1225901"/>
                <a:gd name="connsiteY0-170" fmla="*/ 632363 h 639479"/>
                <a:gd name="connsiteX1-171" fmla="*/ 1225901 w 1225901"/>
                <a:gd name="connsiteY1-172" fmla="*/ 8184 h 639479"/>
                <a:gd name="connsiteX2-173" fmla="*/ 1220742 w 1225901"/>
                <a:gd name="connsiteY2-174" fmla="*/ 639479 h 639479"/>
                <a:gd name="connsiteX3-175" fmla="*/ 0 w 1225901"/>
                <a:gd name="connsiteY3-176" fmla="*/ 632363 h 639479"/>
                <a:gd name="connsiteX0-177" fmla="*/ 0 w 1225901"/>
                <a:gd name="connsiteY0-178" fmla="*/ 624179 h 631295"/>
                <a:gd name="connsiteX1-179" fmla="*/ 1225901 w 1225901"/>
                <a:gd name="connsiteY1-180" fmla="*/ 0 h 631295"/>
                <a:gd name="connsiteX2-181" fmla="*/ 1220742 w 1225901"/>
                <a:gd name="connsiteY2-182" fmla="*/ 631295 h 631295"/>
                <a:gd name="connsiteX3-183" fmla="*/ 0 w 1225901"/>
                <a:gd name="connsiteY3-184" fmla="*/ 624179 h 631295"/>
                <a:gd name="connsiteX0-185" fmla="*/ 0 w 1225901"/>
                <a:gd name="connsiteY0-186" fmla="*/ 624179 h 631295"/>
                <a:gd name="connsiteX1-187" fmla="*/ 1225901 w 1225901"/>
                <a:gd name="connsiteY1-188" fmla="*/ 0 h 631295"/>
                <a:gd name="connsiteX2-189" fmla="*/ 1220742 w 1225901"/>
                <a:gd name="connsiteY2-190" fmla="*/ 631295 h 631295"/>
                <a:gd name="connsiteX3-191" fmla="*/ 0 w 1225901"/>
                <a:gd name="connsiteY3-192" fmla="*/ 624179 h 631295"/>
                <a:gd name="connsiteX0-193" fmla="*/ 0 w 1225901"/>
                <a:gd name="connsiteY0-194" fmla="*/ 624179 h 631295"/>
                <a:gd name="connsiteX1-195" fmla="*/ 1225901 w 1225901"/>
                <a:gd name="connsiteY1-196" fmla="*/ 0 h 631295"/>
                <a:gd name="connsiteX2-197" fmla="*/ 1220742 w 1225901"/>
                <a:gd name="connsiteY2-198" fmla="*/ 631295 h 631295"/>
                <a:gd name="connsiteX3-199" fmla="*/ 0 w 1225901"/>
                <a:gd name="connsiteY3-200" fmla="*/ 624179 h 631295"/>
                <a:gd name="connsiteX0-201" fmla="*/ 0 w 1225901"/>
                <a:gd name="connsiteY0-202" fmla="*/ 624179 h 631295"/>
                <a:gd name="connsiteX1-203" fmla="*/ 1225901 w 1225901"/>
                <a:gd name="connsiteY1-204" fmla="*/ 0 h 631295"/>
                <a:gd name="connsiteX2-205" fmla="*/ 1220742 w 1225901"/>
                <a:gd name="connsiteY2-206" fmla="*/ 631295 h 631295"/>
                <a:gd name="connsiteX3-207" fmla="*/ 0 w 1225901"/>
                <a:gd name="connsiteY3-208" fmla="*/ 624179 h 631295"/>
                <a:gd name="connsiteX0-209" fmla="*/ 0 w 1218785"/>
                <a:gd name="connsiteY0-210" fmla="*/ 631295 h 631295"/>
                <a:gd name="connsiteX1-211" fmla="*/ 1218785 w 1218785"/>
                <a:gd name="connsiteY1-212" fmla="*/ 0 h 631295"/>
                <a:gd name="connsiteX2-213" fmla="*/ 1213626 w 1218785"/>
                <a:gd name="connsiteY2-214" fmla="*/ 631295 h 631295"/>
                <a:gd name="connsiteX3-215" fmla="*/ 0 w 1218785"/>
                <a:gd name="connsiteY3-216" fmla="*/ 631295 h 631295"/>
                <a:gd name="connsiteX0-217" fmla="*/ 0 w 1229459"/>
                <a:gd name="connsiteY0-218" fmla="*/ 631295 h 631295"/>
                <a:gd name="connsiteX1-219" fmla="*/ 1229459 w 1229459"/>
                <a:gd name="connsiteY1-220" fmla="*/ 0 h 631295"/>
                <a:gd name="connsiteX2-221" fmla="*/ 1224300 w 1229459"/>
                <a:gd name="connsiteY2-222" fmla="*/ 631295 h 631295"/>
                <a:gd name="connsiteX3-223" fmla="*/ 0 w 1229459"/>
                <a:gd name="connsiteY3-224" fmla="*/ 631295 h 631295"/>
                <a:gd name="connsiteX0-225" fmla="*/ 0 w 1231416"/>
                <a:gd name="connsiteY0-226" fmla="*/ 631295 h 634853"/>
                <a:gd name="connsiteX1-227" fmla="*/ 1229459 w 1231416"/>
                <a:gd name="connsiteY1-228" fmla="*/ 0 h 634853"/>
                <a:gd name="connsiteX2-229" fmla="*/ 1231416 w 1231416"/>
                <a:gd name="connsiteY2-230" fmla="*/ 634853 h 634853"/>
                <a:gd name="connsiteX3-231" fmla="*/ 0 w 1231416"/>
                <a:gd name="connsiteY3-232" fmla="*/ 631295 h 634853"/>
                <a:gd name="connsiteX0-233" fmla="*/ 0 w 1234974"/>
                <a:gd name="connsiteY0-234" fmla="*/ 634853 h 634853"/>
                <a:gd name="connsiteX1-235" fmla="*/ 1233017 w 1234974"/>
                <a:gd name="connsiteY1-236" fmla="*/ 0 h 634853"/>
                <a:gd name="connsiteX2-237" fmla="*/ 1234974 w 1234974"/>
                <a:gd name="connsiteY2-238" fmla="*/ 634853 h 634853"/>
                <a:gd name="connsiteX3-239" fmla="*/ 0 w 1234974"/>
                <a:gd name="connsiteY3-240" fmla="*/ 634853 h 634853"/>
              </a:gdLst>
              <a:ahLst/>
              <a:cxnLst>
                <a:cxn ang="0">
                  <a:pos x="connsiteX0-1" y="connsiteY0-2"/>
                </a:cxn>
                <a:cxn ang="0">
                  <a:pos x="connsiteX1-3" y="connsiteY1-4"/>
                </a:cxn>
                <a:cxn ang="0">
                  <a:pos x="connsiteX2-5" y="connsiteY2-6"/>
                </a:cxn>
                <a:cxn ang="0">
                  <a:pos x="connsiteX3-7" y="connsiteY3-8"/>
                </a:cxn>
              </a:cxnLst>
              <a:rect l="l" t="t" r="r" b="b"/>
              <a:pathLst>
                <a:path w="1234974" h="634853">
                  <a:moveTo>
                    <a:pt x="0" y="634853"/>
                  </a:moveTo>
                  <a:cubicBezTo>
                    <a:pt x="291221" y="118435"/>
                    <a:pt x="835057" y="509"/>
                    <a:pt x="1233017" y="0"/>
                  </a:cubicBezTo>
                  <a:cubicBezTo>
                    <a:pt x="1041538" y="225850"/>
                    <a:pt x="1084887" y="423235"/>
                    <a:pt x="1234974" y="634853"/>
                  </a:cubicBezTo>
                  <a:lnTo>
                    <a:pt x="0" y="634853"/>
                  </a:lnTo>
                  <a:close/>
                </a:path>
              </a:pathLst>
            </a:cu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4" name="等腰三角形 5"/>
            <p:cNvSpPr/>
            <p:nvPr/>
          </p:nvSpPr>
          <p:spPr>
            <a:xfrm flipV="1">
              <a:off x="1619671" y="3356824"/>
              <a:ext cx="1247249" cy="1186340"/>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Lst>
              <a:ahLst/>
              <a:cxnLst>
                <a:cxn ang="0">
                  <a:pos x="connsiteX0-1" y="connsiteY0-2"/>
                </a:cxn>
                <a:cxn ang="0">
                  <a:pos x="connsiteX1-3" y="connsiteY1-4"/>
                </a:cxn>
                <a:cxn ang="0">
                  <a:pos x="connsiteX2-5" y="connsiteY2-6"/>
                </a:cxn>
                <a:cxn ang="0">
                  <a:pos x="connsiteX3-7" y="connsiteY3-8"/>
                </a:cxn>
              </a:cxnLst>
              <a:rect l="l" t="t" r="r" b="b"/>
              <a:pathLst>
                <a:path w="1247249" h="1186339">
                  <a:moveTo>
                    <a:pt x="0" y="1186339"/>
                  </a:moveTo>
                  <a:cubicBezTo>
                    <a:pt x="177366" y="310566"/>
                    <a:pt x="852847" y="57437"/>
                    <a:pt x="1247249" y="0"/>
                  </a:cubicBezTo>
                  <a:cubicBezTo>
                    <a:pt x="1055770" y="225850"/>
                    <a:pt x="1081329" y="426793"/>
                    <a:pt x="1231416" y="638411"/>
                  </a:cubicBezTo>
                  <a:cubicBezTo>
                    <a:pt x="597978" y="633668"/>
                    <a:pt x="270525" y="877981"/>
                    <a:pt x="0" y="1186339"/>
                  </a:cubicBezTo>
                  <a:close/>
                </a:path>
              </a:pathLst>
            </a:cu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prstClr val="white"/>
                </a:solidFill>
              </a:endParaRPr>
            </a:p>
          </p:txBody>
        </p:sp>
        <p:sp>
          <p:nvSpPr>
            <p:cNvPr id="15" name="圆角矩形 11"/>
            <p:cNvSpPr/>
            <p:nvPr/>
          </p:nvSpPr>
          <p:spPr>
            <a:xfrm>
              <a:off x="1331640" y="3079860"/>
              <a:ext cx="198918" cy="87624"/>
            </a:xfrm>
            <a:custGeom>
              <a:avLst/>
              <a:gdLst/>
              <a:ahLst/>
              <a:cxnLst/>
              <a:rect l="l" t="t" r="r" b="b"/>
              <a:pathLst>
                <a:path w="198918" h="87624">
                  <a:moveTo>
                    <a:pt x="43812" y="0"/>
                  </a:moveTo>
                  <a:lnTo>
                    <a:pt x="198918" y="0"/>
                  </a:lnTo>
                  <a:lnTo>
                    <a:pt x="198918" y="87624"/>
                  </a:lnTo>
                  <a:lnTo>
                    <a:pt x="43812" y="87624"/>
                  </a:lnTo>
                  <a:cubicBezTo>
                    <a:pt x="19615" y="87624"/>
                    <a:pt x="0" y="68009"/>
                    <a:pt x="0" y="43812"/>
                  </a:cubicBezTo>
                  <a:cubicBezTo>
                    <a:pt x="0" y="19615"/>
                    <a:pt x="19615" y="0"/>
                    <a:pt x="43812"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6" name="空心弧 15"/>
            <p:cNvSpPr/>
            <p:nvPr/>
          </p:nvSpPr>
          <p:spPr>
            <a:xfrm rot="5400000">
              <a:off x="3312321" y="2346812"/>
              <a:ext cx="509372" cy="1121419"/>
            </a:xfrm>
            <a:custGeom>
              <a:avLst/>
              <a:gdLst/>
              <a:ahLst/>
              <a:cxnLst/>
              <a:rect l="l" t="t" r="r" b="b"/>
              <a:pathLst>
                <a:path w="509372" h="1121419">
                  <a:moveTo>
                    <a:pt x="507512" y="1121419"/>
                  </a:moveTo>
                  <a:lnTo>
                    <a:pt x="509372" y="1119300"/>
                  </a:lnTo>
                  <a:lnTo>
                    <a:pt x="509372" y="1121419"/>
                  </a:lnTo>
                  <a:close/>
                  <a:moveTo>
                    <a:pt x="430106" y="1116802"/>
                  </a:moveTo>
                  <a:lnTo>
                    <a:pt x="434159" y="1121419"/>
                  </a:lnTo>
                  <a:lnTo>
                    <a:pt x="430599" y="1121419"/>
                  </a:lnTo>
                  <a:cubicBezTo>
                    <a:pt x="430325" y="1119896"/>
                    <a:pt x="430214" y="1118353"/>
                    <a:pt x="430106" y="1116802"/>
                  </a:cubicBezTo>
                  <a:close/>
                  <a:moveTo>
                    <a:pt x="0" y="259419"/>
                  </a:moveTo>
                  <a:lnTo>
                    <a:pt x="832" y="257324"/>
                  </a:lnTo>
                  <a:lnTo>
                    <a:pt x="0" y="257324"/>
                  </a:lnTo>
                  <a:cubicBezTo>
                    <a:pt x="0" y="161091"/>
                    <a:pt x="53696" y="72900"/>
                    <a:pt x="139188" y="28721"/>
                  </a:cubicBezTo>
                  <a:cubicBezTo>
                    <a:pt x="224680" y="-15459"/>
                    <a:pt x="327679" y="-8244"/>
                    <a:pt x="406177" y="47423"/>
                  </a:cubicBezTo>
                  <a:cubicBezTo>
                    <a:pt x="466571" y="90252"/>
                    <a:pt x="504696" y="156253"/>
                    <a:pt x="509372" y="227993"/>
                  </a:cubicBezTo>
                  <a:lnTo>
                    <a:pt x="509372" y="1073841"/>
                  </a:lnTo>
                  <a:cubicBezTo>
                    <a:pt x="502538" y="1059565"/>
                    <a:pt x="487753" y="1050433"/>
                    <a:pt x="470835" y="1050433"/>
                  </a:cubicBezTo>
                  <a:cubicBezTo>
                    <a:pt x="451854" y="1050433"/>
                    <a:pt x="435559" y="1061928"/>
                    <a:pt x="428567" y="1078352"/>
                  </a:cubicBezTo>
                  <a:cubicBezTo>
                    <a:pt x="427251" y="1065847"/>
                    <a:pt x="427023" y="1052948"/>
                    <a:pt x="427023" y="1039779"/>
                  </a:cubicBezTo>
                  <a:lnTo>
                    <a:pt x="427023" y="281216"/>
                  </a:lnTo>
                  <a:lnTo>
                    <a:pt x="427023" y="281216"/>
                  </a:lnTo>
                  <a:lnTo>
                    <a:pt x="427023" y="236015"/>
                  </a:lnTo>
                  <a:lnTo>
                    <a:pt x="426558" y="236015"/>
                  </a:lnTo>
                  <a:cubicBezTo>
                    <a:pt x="420904" y="189157"/>
                    <a:pt x="395728" y="146071"/>
                    <a:pt x="356132" y="117992"/>
                  </a:cubicBezTo>
                  <a:cubicBezTo>
                    <a:pt x="304025" y="81040"/>
                    <a:pt x="235655" y="76251"/>
                    <a:pt x="178905" y="105577"/>
                  </a:cubicBezTo>
                  <a:cubicBezTo>
                    <a:pt x="122253" y="134854"/>
                    <a:pt x="86634" y="193244"/>
                    <a:pt x="86558" y="256996"/>
                  </a:cubicBezTo>
                  <a:cubicBezTo>
                    <a:pt x="87499" y="257768"/>
                    <a:pt x="87520" y="258591"/>
                    <a:pt x="87520" y="259419"/>
                  </a:cubicBezTo>
                  <a:cubicBezTo>
                    <a:pt x="87520" y="284619"/>
                    <a:pt x="67928" y="305047"/>
                    <a:pt x="43760" y="305047"/>
                  </a:cubicBezTo>
                  <a:cubicBezTo>
                    <a:pt x="19592" y="305047"/>
                    <a:pt x="0" y="284619"/>
                    <a:pt x="0" y="259419"/>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grpSp>
      <p:sp>
        <p:nvSpPr>
          <p:cNvPr id="17" name="TextBox 30"/>
          <p:cNvSpPr txBox="1"/>
          <p:nvPr/>
        </p:nvSpPr>
        <p:spPr>
          <a:xfrm>
            <a:off x="2638822" y="1152221"/>
            <a:ext cx="5976664" cy="549381"/>
          </a:xfrm>
          <a:prstGeom prst="rect">
            <a:avLst/>
          </a:prstGeom>
          <a:noFill/>
        </p:spPr>
        <p:txBody>
          <a:bodyPr wrap="square" lIns="0" tIns="0" rIns="0" bIns="0" rtlCol="0">
            <a:spAutoFit/>
            <a:scene3d>
              <a:camera prst="obliqueTopLeft"/>
              <a:lightRig rig="soft" dir="t">
                <a:rot lat="0" lon="0" rev="15600000"/>
              </a:lightRig>
            </a:scene3d>
            <a:sp3d extrusionH="57150" prstMaterial="softEdge">
              <a:bevelT w="25400" h="38100"/>
            </a:sp3d>
          </a:bodyPr>
          <a:lstStyle/>
          <a:p>
            <a:pPr>
              <a:lnSpc>
                <a:spcPct val="130000"/>
              </a:lnSpc>
            </a:pPr>
            <a:r>
              <a:rPr lang="zh-CN" altLang="en-US" sz="3200" b="1" dirty="0" smtClean="0">
                <a:ln/>
                <a:solidFill>
                  <a:schemeClr val="accent4">
                    <a:lumMod val="75000"/>
                  </a:schemeClr>
                </a:solidFill>
                <a:latin typeface="宋体" panose="02010600030101010101" pitchFamily="2" charset="-122"/>
                <a:ea typeface="宋体" panose="02010600030101010101" pitchFamily="2" charset="-122"/>
              </a:rPr>
              <a:t>数据结构设计</a:t>
            </a:r>
            <a:endParaRPr lang="en-US" altLang="zh-CN" sz="3200" b="1" dirty="0">
              <a:ln/>
              <a:solidFill>
                <a:schemeClr val="accent4">
                  <a:lumMod val="75000"/>
                </a:schemeClr>
              </a:solidFill>
              <a:latin typeface="宋体" panose="02010600030101010101" pitchFamily="2" charset="-122"/>
              <a:ea typeface="宋体" panose="02010600030101010101" pitchFamily="2" charset="-122"/>
            </a:endParaRPr>
          </a:p>
        </p:txBody>
      </p:sp>
      <p:grpSp>
        <p:nvGrpSpPr>
          <p:cNvPr id="4" name="组合 3"/>
          <p:cNvGrpSpPr/>
          <p:nvPr/>
        </p:nvGrpSpPr>
        <p:grpSpPr>
          <a:xfrm>
            <a:off x="2658027" y="4149874"/>
            <a:ext cx="6314050" cy="1276502"/>
            <a:chOff x="2517460" y="4591896"/>
            <a:chExt cx="6314050" cy="1276502"/>
          </a:xfrm>
        </p:grpSpPr>
        <p:pic>
          <p:nvPicPr>
            <p:cNvPr id="2" name="图片 1"/>
            <p:cNvPicPr>
              <a:picLocks noChangeAspect="1"/>
            </p:cNvPicPr>
            <p:nvPr/>
          </p:nvPicPr>
          <p:blipFill rotWithShape="1">
            <a:blip r:embed="rId4">
              <a:extLst>
                <a:ext uri="{28A0092B-C50C-407E-A947-70E740481C1C}">
                  <a14:useLocalDpi xmlns:a14="http://schemas.microsoft.com/office/drawing/2010/main" val="0"/>
                </a:ext>
              </a:extLst>
            </a:blip>
            <a:srcRect t="39635"/>
            <a:stretch/>
          </p:blipFill>
          <p:spPr>
            <a:xfrm>
              <a:off x="2517460" y="5085978"/>
              <a:ext cx="6192688" cy="782420"/>
            </a:xfrm>
            <a:prstGeom prst="rect">
              <a:avLst/>
            </a:prstGeom>
          </p:spPr>
        </p:pic>
        <p:pic>
          <p:nvPicPr>
            <p:cNvPr id="18" name="图片 17"/>
            <p:cNvPicPr>
              <a:picLocks noChangeAspect="1"/>
            </p:cNvPicPr>
            <p:nvPr/>
          </p:nvPicPr>
          <p:blipFill rotWithShape="1">
            <a:blip r:embed="rId4">
              <a:extLst>
                <a:ext uri="{28A0092B-C50C-407E-A947-70E740481C1C}">
                  <a14:useLocalDpi xmlns:a14="http://schemas.microsoft.com/office/drawing/2010/main" val="0"/>
                </a:ext>
              </a:extLst>
            </a:blip>
            <a:srcRect l="87209" b="63516"/>
            <a:stretch/>
          </p:blipFill>
          <p:spPr>
            <a:xfrm>
              <a:off x="8039422" y="4591896"/>
              <a:ext cx="792088" cy="472885"/>
            </a:xfrm>
            <a:prstGeom prst="rect">
              <a:avLst/>
            </a:prstGeom>
          </p:spPr>
        </p:pic>
        <p:pic>
          <p:nvPicPr>
            <p:cNvPr id="19" name="图片 18"/>
            <p:cNvPicPr>
              <a:picLocks noChangeAspect="1"/>
            </p:cNvPicPr>
            <p:nvPr/>
          </p:nvPicPr>
          <p:blipFill rotWithShape="1">
            <a:blip r:embed="rId4">
              <a:extLst>
                <a:ext uri="{28A0092B-C50C-407E-A947-70E740481C1C}">
                  <a14:useLocalDpi xmlns:a14="http://schemas.microsoft.com/office/drawing/2010/main" val="0"/>
                </a:ext>
              </a:extLst>
            </a:blip>
            <a:srcRect l="51162" t="3150" r="37210" b="57962"/>
            <a:stretch/>
          </p:blipFill>
          <p:spPr>
            <a:xfrm>
              <a:off x="4908798" y="4626677"/>
              <a:ext cx="754359" cy="504056"/>
            </a:xfrm>
            <a:prstGeom prst="rect">
              <a:avLst/>
            </a:prstGeom>
          </p:spPr>
        </p:pic>
      </p:grpSp>
    </p:spTree>
    <p:extLst>
      <p:ext uri="{BB962C8B-B14F-4D97-AF65-F5344CB8AC3E}">
        <p14:creationId xmlns:p14="http://schemas.microsoft.com/office/powerpoint/2010/main" val="30598416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31"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1000" fill="hold"/>
                                        <p:tgtEl>
                                          <p:spTgt spid="17"/>
                                        </p:tgtEl>
                                        <p:attrNameLst>
                                          <p:attrName>ppt_w</p:attrName>
                                        </p:attrNameLst>
                                      </p:cBhvr>
                                      <p:tavLst>
                                        <p:tav tm="0">
                                          <p:val>
                                            <p:fltVal val="0"/>
                                          </p:val>
                                        </p:tav>
                                        <p:tav tm="100000">
                                          <p:val>
                                            <p:strVal val="#ppt_w"/>
                                          </p:val>
                                        </p:tav>
                                      </p:tavLst>
                                    </p:anim>
                                    <p:anim calcmode="lin" valueType="num">
                                      <p:cBhvr>
                                        <p:cTn id="11" dur="1000" fill="hold"/>
                                        <p:tgtEl>
                                          <p:spTgt spid="17"/>
                                        </p:tgtEl>
                                        <p:attrNameLst>
                                          <p:attrName>ppt_h</p:attrName>
                                        </p:attrNameLst>
                                      </p:cBhvr>
                                      <p:tavLst>
                                        <p:tav tm="0">
                                          <p:val>
                                            <p:fltVal val="0"/>
                                          </p:val>
                                        </p:tav>
                                        <p:tav tm="100000">
                                          <p:val>
                                            <p:strVal val="#ppt_h"/>
                                          </p:val>
                                        </p:tav>
                                      </p:tavLst>
                                    </p:anim>
                                    <p:anim calcmode="lin" valueType="num">
                                      <p:cBhvr>
                                        <p:cTn id="12" dur="1000" fill="hold"/>
                                        <p:tgtEl>
                                          <p:spTgt spid="17"/>
                                        </p:tgtEl>
                                        <p:attrNameLst>
                                          <p:attrName>style.rotation</p:attrName>
                                        </p:attrNameLst>
                                      </p:cBhvr>
                                      <p:tavLst>
                                        <p:tav tm="0">
                                          <p:val>
                                            <p:fltVal val="90"/>
                                          </p:val>
                                        </p:tav>
                                        <p:tav tm="100000">
                                          <p:val>
                                            <p:fltVal val="0"/>
                                          </p:val>
                                        </p:tav>
                                      </p:tavLst>
                                    </p:anim>
                                    <p:animEffect transition="in" filter="fade">
                                      <p:cBhvr>
                                        <p:cTn id="13"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1156</TotalTime>
  <Words>424</Words>
  <Application>Microsoft Office PowerPoint</Application>
  <PresentationFormat>自定义</PresentationFormat>
  <Paragraphs>67</Paragraphs>
  <Slides>13</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黑体</vt:lpstr>
      <vt:lpstr>宋体</vt:lpstr>
      <vt:lpstr>微软雅黑</vt:lpstr>
      <vt:lpstr>印品黑体</vt:lpstr>
      <vt:lpstr>Arial</vt:lpstr>
      <vt:lpstr>Calibri</vt:lpstr>
      <vt:lpstr>Symbol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dreamsummit</cp:lastModifiedBy>
  <cp:revision>197</cp:revision>
  <dcterms:created xsi:type="dcterms:W3CDTF">2015-04-23T03:04:00Z</dcterms:created>
  <dcterms:modified xsi:type="dcterms:W3CDTF">2021-11-19T09:01:06Z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2052-11.1.0.9991</vt:lpwstr>
  </property>
</Properties>
</file>