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58" r:id="rId2"/>
    <p:sldId id="540" r:id="rId3"/>
    <p:sldId id="430" r:id="rId4"/>
    <p:sldId id="554" r:id="rId5"/>
    <p:sldId id="555" r:id="rId6"/>
    <p:sldId id="557" r:id="rId7"/>
    <p:sldId id="556" r:id="rId8"/>
    <p:sldId id="541" r:id="rId9"/>
    <p:sldId id="546" r:id="rId10"/>
    <p:sldId id="549" r:id="rId11"/>
    <p:sldId id="551" r:id="rId12"/>
    <p:sldId id="552" r:id="rId13"/>
    <p:sldId id="550" r:id="rId14"/>
    <p:sldId id="553" r:id="rId15"/>
    <p:sldId id="535" r:id="rId16"/>
    <p:sldId id="536" r:id="rId17"/>
  </p:sldIdLst>
  <p:sldSz cx="12190413" cy="6859588"/>
  <p:notesSz cx="6858000" cy="9144000"/>
  <p:custDataLst>
    <p:tags r:id="rId20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CC"/>
    <a:srgbClr val="3399FF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4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118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917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47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767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92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8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24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95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37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933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907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77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5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128763" y="3926666"/>
            <a:ext cx="3467516" cy="58472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56336" y="656431"/>
            <a:ext cx="6768752" cy="304693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可变基</a:t>
            </a:r>
            <a:endParaRPr lang="en-US" altLang="zh-CN" sz="9600" b="1" dirty="0" smtClean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哈夫曼编码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4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可变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基哈夫曼编码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1917626"/>
            <a:ext cx="9027606" cy="16500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982638" y="1055271"/>
            <a:ext cx="978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</a:rPr>
              <a:t>R=2</a:t>
            </a:r>
            <a:r>
              <a:rPr lang="zh-CN" altLang="en-US" sz="2400" dirty="0">
                <a:latin typeface="Times New Roman" panose="02020603050405020304" pitchFamily="18" charset="0"/>
              </a:rPr>
              <a:t>时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，求哈夫曼编码。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69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198662" y="1049462"/>
            <a:ext cx="999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</a:rPr>
              <a:t>R&gt;2</a:t>
            </a:r>
            <a:r>
              <a:rPr lang="zh-CN" altLang="en-US" sz="2400" dirty="0">
                <a:latin typeface="Times New Roman" panose="02020603050405020304" pitchFamily="18" charset="0"/>
              </a:rPr>
              <a:t>时，对每一个步骤都分配</a:t>
            </a:r>
            <a:r>
              <a:rPr lang="en-US" altLang="zh-CN" sz="2400" dirty="0">
                <a:latin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</a:rPr>
              <a:t>个字母。由于每个步骤都将</a:t>
            </a:r>
            <a:r>
              <a:rPr lang="en-US" altLang="zh-CN" sz="2400" dirty="0">
                <a:latin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</a:rPr>
              <a:t>个字母或组合字母合并为一个组合字母，并且最后一次合并必须合并</a:t>
            </a:r>
            <a:r>
              <a:rPr lang="en-US" altLang="zh-CN" sz="2400" dirty="0">
                <a:latin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</a:rPr>
              <a:t>个字母或组合字母，源字母必须包含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</a:rPr>
              <a:t>×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R-1</a:t>
            </a:r>
            <a:r>
              <a:rPr lang="en-US" altLang="zh-CN" sz="2400" dirty="0">
                <a:latin typeface="Times New Roman" panose="02020603050405020304" pitchFamily="18" charset="0"/>
              </a:rPr>
              <a:t>)+R</a:t>
            </a:r>
            <a:r>
              <a:rPr lang="zh-CN" altLang="en-US" sz="2400" dirty="0">
                <a:latin typeface="Times New Roman" panose="02020603050405020304" pitchFamily="18" charset="0"/>
              </a:rPr>
              <a:t>个字母，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为整数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。可以添加适当数量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频率的虚拟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字母，</a:t>
            </a:r>
            <a:r>
              <a:rPr lang="zh-CN" altLang="en-US" sz="2400" dirty="0">
                <a:latin typeface="Times New Roman" panose="02020603050405020304" pitchFamily="18" charset="0"/>
              </a:rPr>
              <a:t>虚拟字母晚于字母表中的任何字母。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可变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基哈夫曼编码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910" y="3479304"/>
            <a:ext cx="4069860" cy="18226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414686" y="3377873"/>
            <a:ext cx="2304256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R=3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3" name="文本框 12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675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978783" y="980602"/>
            <a:ext cx="10373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源</a:t>
            </a:r>
            <a:r>
              <a:rPr lang="zh-CN" altLang="en-US" sz="2400" dirty="0">
                <a:latin typeface="Times New Roman" panose="02020603050405020304" pitchFamily="18" charset="0"/>
              </a:rPr>
              <a:t>字母必须包含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</a:rPr>
              <a:t>×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R-1</a:t>
            </a:r>
            <a:r>
              <a:rPr lang="en-US" altLang="zh-CN" sz="2400" dirty="0">
                <a:latin typeface="Times New Roman" panose="02020603050405020304" pitchFamily="18" charset="0"/>
              </a:rPr>
              <a:t>)+R</a:t>
            </a:r>
            <a:r>
              <a:rPr lang="zh-CN" altLang="en-US" sz="2400" dirty="0">
                <a:latin typeface="Times New Roman" panose="02020603050405020304" pitchFamily="18" charset="0"/>
              </a:rPr>
              <a:t>个字母，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为整数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。可以添加一些虚拟字母，</a:t>
            </a:r>
            <a:r>
              <a:rPr lang="zh-CN" altLang="en-US" sz="2400" dirty="0">
                <a:latin typeface="Times New Roman" panose="02020603050405020304" pitchFamily="18" charset="0"/>
              </a:rPr>
              <a:t>虚拟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字母频率为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，晚</a:t>
            </a:r>
            <a:r>
              <a:rPr lang="zh-CN" altLang="en-US" sz="2400" dirty="0">
                <a:latin typeface="Times New Roman" panose="02020603050405020304" pitchFamily="18" charset="0"/>
              </a:rPr>
              <a:t>于字母表中的任何字母。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可变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基哈夫曼编码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33" y="2389738"/>
            <a:ext cx="4069860" cy="18226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6112" y="2260248"/>
            <a:ext cx="2304256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R=3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10" y="2548372"/>
            <a:ext cx="3957805" cy="270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5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3216" y="23478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可变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基哈夫曼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编码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862081" y="1917626"/>
            <a:ext cx="106102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）先补充虚拟字符，使</a:t>
            </a:r>
            <a:r>
              <a:rPr lang="en-US" altLang="zh-CN" sz="2400" dirty="0">
                <a:latin typeface="Times New Roman" panose="02020603050405020304" pitchFamily="18" charset="0"/>
              </a:rPr>
              <a:t>N=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</a:rPr>
              <a:t>×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R-1</a:t>
            </a:r>
            <a:r>
              <a:rPr lang="en-US" altLang="zh-CN" sz="2400" dirty="0">
                <a:latin typeface="Times New Roman" panose="02020603050405020304" pitchFamily="18" charset="0"/>
              </a:rPr>
              <a:t>)+R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为整数，即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N-R</a:t>
            </a:r>
            <a:r>
              <a:rPr lang="en-US" altLang="zh-CN" sz="2400" dirty="0">
                <a:latin typeface="Times New Roman" panose="02020603050405020304" pitchFamily="18" charset="0"/>
              </a:rPr>
              <a:t>)%(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R-1</a:t>
            </a:r>
            <a:r>
              <a:rPr lang="en-US" altLang="zh-CN" sz="2400" dirty="0">
                <a:latin typeface="Times New Roman" panose="02020603050405020304" pitchFamily="18" charset="0"/>
              </a:rPr>
              <a:t>)=0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）每个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节点包含</a:t>
            </a:r>
            <a:r>
              <a:rPr lang="en-US" altLang="zh-CN" sz="2400" dirty="0">
                <a:latin typeface="Times New Roman" panose="02020603050405020304" pitchFamily="18" charset="0"/>
              </a:rPr>
              <a:t>frequency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</a:rPr>
              <a:t>va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id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</a:rPr>
              <a:t>分别表示频率、优先值、序号。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）定义优先级。频率越小越优先，如果频率相等，则值越小越优先。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）将所有节点都加入优先队列。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</a:rPr>
              <a:t>）构建可变基哈夫曼树。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</a:rPr>
              <a:t>）进行可变基哈夫曼编码。</a:t>
            </a:r>
          </a:p>
        </p:txBody>
      </p:sp>
      <p:sp>
        <p:nvSpPr>
          <p:cNvPr id="8" name="TextBox 30"/>
          <p:cNvSpPr txBox="1"/>
          <p:nvPr/>
        </p:nvSpPr>
        <p:spPr>
          <a:xfrm>
            <a:off x="1730975" y="1174349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算法设计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63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可变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基哈夫曼编码</a:t>
            </a:r>
          </a:p>
        </p:txBody>
      </p:sp>
      <p:sp>
        <p:nvSpPr>
          <p:cNvPr id="7" name="TextBox 30"/>
          <p:cNvSpPr txBox="1"/>
          <p:nvPr/>
        </p:nvSpPr>
        <p:spPr>
          <a:xfrm>
            <a:off x="1754012" y="1373899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2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算法复杂度分析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3693293" y="3215785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4655046" y="2277666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时间复杂度</a:t>
            </a:r>
            <a:endParaRPr lang="zh-CN" altLang="en-US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6470221" y="2277666"/>
            <a:ext cx="1313180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log</a:t>
            </a:r>
            <a:r>
              <a:rPr lang="en-US" altLang="zh-CN" sz="2400" i="1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3693292" y="2277666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4655046" y="3294038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空间复杂度</a:t>
            </a:r>
            <a:endParaRPr lang="zh-CN" altLang="en-US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6470221" y="3290135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err="1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log</a:t>
            </a:r>
            <a:r>
              <a:rPr lang="en-US" altLang="zh-CN" sz="2400" i="1" dirty="0" err="1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9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09514"/>
            <a:ext cx="8392190" cy="543095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哈夫曼编码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910630" y="1043306"/>
            <a:ext cx="97801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</a:rPr>
              <a:t>不等</a:t>
            </a:r>
            <a:r>
              <a:rPr lang="zh-CN" altLang="zh-CN" sz="2400" dirty="0">
                <a:latin typeface="Times New Roman" panose="02020603050405020304" pitchFamily="18" charset="0"/>
              </a:rPr>
              <a:t>长编码方法需要解决两个关键问题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）编码尽可能短。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）不能有二义性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前缀码特性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</a:rPr>
              <a:t>最优编码方案</a:t>
            </a:r>
            <a:r>
              <a:rPr lang="zh-CN" altLang="en-US" sz="2400" dirty="0">
                <a:latin typeface="Times New Roman" panose="02020603050405020304" pitchFamily="18" charset="0"/>
              </a:rPr>
              <a:t>是指编码</a:t>
            </a:r>
            <a:r>
              <a:rPr lang="zh-CN" altLang="zh-CN" sz="2400" dirty="0">
                <a:latin typeface="Times New Roman" panose="02020603050405020304" pitchFamily="18" charset="0"/>
              </a:rPr>
              <a:t>总长度最短。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</a:rPr>
              <a:t>哈夫曼</a:t>
            </a:r>
            <a:r>
              <a:rPr lang="zh-CN" altLang="zh-CN" sz="2400" dirty="0">
                <a:latin typeface="Times New Roman" panose="02020603050405020304" pitchFamily="18" charset="0"/>
              </a:rPr>
              <a:t>编码的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核心思想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</a:rPr>
              <a:t>权值大的叶子离根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近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将</a:t>
            </a:r>
            <a:r>
              <a:rPr lang="zh-CN" altLang="zh-CN" sz="2400" dirty="0">
                <a:latin typeface="Times New Roman" panose="02020603050405020304" pitchFamily="18" charset="0"/>
              </a:rPr>
              <a:t>所要编码的字符作为叶子节点，将该字符在文件中的使用频率作为叶子节点的权值，以自底向上的方式，</a:t>
            </a:r>
            <a:r>
              <a:rPr lang="zh-CN" altLang="en-US" sz="2400" dirty="0">
                <a:latin typeface="Times New Roman" panose="02020603050405020304" pitchFamily="18" charset="0"/>
              </a:rPr>
              <a:t>通过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−1</a:t>
            </a:r>
            <a:r>
              <a:rPr lang="zh-CN" altLang="zh-CN" sz="2400" dirty="0">
                <a:latin typeface="Times New Roman" panose="02020603050405020304" pitchFamily="18" charset="0"/>
              </a:rPr>
              <a:t>次“合并”构造</a:t>
            </a:r>
            <a:r>
              <a:rPr lang="zh-CN" altLang="en-US" sz="2400" dirty="0">
                <a:latin typeface="Times New Roman" panose="02020603050405020304" pitchFamily="18" charset="0"/>
              </a:rPr>
              <a:t>哈夫曼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树，然后进行哈夫曼编码。</a:t>
            </a:r>
            <a:endParaRPr lang="zh-CN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4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哈夫曼编码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630710" y="1989634"/>
            <a:ext cx="7416824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哈夫曼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编码是不是最优的？</a:t>
            </a:r>
            <a:endParaRPr lang="zh-CN" altLang="zh-CN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2566814" y="3141762"/>
            <a:ext cx="613991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怎么计算编码</a:t>
            </a:r>
            <a:r>
              <a:rPr lang="zh-CN" altLang="zh-CN" sz="32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总长度</a:t>
            </a:r>
            <a:r>
              <a:rPr lang="zh-CN" altLang="en-US" sz="32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？</a:t>
            </a:r>
            <a:endParaRPr lang="zh-CN" altLang="zh-CN" sz="3200" b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50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哈夫曼编码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10277" y="1079952"/>
            <a:ext cx="9780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通信电文中包含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E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共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种字符，其出现的频率分别是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5%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70%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</a:rPr>
              <a:t>%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10</a:t>
            </a:r>
            <a:r>
              <a:rPr lang="en-US" altLang="zh-CN" sz="2400" dirty="0">
                <a:latin typeface="Times New Roman" panose="02020603050405020304" pitchFamily="18" charset="0"/>
              </a:rPr>
              <a:t>%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7%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。已知电文中有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10</a:t>
            </a:r>
            <a:r>
              <a:rPr lang="en-US" altLang="zh-CN" sz="2400" baseline="300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个字符，如果使用等长编码需要多少位编码？如果使用哈夫曼编码需要多少位编码？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53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哈夫曼编码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424232" y="1102661"/>
            <a:ext cx="9780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zh-CN" altLang="zh-CN" sz="3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743047" y="4494949"/>
            <a:ext cx="7200800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编码</a:t>
            </a:r>
            <a:r>
              <a:rPr lang="zh-CN" altLang="zh-CN" sz="28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总长度</a:t>
            </a:r>
            <a:r>
              <a:rPr lang="en-US" altLang="zh-CN" sz="28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字符总数</a:t>
            </a:r>
            <a:r>
              <a:rPr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×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带权路径长度</a:t>
            </a:r>
            <a:endParaRPr lang="zh-CN" altLang="zh-CN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766614" y="2034471"/>
            <a:ext cx="111370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带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权路径</a:t>
            </a:r>
            <a:r>
              <a:rPr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长度</a:t>
            </a:r>
            <a:r>
              <a:rPr lang="en-US" altLang="zh-CN" sz="28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所有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叶子节点权值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×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该节点到根的路径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长度</a:t>
            </a:r>
            <a:r>
              <a:rPr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之和</a:t>
            </a:r>
            <a:endParaRPr lang="zh-CN" altLang="zh-CN" sz="28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743047" y="2884463"/>
            <a:ext cx="9649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带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权路径</a:t>
            </a:r>
            <a:r>
              <a:rPr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长度</a:t>
            </a:r>
            <a:r>
              <a:rPr lang="en-US" altLang="zh-CN" sz="28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所有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新生成节点的权值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之和</a:t>
            </a:r>
            <a:endParaRPr lang="zh-CN" altLang="zh-CN" sz="28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743047" y="3730615"/>
            <a:ext cx="9649072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带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权路径</a:t>
            </a:r>
            <a:r>
              <a:rPr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长度</a:t>
            </a:r>
            <a:r>
              <a:rPr lang="en-US" altLang="zh-CN" sz="28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平均编码长度</a:t>
            </a:r>
            <a:endParaRPr lang="zh-CN" altLang="zh-CN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3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可变基哈夫曼编码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054646" y="1088360"/>
            <a:ext cx="97801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哈夫曼编码是一种最优编码方法。根据已知源字母表中字符的出现频率，将源字母表中的字符编码为目标字母表中的字符，最优的意思是编码信息的平均长度最小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。编码需要</a:t>
            </a:r>
            <a:r>
              <a:rPr lang="zh-CN" altLang="en-US" sz="2400" dirty="0">
                <a:latin typeface="Times New Roman" panose="02020603050405020304" pitchFamily="18" charset="0"/>
              </a:rPr>
              <a:t>将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个大写字母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（频率</a:t>
            </a:r>
            <a:r>
              <a:rPr lang="en-US" altLang="zh-CN" sz="2400" dirty="0">
                <a:latin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 err="1">
                <a:latin typeface="Times New Roman" panose="02020603050405020304" pitchFamily="18" charset="0"/>
              </a:rPr>
              <a:t>f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）转换成</a:t>
            </a:r>
            <a:r>
              <a:rPr lang="en-US" altLang="zh-CN" sz="2400" dirty="0">
                <a:latin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</a:rPr>
              <a:t>进制数字（目标字母</a:t>
            </a:r>
            <a:r>
              <a:rPr lang="en-US" altLang="zh-CN" sz="2400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…T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R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为基数。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</a:rPr>
              <a:t>R=2</a:t>
            </a:r>
            <a:r>
              <a:rPr lang="zh-CN" altLang="en-US" sz="2400" dirty="0">
                <a:latin typeface="Times New Roman" panose="02020603050405020304" pitchFamily="18" charset="0"/>
              </a:rPr>
              <a:t>时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，采用二进制编码，就是我们常见的哈夫曼编码。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是可以变化的，因此称为可变基哈夫曼编码。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3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10277" y="1197546"/>
            <a:ext cx="9780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</a:rPr>
              <a:t>R=2</a:t>
            </a:r>
            <a:r>
              <a:rPr lang="zh-CN" altLang="en-US" sz="2400" dirty="0">
                <a:latin typeface="Times New Roman" panose="02020603050405020304" pitchFamily="18" charset="0"/>
              </a:rPr>
              <a:t>时，编码过程分几个步骤。在每个步骤中都有两个最低频率的源字母</a:t>
            </a:r>
            <a:r>
              <a:rPr lang="en-US" altLang="zh-CN" sz="2400" dirty="0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，合并成一个新的“组合字母”，频率为</a:t>
            </a:r>
            <a:r>
              <a:rPr lang="en-US" altLang="zh-CN" sz="2400" dirty="0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的频率之和。如果最低频率和次低频率相等，则字母表中最早出现的字母被选中。经过一系列步骤后，最后只剩两个字母合并，将每次合并的字母都分配一个目标字符，将较低频率的分配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，将另一个分配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。如果在一次合并中，每个字母都有相同的频率，则将最早出现的分配 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。出于比较的目的，组合字母的值为合并中最早出现的字母的值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可变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基哈夫曼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编码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12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905</Words>
  <Application>Microsoft Office PowerPoint</Application>
  <PresentationFormat>自定义</PresentationFormat>
  <Paragraphs>98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209</cp:revision>
  <dcterms:created xsi:type="dcterms:W3CDTF">2015-04-23T03:04:00Z</dcterms:created>
  <dcterms:modified xsi:type="dcterms:W3CDTF">2021-11-21T06:33:26Z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