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55" r:id="rId2"/>
    <p:sldId id="540" r:id="rId3"/>
    <p:sldId id="430" r:id="rId4"/>
    <p:sldId id="541" r:id="rId5"/>
    <p:sldId id="546" r:id="rId6"/>
    <p:sldId id="554" r:id="rId7"/>
    <p:sldId id="549" r:id="rId8"/>
    <p:sldId id="550" r:id="rId9"/>
    <p:sldId id="551" r:id="rId10"/>
    <p:sldId id="553" r:id="rId11"/>
    <p:sldId id="552" r:id="rId12"/>
    <p:sldId id="556" r:id="rId13"/>
    <p:sldId id="557" r:id="rId14"/>
    <p:sldId id="536" r:id="rId15"/>
  </p:sldIdLst>
  <p:sldSz cx="12190413" cy="6859588"/>
  <p:notesSz cx="6858000" cy="9144000"/>
  <p:custDataLst>
    <p:tags r:id="rId18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4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16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50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77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817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99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7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51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06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99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3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128763" y="3926666"/>
            <a:ext cx="3467516" cy="58472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2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7887" y="4749821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77807" y="1211933"/>
            <a:ext cx="6840760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邻 接 表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30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004B08-A4A5-4615-A03B-6CB287F628B6}"/>
              </a:ext>
            </a:extLst>
          </p:cNvPr>
          <p:cNvSpPr txBox="1"/>
          <p:nvPr/>
        </p:nvSpPr>
        <p:spPr>
          <a:xfrm>
            <a:off x="2062758" y="1197546"/>
            <a:ext cx="6559923" cy="4534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优点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便于增删顶点。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便于访问所有邻接点。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空间复杂度低。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缺点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不便于判断两顶点之间是否有边。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不便于计算各顶点的度。</a:t>
            </a:r>
          </a:p>
        </p:txBody>
      </p:sp>
    </p:spTree>
    <p:extLst>
      <p:ext uri="{BB962C8B-B14F-4D97-AF65-F5344CB8AC3E}">
        <p14:creationId xmlns:p14="http://schemas.microsoft.com/office/powerpoint/2010/main" val="16115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1054646" y="1269554"/>
            <a:ext cx="102814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虽然以邻接表访问单条边的效率不高，但是访问同一节点的所有关联边时，仅需访问该节点后面的单链表，时间复杂度为该节点的度</a:t>
            </a:r>
            <a:r>
              <a:rPr lang="en-US" altLang="zh-CN" sz="2800" i="1" dirty="0">
                <a:latin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))</a:t>
            </a:r>
            <a:r>
              <a:rPr lang="zh-CN" altLang="en-US" sz="2800" dirty="0">
                <a:latin typeface="Times New Roman" panose="02020603050405020304" pitchFamily="18" charset="0"/>
              </a:rPr>
              <a:t>；而以邻接矩阵访问同一节点的所有关联边时，时间复杂度为</a:t>
            </a:r>
            <a:r>
              <a:rPr lang="en-US" altLang="zh-CN" sz="2800" i="1" dirty="0">
                <a:latin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。总体上，邻接表比邻接矩阵效率更高。</a:t>
            </a:r>
          </a:p>
        </p:txBody>
      </p:sp>
    </p:spTree>
    <p:extLst>
      <p:ext uri="{BB962C8B-B14F-4D97-AF65-F5344CB8AC3E}">
        <p14:creationId xmlns:p14="http://schemas.microsoft.com/office/powerpoint/2010/main" val="116043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vector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存储图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15" y="1269554"/>
            <a:ext cx="88011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9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99"/>
          <a:stretch/>
        </p:blipFill>
        <p:spPr>
          <a:xfrm>
            <a:off x="1486694" y="1166614"/>
            <a:ext cx="9658350" cy="67900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vector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存储图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39" y="1845618"/>
            <a:ext cx="68580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8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1342678" y="1269554"/>
            <a:ext cx="92762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邻接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表是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图的一种链式存储方法。邻接表包含两部分：顶点和邻接点。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顶点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包括顶点信息和指向第一个邻接点的指针。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邻接点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包括邻接点的存储下标和指向下一个邻接点的指针。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顶点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的所有邻接点构成一个单链表。</a:t>
            </a:r>
          </a:p>
        </p:txBody>
      </p:sp>
    </p:spTree>
    <p:extLst>
      <p:ext uri="{BB962C8B-B14F-4D97-AF65-F5344CB8AC3E}">
        <p14:creationId xmlns:p14="http://schemas.microsoft.com/office/powerpoint/2010/main" val="25183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C894E2D-80B9-497C-AB3A-A1CE26EB29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9"/>
          <a:stretch/>
        </p:blipFill>
        <p:spPr>
          <a:xfrm>
            <a:off x="1342678" y="2493690"/>
            <a:ext cx="3114418" cy="217467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766614" y="1079952"/>
            <a:ext cx="9276241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无向图的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邻接表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2" descr="C:\Users\Administrator\AppData\Roaming\Tencent\Users\155170962\QQ\WinTemp\RichOle\%9X0Q0OGELI8I]AI}SRBM[V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046" y="2061642"/>
            <a:ext cx="7037975" cy="323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12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550590" y="1102661"/>
            <a:ext cx="9276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有向图的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邻接表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1" descr="C:\Users\Administrator\AppData\Roaming\Tencent\Users\155170962\QQ\WinTemp\RichOle\)DVO6TQQ%]2O(NGJ)JIS0[T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94" y="2277666"/>
            <a:ext cx="2664296" cy="255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strator\AppData\Roaming\Tencent\Users\155170962\QQ\WinTemp\RichOle\T~D0MWRA8R8GF71G0}F5M84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018" y="1841325"/>
            <a:ext cx="6213698" cy="400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89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pic>
        <p:nvPicPr>
          <p:cNvPr id="6" name="Picture 1" descr="C:\Users\Administrator\AppData\Roaming\Tencent\Users\155170962\QQ\WinTemp\RichOle\18CONNKCTKMMG3SUS{(FGMV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70" y="2349674"/>
            <a:ext cx="2683816" cy="236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ministrator\AppData\Roaming\Tencent\Users\155170962\QQ\WinTemp\RichOle\{V7I1VG]_)GQ({]L2`5)4TE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082" y="1728351"/>
            <a:ext cx="1622024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550590" y="932223"/>
            <a:ext cx="927624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创建有向图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邻接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99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658346" y="1036687"/>
            <a:ext cx="102814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邻接表的数据结构包括节点和邻接点，对其分别定义如下。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）节点。包括节点信息</a:t>
            </a:r>
            <a:r>
              <a:rPr lang="en-US" altLang="zh-CN" sz="2800" dirty="0">
                <a:latin typeface="Times New Roman" panose="02020603050405020304" pitchFamily="18" charset="0"/>
              </a:rPr>
              <a:t>data</a:t>
            </a:r>
            <a:r>
              <a:rPr lang="zh-CN" altLang="en-US" sz="2800" dirty="0">
                <a:latin typeface="Times New Roman" panose="02020603050405020304" pitchFamily="18" charset="0"/>
              </a:rPr>
              <a:t>和指向第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个邻接点的指针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first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102" y="2356796"/>
            <a:ext cx="2160240" cy="9637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658346" y="3275568"/>
            <a:ext cx="10497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）邻接点。包括该邻接点的存储下标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</a:rPr>
              <a:t>和指向下一个邻接点的指针</a:t>
            </a:r>
            <a:r>
              <a:rPr lang="en-US" altLang="zh-CN" sz="2800" dirty="0">
                <a:latin typeface="Times New Roman" panose="02020603050405020304" pitchFamily="18" charset="0"/>
              </a:rPr>
              <a:t>next</a:t>
            </a:r>
            <a:r>
              <a:rPr lang="zh-CN" altLang="en-US" sz="2800" dirty="0">
                <a:latin typeface="Times New Roman" panose="02020603050405020304" pitchFamily="18" charset="0"/>
              </a:rPr>
              <a:t>，如果是网的邻接点，则还需增加一个权值域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w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02" y="4653930"/>
            <a:ext cx="5688632" cy="102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74" y="4077866"/>
            <a:ext cx="7133171" cy="19569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1102661"/>
            <a:ext cx="89344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1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432</Words>
  <Application>Microsoft Office PowerPoint</Application>
  <PresentationFormat>自定义</PresentationFormat>
  <Paragraphs>69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黑体</vt:lpstr>
      <vt:lpstr>宋体</vt:lpstr>
      <vt:lpstr>微软雅黑</vt:lpstr>
      <vt:lpstr>印品黑体</vt:lpstr>
      <vt:lpstr>Arial</vt:lpstr>
      <vt:lpstr>Calibri</vt:lpstr>
      <vt:lpstr>Symbol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197</cp:revision>
  <dcterms:created xsi:type="dcterms:W3CDTF">2015-04-23T03:04:00Z</dcterms:created>
  <dcterms:modified xsi:type="dcterms:W3CDTF">2021-11-27T13:36:48Z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