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68" r:id="rId2"/>
    <p:sldId id="540" r:id="rId3"/>
    <p:sldId id="430" r:id="rId4"/>
    <p:sldId id="549" r:id="rId5"/>
    <p:sldId id="550" r:id="rId6"/>
    <p:sldId id="562" r:id="rId7"/>
    <p:sldId id="563" r:id="rId8"/>
    <p:sldId id="564" r:id="rId9"/>
    <p:sldId id="565" r:id="rId10"/>
    <p:sldId id="566" r:id="rId11"/>
    <p:sldId id="569" r:id="rId12"/>
    <p:sldId id="560" r:id="rId13"/>
    <p:sldId id="567" r:id="rId14"/>
    <p:sldId id="536" r:id="rId15"/>
  </p:sldIdLst>
  <p:sldSz cx="12190413" cy="6859588"/>
  <p:notesSz cx="6858000" cy="9144000"/>
  <p:custDataLst>
    <p:tags r:id="rId18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4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881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503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11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50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47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5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3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01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21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3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4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128763" y="3997197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74200" y="742897"/>
            <a:ext cx="6840760" cy="304693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</a:t>
            </a:r>
            <a:r>
              <a:rPr lang="zh-CN" altLang="en-US" sz="6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zh-CN" altLang="en-US" sz="6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6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endParaRPr lang="en-US" altLang="zh-CN" sz="9600" b="1" dirty="0" smtClean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 历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09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6" name="Picture 1" descr="C:\Users\Administrator\AppData\Roaming\Tencent\Users\155170962\QQ\WinTemp\RichOle\}0LOC$6$2]EY}G)`76_Y_)F.png">
            <a:extLst>
              <a:ext uri="{FF2B5EF4-FFF2-40B4-BE49-F238E27FC236}">
                <a16:creationId xmlns:a16="http://schemas.microsoft.com/office/drawing/2014/main" id="{06DDA098-C0BD-4306-B089-BB4A95FC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82" y="2349674"/>
            <a:ext cx="7558807" cy="277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840BB28-4F86-4606-9D27-2D80FC13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718" y="1301171"/>
            <a:ext cx="9060335" cy="65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b="1" dirty="0">
                <a:solidFill>
                  <a:srgbClr val="990000"/>
                </a:solidFill>
              </a:rPr>
              <a:t>练习：</a:t>
            </a:r>
            <a:r>
              <a:rPr lang="zh-CN" altLang="en-US" dirty="0"/>
              <a:t>对下图进行</a:t>
            </a:r>
            <a:r>
              <a:rPr lang="zh-CN" altLang="zh-CN" dirty="0"/>
              <a:t>广度优先遍历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6410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52" y="1079952"/>
            <a:ext cx="94202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6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1102661"/>
            <a:ext cx="99726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1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30928" y="1485578"/>
            <a:ext cx="4896544" cy="13388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</a:rPr>
              <a:t>访问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每个</a:t>
            </a:r>
            <a:r>
              <a:rPr lang="zh-CN" altLang="zh-CN" sz="1800" dirty="0">
                <a:latin typeface="Times New Roman" panose="02020603050405020304" pitchFamily="18" charset="0"/>
              </a:rPr>
              <a:t>顶点的邻接点需要</a:t>
            </a:r>
            <a:r>
              <a:rPr lang="en-US" altLang="zh-CN" sz="1800" i="1" dirty="0">
                <a:latin typeface="Times New Roman" panose="02020603050405020304" pitchFamily="18" charset="0"/>
              </a:rPr>
              <a:t>O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zh-CN" altLang="zh-CN" sz="1800" dirty="0">
                <a:latin typeface="Times New Roman" panose="02020603050405020304" pitchFamily="18" charset="0"/>
              </a:rPr>
              <a:t>时间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1800" i="1" dirty="0" smtClean="0">
                <a:latin typeface="Times New Roman" panose="02020603050405020304" pitchFamily="18" charset="0"/>
              </a:rPr>
              <a:t>n</a:t>
            </a:r>
            <a:r>
              <a:rPr lang="zh-CN" altLang="zh-CN" sz="1800" dirty="0">
                <a:latin typeface="Times New Roman" panose="02020603050405020304" pitchFamily="18" charset="0"/>
              </a:rPr>
              <a:t>个顶点，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总时间</a:t>
            </a:r>
            <a:r>
              <a:rPr lang="zh-CN" altLang="zh-CN" sz="1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1800" i="1" dirty="0">
                <a:latin typeface="Times New Roman" panose="02020603050405020304" pitchFamily="18" charset="0"/>
              </a:rPr>
              <a:t>O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n</a:t>
            </a:r>
            <a:r>
              <a:rPr lang="en-US" altLang="zh-CN" sz="1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标记数组和队列的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空间</a:t>
            </a:r>
            <a:r>
              <a:rPr lang="zh-CN" altLang="zh-CN" sz="1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1800" i="1" dirty="0">
                <a:latin typeface="Times New Roman" panose="02020603050405020304" pitchFamily="18" charset="0"/>
              </a:rPr>
              <a:t>O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zh-CN" altLang="zh-CN" sz="1800" dirty="0"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82638" y="1764856"/>
            <a:ext cx="4680520" cy="3318638"/>
            <a:chOff x="982638" y="2038356"/>
            <a:chExt cx="4680520" cy="3341924"/>
          </a:xfrm>
        </p:grpSpPr>
        <p:sp>
          <p:nvSpPr>
            <p:cNvPr id="7" name="圆角矩形 6"/>
            <p:cNvSpPr/>
            <p:nvPr/>
          </p:nvSpPr>
          <p:spPr>
            <a:xfrm>
              <a:off x="3574927" y="2038356"/>
              <a:ext cx="2088231" cy="743365"/>
            </a:xfrm>
            <a:prstGeom prst="roundRect">
              <a:avLst/>
            </a:prstGeom>
            <a:solidFill>
              <a:srgbClr val="5FCACB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rgbClr val="B112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基于邻接矩阵</a:t>
              </a:r>
              <a:endParaRPr lang="zh-CN" altLang="en-US" sz="2400" dirty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574927" y="4653930"/>
              <a:ext cx="2016223" cy="726350"/>
            </a:xfrm>
            <a:prstGeom prst="roundRect">
              <a:avLst/>
            </a:prstGeom>
            <a:solidFill>
              <a:srgbClr val="319095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rgbClr val="B112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基于邻接表</a:t>
              </a:r>
              <a:endParaRPr lang="zh-CN" altLang="en-US" sz="2400" dirty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82638" y="3213770"/>
              <a:ext cx="1760747" cy="79522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算法分析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肘形连接符 12"/>
            <p:cNvCxnSpPr/>
            <p:nvPr/>
          </p:nvCxnSpPr>
          <p:spPr>
            <a:xfrm rot="10800000" flipV="1">
              <a:off x="2743387" y="2313669"/>
              <a:ext cx="831541" cy="1299279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/>
            <p:nvPr/>
          </p:nvCxnSpPr>
          <p:spPr>
            <a:xfrm>
              <a:off x="2743386" y="3612949"/>
              <a:ext cx="831541" cy="1299279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6030928" y="3835708"/>
            <a:ext cx="5040462" cy="1754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</a:rPr>
              <a:t>访问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顶点</a:t>
            </a:r>
            <a:r>
              <a:rPr lang="en-US" altLang="zh-CN" sz="1800" i="1" dirty="0">
                <a:latin typeface="Times New Roman" panose="02020603050405020304" pitchFamily="18" charset="0"/>
              </a:rPr>
              <a:t>v</a:t>
            </a:r>
            <a:r>
              <a:rPr lang="en-US" altLang="zh-CN" sz="18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1800" dirty="0">
                <a:latin typeface="Times New Roman" panose="02020603050405020304" pitchFamily="18" charset="0"/>
              </a:rPr>
              <a:t>的邻接点需要</a:t>
            </a:r>
            <a:r>
              <a:rPr lang="en-US" altLang="zh-CN" sz="1800" i="1" dirty="0">
                <a:latin typeface="Times New Roman" panose="02020603050405020304" pitchFamily="18" charset="0"/>
              </a:rPr>
              <a:t>O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d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v</a:t>
            </a:r>
            <a:r>
              <a:rPr lang="en-US" altLang="zh-CN" sz="18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</a:rPr>
              <a:t>))</a:t>
            </a:r>
            <a:r>
              <a:rPr lang="zh-CN" altLang="zh-CN" sz="1800" dirty="0">
                <a:latin typeface="Times New Roman" panose="02020603050405020304" pitchFamily="18" charset="0"/>
              </a:rPr>
              <a:t>时间，</a:t>
            </a:r>
            <a:r>
              <a:rPr lang="en-US" altLang="zh-CN" sz="1800" i="1" dirty="0">
                <a:latin typeface="Times New Roman" panose="02020603050405020304" pitchFamily="18" charset="0"/>
              </a:rPr>
              <a:t>d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v</a:t>
            </a:r>
            <a:r>
              <a:rPr lang="en-US" altLang="zh-CN" sz="18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zh-CN" altLang="zh-CN" sz="1800" dirty="0">
                <a:latin typeface="Times New Roman" panose="02020603050405020304" pitchFamily="18" charset="0"/>
              </a:rPr>
              <a:t>为</a:t>
            </a:r>
            <a:r>
              <a:rPr lang="en-US" altLang="zh-CN" sz="1800" i="1" dirty="0">
                <a:latin typeface="Times New Roman" panose="02020603050405020304" pitchFamily="18" charset="0"/>
              </a:rPr>
              <a:t>v</a:t>
            </a:r>
            <a:r>
              <a:rPr lang="en-US" altLang="zh-CN" sz="18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1800" dirty="0">
                <a:latin typeface="Times New Roman" panose="02020603050405020304" pitchFamily="18" charset="0"/>
              </a:rPr>
              <a:t>的出度（无向图为度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），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访问所有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邻接</a:t>
            </a:r>
            <a:r>
              <a:rPr lang="zh-CN" altLang="zh-CN" sz="1800" dirty="0">
                <a:latin typeface="Times New Roman" panose="02020603050405020304" pitchFamily="18" charset="0"/>
              </a:rPr>
              <a:t>点的时间复杂度为</a:t>
            </a:r>
            <a:r>
              <a:rPr lang="en-US" altLang="zh-CN" sz="1800" i="1" dirty="0">
                <a:latin typeface="Times New Roman" panose="02020603050405020304" pitchFamily="18" charset="0"/>
              </a:rPr>
              <a:t>O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访问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时间</a:t>
            </a:r>
            <a:r>
              <a:rPr lang="en-US" altLang="zh-CN" sz="1800" i="1" dirty="0">
                <a:latin typeface="Times New Roman" panose="02020603050405020304" pitchFamily="18" charset="0"/>
              </a:rPr>
              <a:t>O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zh-CN" altLang="zh-CN" sz="1800" dirty="0">
                <a:latin typeface="Times New Roman" panose="02020603050405020304" pitchFamily="18" charset="0"/>
              </a:rPr>
              <a:t>，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总时间</a:t>
            </a:r>
            <a:r>
              <a:rPr lang="zh-CN" altLang="zh-CN" sz="1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1800" i="1" dirty="0">
                <a:latin typeface="Times New Roman" panose="02020603050405020304" pitchFamily="18" charset="0"/>
              </a:rPr>
              <a:t>O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</a:rPr>
              <a:t>+</a:t>
            </a:r>
            <a:r>
              <a:rPr lang="en-US" altLang="zh-CN" sz="1800" i="1" dirty="0">
                <a:latin typeface="Times New Roman" panose="02020603050405020304" pitchFamily="18" charset="0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</a:rPr>
              <a:t>标记数组和队列的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空间</a:t>
            </a:r>
            <a:r>
              <a:rPr lang="zh-CN" altLang="zh-CN" sz="1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1800" i="1" dirty="0">
                <a:latin typeface="Times New Roman" panose="02020603050405020304" pitchFamily="18" charset="0"/>
              </a:rPr>
              <a:t>O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zh-CN" altLang="zh-CN" sz="1800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766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54274" y="1165830"/>
            <a:ext cx="9777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935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广度优先搜索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Breadth First Search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BFS</a:t>
            </a:r>
            <a:r>
              <a:rPr lang="zh-CN" altLang="en-US" sz="2800" dirty="0">
                <a:latin typeface="Times New Roman" panose="02020603050405020304" pitchFamily="18" charset="0"/>
              </a:rPr>
              <a:t>），又称为宽度优先搜索，是最常见的图搜索方法之一。广度优先搜索是从某个顶点（源点）出发，一次性访问所有未被访问的邻接点，再依次从这些访问过邻接点出发，</a:t>
            </a:r>
            <a:r>
              <a:rPr lang="en-US" altLang="zh-CN" sz="2800" dirty="0">
                <a:latin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</a:rPr>
              <a:t>，似水中涟漪，似声音传播，一层层地传播开来。</a:t>
            </a:r>
          </a:p>
          <a:p>
            <a:pPr indent="647935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广度优先遍历是按照广度优先搜索的方式对图进行遍历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7" name="Picture 1" descr="C:\Users\Administrator\AppData\Roaming\Tencent\Users\155170962\QQ\WinTemp\RichOle\4)Y7EKQ5FEMN%@]N({6G(1X.png">
            <a:extLst>
              <a:ext uri="{FF2B5EF4-FFF2-40B4-BE49-F238E27FC236}">
                <a16:creationId xmlns:a16="http://schemas.microsoft.com/office/drawing/2014/main" id="{9DCE5DBB-6817-4AA5-97F7-7260C344D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4"/>
          <a:stretch/>
        </p:blipFill>
        <p:spPr bwMode="auto">
          <a:xfrm>
            <a:off x="2854846" y="1989634"/>
            <a:ext cx="6323565" cy="317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r="16667"/>
          <a:stretch/>
        </p:blipFill>
        <p:spPr>
          <a:xfrm rot="19302011">
            <a:off x="1972120" y="3336431"/>
            <a:ext cx="611806" cy="62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CF91A1-0B51-4FEB-A734-F9B7D2C2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705" y="1279258"/>
            <a:ext cx="945317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广度优先遍历</a:t>
            </a:r>
            <a:r>
              <a:rPr kumimoji="1"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秘籍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8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先被访问的顶点，其邻接点先被访问。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17990A-A138-49B0-8FC7-ED20D47F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451" y="2017922"/>
            <a:ext cx="994743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zh-CN" dirty="0"/>
              <a:t>根据广度优先遍历秘籍，先来先服务，可以借助于队列实现。每个结点访问一次且只访问一次，因此可以设置一个辅助数组</a:t>
            </a:r>
            <a:r>
              <a:rPr lang="zh-CN" altLang="en-US" dirty="0"/>
              <a:t>：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visited[</a:t>
            </a:r>
            <a:r>
              <a:rPr lang="en-US" altLang="zh-CN" i="1" dirty="0" err="1"/>
              <a:t>i</a:t>
            </a:r>
            <a:r>
              <a:rPr lang="en-US" altLang="zh-CN" dirty="0"/>
              <a:t>]=false</a:t>
            </a:r>
            <a:r>
              <a:rPr lang="zh-CN" altLang="zh-CN" dirty="0"/>
              <a:t>，表示第</a:t>
            </a:r>
            <a:r>
              <a:rPr lang="en-US" altLang="zh-CN" i="1" dirty="0" err="1"/>
              <a:t>i</a:t>
            </a:r>
            <a:r>
              <a:rPr lang="zh-CN" altLang="zh-CN" dirty="0"/>
              <a:t>个顶点未访问</a:t>
            </a:r>
            <a:r>
              <a:rPr lang="zh-CN" altLang="en-US" dirty="0"/>
              <a:t>；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visited[</a:t>
            </a:r>
            <a:r>
              <a:rPr lang="en-US" altLang="zh-CN" i="1" dirty="0" err="1"/>
              <a:t>i</a:t>
            </a:r>
            <a:r>
              <a:rPr lang="en-US" altLang="zh-CN" dirty="0"/>
              <a:t>]=true</a:t>
            </a:r>
            <a:r>
              <a:rPr lang="zh-CN" altLang="zh-CN" dirty="0"/>
              <a:t>，表示第</a:t>
            </a:r>
            <a:r>
              <a:rPr lang="en-US" altLang="zh-CN" i="1" dirty="0" err="1"/>
              <a:t>i</a:t>
            </a:r>
            <a:r>
              <a:rPr lang="zh-CN" altLang="zh-CN" dirty="0"/>
              <a:t>个顶点已访问。</a:t>
            </a:r>
          </a:p>
        </p:txBody>
      </p:sp>
    </p:spTree>
    <p:extLst>
      <p:ext uri="{BB962C8B-B14F-4D97-AF65-F5344CB8AC3E}">
        <p14:creationId xmlns:p14="http://schemas.microsoft.com/office/powerpoint/2010/main" val="359071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9F216F8-DCA5-4136-8AB1-4B02A8BB3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694" y="1269554"/>
            <a:ext cx="957706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990000"/>
                </a:solidFill>
              </a:rPr>
              <a:t>算法步骤：</a:t>
            </a:r>
            <a:endParaRPr lang="en-US" altLang="zh-CN" b="1" dirty="0">
              <a:solidFill>
                <a:srgbClr val="990000"/>
              </a:solidFill>
            </a:endParaRP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初始化图中所有顶点未被访问，初始化一个空队列。</a:t>
            </a: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从图中的某个</a:t>
            </a:r>
            <a:r>
              <a:rPr lang="zh-CN" altLang="zh-CN" dirty="0" smtClean="0"/>
              <a:t>顶点</a:t>
            </a:r>
            <a:r>
              <a:rPr lang="en-US" altLang="zh-CN" i="1" dirty="0" smtClean="0"/>
              <a:t>u</a:t>
            </a:r>
            <a:r>
              <a:rPr lang="zh-CN" altLang="zh-CN" dirty="0" smtClean="0"/>
              <a:t>出发</a:t>
            </a:r>
            <a:r>
              <a:rPr lang="zh-CN" altLang="zh-CN" dirty="0"/>
              <a:t>，</a:t>
            </a:r>
            <a:r>
              <a:rPr lang="zh-CN" altLang="zh-CN" dirty="0" smtClean="0"/>
              <a:t>访问</a:t>
            </a:r>
            <a:r>
              <a:rPr lang="en-US" altLang="zh-CN" i="1" dirty="0" smtClean="0"/>
              <a:t>u</a:t>
            </a:r>
            <a:r>
              <a:rPr lang="zh-CN" altLang="zh-CN" dirty="0" smtClean="0"/>
              <a:t>并</a:t>
            </a:r>
            <a:r>
              <a:rPr lang="zh-CN" altLang="zh-CN" dirty="0"/>
              <a:t>标记已访问，</a:t>
            </a:r>
            <a:r>
              <a:rPr lang="zh-CN" altLang="zh-CN" dirty="0" smtClean="0"/>
              <a:t>将</a:t>
            </a:r>
            <a:r>
              <a:rPr lang="en-US" altLang="zh-CN" i="1" dirty="0" smtClean="0"/>
              <a:t>u</a:t>
            </a:r>
            <a:r>
              <a:rPr lang="zh-CN" altLang="zh-CN" dirty="0" smtClean="0"/>
              <a:t>入队</a:t>
            </a:r>
            <a:r>
              <a:rPr lang="zh-CN" altLang="zh-CN" dirty="0"/>
              <a:t>；</a:t>
            </a: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如果队列非空，则继续执行，否则算法结束；</a:t>
            </a: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队头元素</a:t>
            </a:r>
            <a:r>
              <a:rPr lang="en-US" altLang="zh-CN" i="1" dirty="0"/>
              <a:t>v</a:t>
            </a:r>
            <a:r>
              <a:rPr lang="zh-CN" altLang="zh-CN" dirty="0"/>
              <a:t>出队，依次访问</a:t>
            </a:r>
            <a:r>
              <a:rPr lang="en-US" altLang="zh-CN" i="1" dirty="0"/>
              <a:t>v</a:t>
            </a:r>
            <a:r>
              <a:rPr lang="zh-CN" altLang="zh-CN" dirty="0"/>
              <a:t>的所有未被访问邻接点，标记</a:t>
            </a:r>
            <a:r>
              <a:rPr lang="zh-CN" altLang="zh-CN" dirty="0" smtClean="0"/>
              <a:t>已访问</a:t>
            </a:r>
            <a:r>
              <a:rPr lang="zh-CN" altLang="zh-CN" dirty="0"/>
              <a:t>并入队。转向步骤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0887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6" name="Picture 1" descr="C:\Users\Administrator\AppData\Roaming\Tencent\Users\155170962\QQ\WinTemp\RichOle\4$46YIJ4LOA9BIM`S_15WHT.png">
            <a:extLst>
              <a:ext uri="{FF2B5EF4-FFF2-40B4-BE49-F238E27FC236}">
                <a16:creationId xmlns:a16="http://schemas.microsoft.com/office/drawing/2014/main" id="{2A752068-6569-4A10-A689-01819F7E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30" y="1413570"/>
            <a:ext cx="6462562" cy="29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istrator\AppData\Roaming\Tencent\Users\155170962\QQ\WinTemp\RichOle\R`)X(U[R68HY~4@TC%_HVDT.png">
            <a:extLst>
              <a:ext uri="{FF2B5EF4-FFF2-40B4-BE49-F238E27FC236}">
                <a16:creationId xmlns:a16="http://schemas.microsoft.com/office/drawing/2014/main" id="{1C158A01-F523-4557-B7A8-511D6EA44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094" y="4839101"/>
            <a:ext cx="5950632" cy="81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1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6" name="Picture 1" descr="C:\Users\Administrator\AppData\Roaming\Tencent\Users\155170962\QQ\WinTemp\RichOle\XV}38{KW0Z]LNK5TH2S$PSU.png">
            <a:extLst>
              <a:ext uri="{FF2B5EF4-FFF2-40B4-BE49-F238E27FC236}">
                <a16:creationId xmlns:a16="http://schemas.microsoft.com/office/drawing/2014/main" id="{D885BDF6-89A3-42F9-BE28-FA09C6709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30" y="1701602"/>
            <a:ext cx="6191256" cy="281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DA187A6-54DE-45B5-BF77-17AEEAD1BB9F}"/>
              </a:ext>
            </a:extLst>
          </p:cNvPr>
          <p:cNvSpPr/>
          <p:nvPr/>
        </p:nvSpPr>
        <p:spPr>
          <a:xfrm>
            <a:off x="4655046" y="5001754"/>
            <a:ext cx="3256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广度优先生成树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90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512</Words>
  <Application>Microsoft Office PowerPoint</Application>
  <PresentationFormat>自定义</PresentationFormat>
  <Paragraphs>70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198</cp:revision>
  <dcterms:created xsi:type="dcterms:W3CDTF">2015-04-23T03:04:00Z</dcterms:created>
  <dcterms:modified xsi:type="dcterms:W3CDTF">2021-12-05T03:24:49Z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