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68" r:id="rId2"/>
    <p:sldId id="540" r:id="rId3"/>
    <p:sldId id="430" r:id="rId4"/>
    <p:sldId id="549" r:id="rId5"/>
    <p:sldId id="550" r:id="rId6"/>
    <p:sldId id="562" r:id="rId7"/>
    <p:sldId id="563" r:id="rId8"/>
    <p:sldId id="564" r:id="rId9"/>
    <p:sldId id="565" r:id="rId10"/>
    <p:sldId id="567" r:id="rId11"/>
    <p:sldId id="566" r:id="rId12"/>
    <p:sldId id="53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95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9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72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9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3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4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9719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4200" y="814905"/>
            <a:ext cx="684076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 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53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0" y="3501802"/>
            <a:ext cx="9277350" cy="2771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65" y="1239441"/>
            <a:ext cx="8715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3198" y="1557586"/>
            <a:ext cx="4896544" cy="13388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1800" dirty="0">
                <a:latin typeface="Times New Roman" panose="02020603050405020304" pitchFamily="18" charset="0"/>
              </a:rPr>
              <a:t>每个顶点的邻接点需要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时间，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zh-CN" altLang="zh-CN" sz="1800" dirty="0">
                <a:latin typeface="Times New Roman" panose="02020603050405020304" pitchFamily="18" charset="0"/>
              </a:rPr>
              <a:t>个顶点，总时间复杂度为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，递归</a:t>
            </a:r>
            <a:r>
              <a:rPr lang="zh-CN" altLang="en-US" sz="1800" dirty="0">
                <a:latin typeface="Times New Roman" panose="02020603050405020304" pitchFamily="18" charset="0"/>
              </a:rPr>
              <a:t>算法需要</a:t>
            </a:r>
            <a:r>
              <a:rPr lang="zh-CN" altLang="zh-CN" sz="1800" dirty="0">
                <a:latin typeface="Times New Roman" panose="02020603050405020304" pitchFamily="18" charset="0"/>
              </a:rPr>
              <a:t>栈</a:t>
            </a:r>
            <a:r>
              <a:rPr lang="zh-CN" altLang="en-US" sz="1800" dirty="0">
                <a:latin typeface="Times New Roman" panose="02020603050405020304" pitchFamily="18" charset="0"/>
              </a:rPr>
              <a:t>空间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</a:rPr>
              <a:t>标记数组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和和栈的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空间</a:t>
            </a:r>
            <a:r>
              <a:rPr lang="zh-CN" altLang="zh-CN" sz="1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。</a:t>
            </a:r>
            <a:endParaRPr lang="zh-CN" altLang="zh-CN" sz="1800" dirty="0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4908" y="1764856"/>
            <a:ext cx="4680520" cy="3318638"/>
            <a:chOff x="982638" y="2038356"/>
            <a:chExt cx="4680520" cy="3341924"/>
          </a:xfrm>
        </p:grpSpPr>
        <p:sp>
          <p:nvSpPr>
            <p:cNvPr id="9" name="圆角矩形 8"/>
            <p:cNvSpPr/>
            <p:nvPr/>
          </p:nvSpPr>
          <p:spPr>
            <a:xfrm>
              <a:off x="3574927" y="2038356"/>
              <a:ext cx="2088231" cy="743365"/>
            </a:xfrm>
            <a:prstGeom prst="roundRect">
              <a:avLst/>
            </a:prstGeom>
            <a:solidFill>
              <a:srgbClr val="5FCAC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基于邻接矩阵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74927" y="4653930"/>
              <a:ext cx="2016223" cy="726350"/>
            </a:xfrm>
            <a:prstGeom prst="roundRect">
              <a:avLst/>
            </a:prstGeom>
            <a:solidFill>
              <a:srgbClr val="319095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基于邻接表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2638" y="3213770"/>
              <a:ext cx="1760747" cy="79522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算法分析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2743387" y="231366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2743386" y="361294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023198" y="3810287"/>
            <a:ext cx="5040462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1800" dirty="0">
                <a:latin typeface="Times New Roman" panose="02020603050405020304" pitchFamily="18" charset="0"/>
              </a:rPr>
              <a:t>的邻接点需要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d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))</a:t>
            </a:r>
            <a:r>
              <a:rPr lang="zh-CN" altLang="zh-CN" sz="1800" dirty="0">
                <a:latin typeface="Times New Roman" panose="02020603050405020304" pitchFamily="18" charset="0"/>
              </a:rPr>
              <a:t>时间，</a:t>
            </a:r>
            <a:r>
              <a:rPr lang="en-US" altLang="zh-CN" sz="1800" i="1" dirty="0">
                <a:latin typeface="Times New Roman" panose="02020603050405020304" pitchFamily="18" charset="0"/>
              </a:rPr>
              <a:t>d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为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1800" dirty="0">
                <a:latin typeface="Times New Roman" panose="02020603050405020304" pitchFamily="18" charset="0"/>
              </a:rPr>
              <a:t>的出度（无向图为度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），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访问所有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邻接</a:t>
            </a:r>
            <a:r>
              <a:rPr lang="zh-CN" altLang="zh-CN" sz="1800" dirty="0">
                <a:latin typeface="Times New Roman" panose="02020603050405020304" pitchFamily="18" charset="0"/>
              </a:rPr>
              <a:t>点的时间复杂度为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时间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Times New Roman" panose="02020603050405020304" pitchFamily="18" charset="0"/>
              </a:rPr>
              <a:t>，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总时间</a:t>
            </a:r>
            <a:r>
              <a:rPr lang="zh-CN" altLang="zh-CN" sz="1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</a:rPr>
              <a:t>标记数组和和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栈的</a:t>
            </a:r>
            <a:r>
              <a:rPr lang="zh-CN" altLang="zh-CN" sz="1800" dirty="0">
                <a:latin typeface="Times New Roman" panose="02020603050405020304" pitchFamily="18" charset="0"/>
              </a:rPr>
              <a:t>空间复杂度为</a:t>
            </a:r>
            <a:r>
              <a:rPr lang="en-US" altLang="zh-CN" sz="1800" i="1" dirty="0">
                <a:latin typeface="Times New Roman" panose="02020603050405020304" pitchFamily="18" charset="0"/>
              </a:rPr>
              <a:t>O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</a:rPr>
              <a:t>。</a:t>
            </a:r>
            <a:endParaRPr lang="zh-CN" altLang="zh-C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1198662" y="1260046"/>
            <a:ext cx="95770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 fontAlgn="base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深度优先搜索（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800" dirty="0" smtClean="0">
                <a:latin typeface="宋体" panose="02010600030101010101" pitchFamily="2" charset="-122"/>
              </a:rPr>
              <a:t>），</a:t>
            </a:r>
            <a:r>
              <a:rPr lang="zh-CN" altLang="en-US" sz="2800" dirty="0">
                <a:latin typeface="宋体" panose="02010600030101010101" pitchFamily="2" charset="-122"/>
              </a:rPr>
              <a:t>是最常见的图搜索方法之一。深度优先搜索沿着一条路径一直走下去，无法行进时，</a:t>
            </a:r>
            <a:r>
              <a:rPr lang="zh-CN" altLang="en-US" sz="2800" dirty="0" smtClean="0">
                <a:latin typeface="宋体" panose="02010600030101010101" pitchFamily="2" charset="-122"/>
              </a:rPr>
              <a:t>回退到</a:t>
            </a:r>
            <a:r>
              <a:rPr lang="zh-CN" altLang="en-US" sz="2800" dirty="0">
                <a:latin typeface="宋体" panose="02010600030101010101" pitchFamily="2" charset="-122"/>
              </a:rPr>
              <a:t>刚刚访问</a:t>
            </a:r>
            <a:r>
              <a:rPr lang="zh-CN" altLang="en-US" sz="2800" dirty="0" smtClean="0">
                <a:latin typeface="宋体" panose="02010600030101010101" pitchFamily="2" charset="-122"/>
              </a:rPr>
              <a:t>的节点</a:t>
            </a:r>
            <a:r>
              <a:rPr lang="zh-CN" altLang="en-US" sz="2800" dirty="0">
                <a:latin typeface="宋体" panose="02010600030101010101" pitchFamily="2" charset="-122"/>
              </a:rPr>
              <a:t>，似不撞南墙不回头，不到黄河不死心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indent="647700" fontAlgn="base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深度</a:t>
            </a:r>
            <a:r>
              <a:rPr lang="zh-CN" altLang="en-US" sz="2800" dirty="0">
                <a:latin typeface="宋体" panose="02010600030101010101" pitchFamily="2" charset="-122"/>
              </a:rPr>
              <a:t>优先遍历是按照深度优先搜索的方式对图进行遍历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7" name="Picture 1" descr="C:\Users\Administrator\AppData\Roaming\Tencent\Users\155170962\QQ\WinTemp\RichOle\I)RDD291[5}6LL[HZ381PL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54" b="-464"/>
          <a:stretch>
            <a:fillRect/>
          </a:stretch>
        </p:blipFill>
        <p:spPr bwMode="auto">
          <a:xfrm>
            <a:off x="3574926" y="1819028"/>
            <a:ext cx="4032448" cy="304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V0MLOY84H0K]($U0XM74]BY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773610"/>
            <a:ext cx="380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11030" y="4941962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深</a:t>
            </a:r>
            <a:r>
              <a:rPr lang="zh-CN" altLang="zh-CN" sz="2800" dirty="0"/>
              <a:t>度优先生成树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68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}0LOC$6$2]EY}G)`76_Y_)F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205658"/>
            <a:ext cx="66694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62" y="1102661"/>
            <a:ext cx="90603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rgbClr val="990000"/>
                </a:solidFill>
              </a:rPr>
              <a:t>练习：</a:t>
            </a:r>
            <a:r>
              <a:rPr lang="zh-CN" altLang="en-US" dirty="0"/>
              <a:t>对下图</a:t>
            </a:r>
            <a:r>
              <a:rPr lang="zh-CN" altLang="en-US" dirty="0" smtClean="0"/>
              <a:t>进行深</a:t>
            </a:r>
            <a:r>
              <a:rPr lang="zh-CN" altLang="zh-CN" dirty="0" smtClean="0"/>
              <a:t>度</a:t>
            </a:r>
            <a:r>
              <a:rPr lang="zh-CN" altLang="zh-CN" dirty="0"/>
              <a:t>优先遍历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083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662" y="1269554"/>
            <a:ext cx="9865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 fontAlgn="base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</a:rPr>
              <a:t>后被访问的顶点，其邻接点先被访问</a:t>
            </a: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B11212"/>
              </a:solidFill>
              <a:latin typeface="宋体" panose="02010600030101010101" pitchFamily="2" charset="-122"/>
            </a:endParaRPr>
          </a:p>
          <a:p>
            <a:pPr indent="647700" fontAlgn="base">
              <a:lnSpc>
                <a:spcPct val="150000"/>
              </a:lnSpc>
            </a:pPr>
            <a:r>
              <a:rPr lang="zh-CN" altLang="zh-CN" sz="2800" dirty="0"/>
              <a:t>根据深度优先遍历秘籍，后来先服务，可以借助于栈实现。递归本身就是使用栈实现的，因此使用</a:t>
            </a:r>
            <a:r>
              <a:rPr lang="zh-CN" altLang="zh-CN" sz="2800" dirty="0" smtClean="0"/>
              <a:t>递归更</a:t>
            </a:r>
            <a:r>
              <a:rPr lang="zh-CN" altLang="zh-CN" sz="2800" dirty="0"/>
              <a:t>方便。</a:t>
            </a:r>
          </a:p>
          <a:p>
            <a:pPr indent="647700" fontAlgn="base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每个顶点访问且</a:t>
            </a:r>
            <a:r>
              <a:rPr lang="zh-CN" altLang="en-US" sz="2800" dirty="0">
                <a:latin typeface="宋体" panose="02010600030101010101" pitchFamily="2" charset="-122"/>
              </a:rPr>
              <a:t>只访问一次，</a:t>
            </a:r>
            <a:r>
              <a:rPr lang="zh-CN" altLang="en-US" sz="2800" dirty="0" smtClean="0">
                <a:latin typeface="宋体" panose="02010600030101010101" pitchFamily="2" charset="-122"/>
              </a:rPr>
              <a:t>因此设置</a:t>
            </a:r>
            <a:r>
              <a:rPr lang="zh-CN" altLang="en-US" sz="2800" dirty="0">
                <a:latin typeface="宋体" panose="02010600030101010101" pitchFamily="2" charset="-122"/>
              </a:rPr>
              <a:t>一个辅助数组：</a:t>
            </a:r>
          </a:p>
          <a:p>
            <a:pPr indent="647700" fontAlgn="base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]=false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个顶点未访问；</a:t>
            </a:r>
          </a:p>
          <a:p>
            <a:pPr indent="647700" fontAlgn="base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visited[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]=true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个顶点已访问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0710" y="1485578"/>
            <a:ext cx="9433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</a:rPr>
              <a:t>算法步骤：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初始化</a:t>
            </a:r>
            <a:r>
              <a:rPr lang="zh-CN" altLang="zh-CN" sz="2800" dirty="0">
                <a:latin typeface="Times New Roman" panose="02020603050405020304" pitchFamily="18" charset="0"/>
              </a:rPr>
              <a:t>图中所有顶点未被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访问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>
                <a:latin typeface="Times New Roman" panose="02020603050405020304" pitchFamily="18" charset="0"/>
              </a:rPr>
              <a:t>从</a:t>
            </a:r>
            <a:r>
              <a:rPr lang="zh-CN" altLang="zh-CN" sz="2800" dirty="0">
                <a:latin typeface="Times New Roman" panose="02020603050405020304" pitchFamily="18" charset="0"/>
              </a:rPr>
              <a:t>图中的某个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u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出发</a:t>
            </a:r>
            <a:r>
              <a:rPr lang="zh-CN" altLang="zh-CN" sz="2800" dirty="0">
                <a:latin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访问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u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并</a:t>
            </a:r>
            <a:r>
              <a:rPr lang="zh-CN" altLang="zh-CN" sz="2800" dirty="0">
                <a:latin typeface="Times New Roman" panose="02020603050405020304" pitchFamily="18" charset="0"/>
              </a:rPr>
              <a:t>标记已访问；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>
                <a:latin typeface="Times New Roman" panose="02020603050405020304" pitchFamily="18" charset="0"/>
              </a:rPr>
              <a:t>依次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检查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u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</a:rPr>
              <a:t>所有邻接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未</a:t>
            </a:r>
            <a:r>
              <a:rPr lang="zh-CN" altLang="zh-CN" sz="2800" dirty="0">
                <a:latin typeface="Times New Roman" panose="02020603050405020304" pitchFamily="18" charset="0"/>
              </a:rPr>
              <a:t>被访问，则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出发深度</a:t>
            </a:r>
            <a:r>
              <a:rPr lang="zh-CN" altLang="zh-CN" sz="2800" dirty="0">
                <a:latin typeface="Times New Roman" panose="02020603050405020304" pitchFamily="18" charset="0"/>
              </a:rPr>
              <a:t>优先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遍历。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462</Words>
  <Application>Microsoft Office PowerPoint</Application>
  <PresentationFormat>自定义</PresentationFormat>
  <Paragraphs>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196</cp:revision>
  <dcterms:created xsi:type="dcterms:W3CDTF">2015-04-23T03:04:00Z</dcterms:created>
  <dcterms:modified xsi:type="dcterms:W3CDTF">2021-12-05T03:24:29Z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