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8" r:id="rId2"/>
    <p:sldId id="540" r:id="rId3"/>
    <p:sldId id="430" r:id="rId4"/>
    <p:sldId id="549" r:id="rId5"/>
    <p:sldId id="566" r:id="rId6"/>
    <p:sldId id="550" r:id="rId7"/>
    <p:sldId id="567" r:id="rId8"/>
    <p:sldId id="568" r:id="rId9"/>
    <p:sldId id="569" r:id="rId10"/>
    <p:sldId id="562" r:id="rId11"/>
    <p:sldId id="573" r:id="rId12"/>
    <p:sldId id="574" r:id="rId13"/>
    <p:sldId id="575" r:id="rId14"/>
    <p:sldId id="576" r:id="rId15"/>
    <p:sldId id="577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0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1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7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5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1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9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8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2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2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8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311230" y="344937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3039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80814" y="1114078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1683" y="1197546"/>
            <a:ext cx="9812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如果去掉</a:t>
            </a:r>
            <a:r>
              <a:rPr lang="zh-CN" altLang="en-US" sz="2800" dirty="0">
                <a:latin typeface="宋体" panose="02010600030101010101" pitchFamily="2" charset="-122"/>
              </a:rPr>
              <a:t>无向连通图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中的一个点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宋体" panose="02010600030101010101" pitchFamily="2" charset="-122"/>
              </a:rPr>
              <a:t>及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</a:rPr>
              <a:t>关联的所有</a:t>
            </a:r>
            <a:r>
              <a:rPr lang="zh-CN" altLang="en-US" sz="2800" dirty="0" smtClean="0">
                <a:latin typeface="宋体" panose="02010600030101010101" pitchFamily="2" charset="-122"/>
              </a:rPr>
              <a:t>边，</a:t>
            </a:r>
            <a:r>
              <a:rPr lang="zh-CN" altLang="en-US" sz="2800" dirty="0">
                <a:latin typeface="宋体" panose="02010600030101010101" pitchFamily="2" charset="-122"/>
              </a:rPr>
              <a:t>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分裂为两个或两个以上不相连的子图，那么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</a:rPr>
              <a:t>为图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669900"/>
                </a:solidFill>
                <a:latin typeface="宋体" panose="02010600030101010101" pitchFamily="2" charset="-122"/>
              </a:rPr>
              <a:t>割点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745518"/>
            <a:ext cx="4680520" cy="26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0670" y="2133650"/>
            <a:ext cx="9865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首先</a:t>
            </a:r>
            <a:r>
              <a:rPr lang="zh-CN" altLang="en-US" sz="2800" dirty="0">
                <a:latin typeface="宋体" panose="02010600030101010101" pitchFamily="2" charset="-122"/>
              </a:rPr>
              <a:t>引入时间戳和追溯点的概念。</a:t>
            </a:r>
          </a:p>
          <a:p>
            <a:pPr marL="576000" indent="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戳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表示节点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</a:rPr>
              <a:t>的深度优先</a:t>
            </a:r>
            <a:r>
              <a:rPr lang="zh-CN" altLang="en-US" sz="2800" dirty="0" smtClean="0">
                <a:latin typeface="宋体" panose="02010600030101010101" pitchFamily="2" charset="-122"/>
              </a:rPr>
              <a:t>遍历序号。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76000" indent="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追溯点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表示节点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</a:rPr>
              <a:t>的子孙能通过非父子边追溯到的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zh-CN" altLang="en-US" sz="2800" dirty="0" smtClean="0">
                <a:latin typeface="宋体" panose="02010600030101010101" pitchFamily="2" charset="-122"/>
              </a:rPr>
              <a:t>最小值，</a:t>
            </a:r>
            <a:r>
              <a:rPr lang="zh-CN" altLang="en-US" sz="2800" dirty="0">
                <a:latin typeface="宋体" panose="02010600030101010101" pitchFamily="2" charset="-122"/>
              </a:rPr>
              <a:t>即回到最早的过去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14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如何求解桥和割点？</a:t>
            </a:r>
            <a:endParaRPr lang="en-US" altLang="zh-CN" sz="3600" b="1" dirty="0">
              <a:ln/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4646" y="979850"/>
            <a:ext cx="9865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初始</a:t>
            </a:r>
            <a:r>
              <a:rPr lang="zh-CN" altLang="en-US" sz="2800" dirty="0">
                <a:latin typeface="宋体" panose="02010600030101010101" pitchFamily="2" charset="-122"/>
              </a:rPr>
              <a:t>时，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，如果该节点的邻接点未被访问，则一直进行深度优先遍历</a:t>
            </a:r>
            <a:r>
              <a:rPr lang="zh-CN" altLang="en-US" sz="2800" dirty="0" smtClean="0">
                <a:latin typeface="宋体" panose="02010600030101010101" pitchFamily="2" charset="-122"/>
              </a:rPr>
              <a:t>。回归更新</a:t>
            </a:r>
            <a:r>
              <a:rPr lang="zh-CN" altLang="en-US" sz="2800" dirty="0">
                <a:latin typeface="宋体" panose="02010600030101010101" pitchFamily="2" charset="-122"/>
              </a:rPr>
              <a:t>路径上所有祖先节点的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sz="2800" dirty="0">
                <a:latin typeface="宋体" panose="02010600030101010101" pitchFamily="2" charset="-122"/>
              </a:rPr>
              <a:t>值，因为子孙能回到的追溯点，其祖先也能回到。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50" y="3011175"/>
            <a:ext cx="4490893" cy="28142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3117258"/>
            <a:ext cx="4824536" cy="25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4646" y="1050185"/>
            <a:ext cx="9865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判定法则</a:t>
            </a:r>
            <a:r>
              <a:rPr lang="zh-CN" altLang="en-US" sz="2800" dirty="0">
                <a:latin typeface="宋体" panose="02010600030101010101" pitchFamily="2" charset="-122"/>
              </a:rPr>
              <a:t>：无向边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是桥，当且仅当在搜索树上存在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的一个子节点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时，满足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也就是说，若孩子的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sz="2800" dirty="0">
                <a:latin typeface="宋体" panose="02010600030101010101" pitchFamily="2" charset="-122"/>
              </a:rPr>
              <a:t>值比自己的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zh-CN" altLang="en-US" sz="2800" dirty="0">
                <a:latin typeface="宋体" panose="02010600030101010101" pitchFamily="2" charset="-122"/>
              </a:rPr>
              <a:t>值大，则从该节点到这个孩子的边为桥。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3357786"/>
            <a:ext cx="4824536" cy="25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4646" y="1050185"/>
            <a:ext cx="9865096" cy="257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割点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判定法则</a:t>
            </a:r>
            <a:r>
              <a:rPr lang="zh-CN" altLang="en-US" sz="2800" dirty="0">
                <a:latin typeface="宋体" panose="02010600030101010101" pitchFamily="2" charset="-122"/>
              </a:rPr>
              <a:t>：若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不是根节点，则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是割点，当且仅当在搜索树上存在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的一个子节点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；若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是根节点，则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宋体" panose="02010600030101010101" pitchFamily="2" charset="-122"/>
              </a:rPr>
              <a:t>是</a:t>
            </a:r>
            <a:r>
              <a:rPr lang="zh-CN" altLang="en-US" sz="2800" dirty="0">
                <a:latin typeface="宋体" panose="02010600030101010101" pitchFamily="2" charset="-122"/>
              </a:rPr>
              <a:t>割点，当且仅当在搜索树</a:t>
            </a:r>
            <a:r>
              <a:rPr lang="zh-CN" altLang="en-US" sz="2800" dirty="0" smtClean="0">
                <a:latin typeface="宋体" panose="02010600030101010101" pitchFamily="2" charset="-122"/>
              </a:rPr>
              <a:t>上至少</a:t>
            </a:r>
            <a:r>
              <a:rPr lang="zh-CN" altLang="en-US" sz="2800" dirty="0">
                <a:latin typeface="宋体" panose="02010600030101010101" pitchFamily="2" charset="-122"/>
              </a:rPr>
              <a:t>存在两个子</a:t>
            </a:r>
            <a:r>
              <a:rPr lang="zh-CN" altLang="en-US" sz="2800" dirty="0" smtClean="0">
                <a:latin typeface="宋体" panose="02010600030101010101" pitchFamily="2" charset="-122"/>
              </a:rPr>
              <a:t>节点，</a:t>
            </a:r>
            <a:r>
              <a:rPr lang="zh-CN" altLang="en-US" sz="2800" dirty="0">
                <a:latin typeface="宋体" panose="02010600030101010101" pitchFamily="2" charset="-122"/>
              </a:rPr>
              <a:t>满足该条件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3285778"/>
            <a:ext cx="4824536" cy="25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846734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实战源码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80357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413741" y="1582595"/>
            <a:ext cx="8785920" cy="3962246"/>
            <a:chOff x="1413741" y="1582595"/>
            <a:chExt cx="8785920" cy="3962246"/>
          </a:xfrm>
        </p:grpSpPr>
        <p:sp>
          <p:nvSpPr>
            <p:cNvPr id="18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43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678607" y="1582595"/>
              <a:ext cx="210853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连通分量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6919923" y="1601774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强连通分量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1"/>
            <p:cNvSpPr>
              <a:spLocks noChangeArrowheads="1"/>
            </p:cNvSpPr>
            <p:nvPr/>
          </p:nvSpPr>
          <p:spPr bwMode="auto">
            <a:xfrm>
              <a:off x="7241546" y="2697672"/>
              <a:ext cx="2958115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双连通分量缩点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双连通分量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39" name="任意多边形 38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062789" y="3354089"/>
              <a:ext cx="4776832" cy="505731"/>
              <a:chOff x="6626860" y="4574541"/>
              <a:chExt cx="4542097" cy="8826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6686126" y="4574541"/>
                <a:ext cx="4482831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3" name="任意多边形 32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7264686" y="3723421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桥与割点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986952" y="4391817"/>
              <a:ext cx="2993488" cy="710428"/>
              <a:chOff x="6563360" y="2553124"/>
              <a:chExt cx="3712633" cy="878416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0670" y="1978513"/>
            <a:ext cx="9433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无向图</a:t>
            </a:r>
            <a:r>
              <a:rPr lang="zh-CN" altLang="en-US" sz="2800" dirty="0">
                <a:latin typeface="宋体" panose="02010600030101010101" pitchFamily="2" charset="-122"/>
              </a:rPr>
              <a:t>中，如果从节点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到节点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有路径，则称节点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和节点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是连通的。如果图中任意两个节点都是连通的，则称图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</a:rPr>
              <a:t>连通图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无向图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的极大连通子图被称为图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连通分量</a:t>
            </a:r>
            <a:r>
              <a:rPr lang="zh-CN" altLang="en-US" sz="2800" dirty="0">
                <a:latin typeface="宋体" panose="02010600030101010101" pitchFamily="2" charset="-122"/>
              </a:rPr>
              <a:t>。极大连通子图是图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连通子图，如果再向其中加入一个节点，则该子图不连通。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2746834" y="1200974"/>
            <a:ext cx="554461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38B1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连通分量</a:t>
            </a:r>
            <a:endParaRPr lang="en-US" altLang="zh-CN" sz="3600" b="1" dirty="0">
              <a:ln/>
              <a:solidFill>
                <a:srgbClr val="38B1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58702" y="1102661"/>
            <a:ext cx="936104" cy="875852"/>
            <a:chOff x="5850034" y="1848492"/>
            <a:chExt cx="504056" cy="504056"/>
          </a:xfrm>
          <a:solidFill>
            <a:srgbClr val="38B1BF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9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277666"/>
            <a:ext cx="6638996" cy="24358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4274" y="1157308"/>
            <a:ext cx="9433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下图中</a:t>
            </a:r>
            <a:r>
              <a:rPr lang="zh-CN" altLang="en-US" sz="2800" dirty="0" smtClean="0">
                <a:latin typeface="宋体" panose="02010600030101010101" pitchFamily="2" charset="-122"/>
              </a:rPr>
              <a:t>有几个</a:t>
            </a:r>
            <a:r>
              <a:rPr lang="zh-CN" altLang="en-US" sz="2800" dirty="0">
                <a:latin typeface="宋体" panose="02010600030101010101" pitchFamily="2" charset="-122"/>
              </a:rPr>
              <a:t>连通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分量？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0670" y="1978513"/>
            <a:ext cx="94330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</a:rPr>
              <a:t>有向图</a:t>
            </a:r>
            <a:r>
              <a:rPr lang="zh-CN" altLang="en-US" sz="2800" dirty="0">
                <a:latin typeface="宋体" panose="02010600030101010101" pitchFamily="2" charset="-122"/>
              </a:rPr>
              <a:t>中，如果图中的任意两个节点从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到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都有路径，且从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也有路径，则称图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强连通图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有向图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的极大强连通子图被称为图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</a:rPr>
              <a:t>强连通分量</a:t>
            </a:r>
            <a:r>
              <a:rPr lang="zh-CN" altLang="en-US" sz="2800" dirty="0">
                <a:latin typeface="宋体" panose="02010600030101010101" pitchFamily="2" charset="-122"/>
              </a:rPr>
              <a:t>。极大强连通子图是图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的强连通子图，如果再向其中加入一个节点，则该子图不再是强连通的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96160" y="1073654"/>
            <a:ext cx="936104" cy="875852"/>
            <a:chOff x="5850034" y="1848492"/>
            <a:chExt cx="504056" cy="504056"/>
          </a:xfrm>
          <a:solidFill>
            <a:schemeClr val="accent3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2484292" y="1171967"/>
            <a:ext cx="554461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强连通分量</a:t>
            </a:r>
            <a:endParaRPr lang="en-US" altLang="zh-CN" sz="3600" b="1" dirty="0">
              <a:ln/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5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4274" y="1157308"/>
            <a:ext cx="9433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下图中</a:t>
            </a:r>
            <a:r>
              <a:rPr lang="zh-CN" altLang="en-US" sz="2800" dirty="0" smtClean="0">
                <a:latin typeface="宋体" panose="02010600030101010101" pitchFamily="2" charset="-122"/>
              </a:rPr>
              <a:t>有几个强连通图？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47" y="1989634"/>
            <a:ext cx="8669375" cy="3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97833" y="1880527"/>
            <a:ext cx="9433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如果去掉</a:t>
            </a:r>
            <a:r>
              <a:rPr lang="zh-CN" altLang="en-US" sz="2800" dirty="0">
                <a:latin typeface="宋体" panose="02010600030101010101" pitchFamily="2" charset="-122"/>
              </a:rPr>
              <a:t>无向连通图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中的一条边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分裂为两个不相连的子图，那么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为图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669900"/>
                </a:solidFill>
                <a:latin typeface="宋体" panose="02010600030101010101" pitchFamily="2" charset="-122"/>
              </a:rPr>
              <a:t>桥</a:t>
            </a:r>
            <a:r>
              <a:rPr lang="zh-CN" altLang="en-US" sz="2800" dirty="0">
                <a:latin typeface="宋体" panose="02010600030101010101" pitchFamily="2" charset="-122"/>
              </a:rPr>
              <a:t>或割边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96160" y="1073654"/>
            <a:ext cx="936104" cy="875852"/>
            <a:chOff x="5850034" y="1848492"/>
            <a:chExt cx="504056" cy="504056"/>
          </a:xfrm>
          <a:solidFill>
            <a:srgbClr val="669900"/>
          </a:solidFill>
        </p:grpSpPr>
        <p:sp>
          <p:nvSpPr>
            <p:cNvPr id="21" name="椭圆 20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2484292" y="1171967"/>
            <a:ext cx="554461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桥与割点</a:t>
            </a:r>
            <a:endParaRPr lang="en-US" altLang="zh-CN" sz="3600" b="1" dirty="0">
              <a:solidFill>
                <a:srgbClr val="66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67" y="3310697"/>
            <a:ext cx="4324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666</Words>
  <Application>Microsoft Office PowerPoint</Application>
  <PresentationFormat>自定义</PresentationFormat>
  <Paragraphs>85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215</cp:revision>
  <dcterms:created xsi:type="dcterms:W3CDTF">2015-04-23T03:04:00Z</dcterms:created>
  <dcterms:modified xsi:type="dcterms:W3CDTF">2021-12-13T09:40:37Z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