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82" r:id="rId2"/>
    <p:sldId id="540" r:id="rId3"/>
    <p:sldId id="430" r:id="rId4"/>
    <p:sldId id="549" r:id="rId5"/>
    <p:sldId id="578" r:id="rId6"/>
    <p:sldId id="570" r:id="rId7"/>
    <p:sldId id="564" r:id="rId8"/>
    <p:sldId id="565" r:id="rId9"/>
    <p:sldId id="572" r:id="rId10"/>
    <p:sldId id="573" r:id="rId11"/>
    <p:sldId id="579" r:id="rId12"/>
    <p:sldId id="580" r:id="rId13"/>
    <p:sldId id="581" r:id="rId14"/>
    <p:sldId id="577" r:id="rId15"/>
    <p:sldId id="536" r:id="rId16"/>
  </p:sldIdLst>
  <p:sldSz cx="12190413" cy="6859588"/>
  <p:notesSz cx="6858000" cy="9144000"/>
  <p:custDataLst>
    <p:tags r:id="rId1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341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5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7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32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07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19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5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7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58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19051" y="3884867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32429" y="705406"/>
            <a:ext cx="6840760" cy="3046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缩 点 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5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连通分量缩点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8" name="文本框 7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3888" y="1083600"/>
            <a:ext cx="10506075" cy="3305175"/>
            <a:chOff x="823888" y="1083600"/>
            <a:chExt cx="10506075" cy="330517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888" y="1083600"/>
              <a:ext cx="10506075" cy="330517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595646" y="2790958"/>
              <a:ext cx="28803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>
              <a:spAutoFit/>
            </a:bodyPr>
            <a:lstStyle/>
            <a:p>
              <a:r>
                <a:rPr lang="zh-CN" altLang="en-US" sz="2000" dirty="0" smtClean="0">
                  <a:latin typeface="宋体" panose="02010600030101010101" pitchFamily="2" charset="-122"/>
                </a:rPr>
                <a:t>通</a:t>
              </a:r>
              <a:endParaRPr lang="zh-CN" altLang="en-US" sz="2000" dirty="0"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连通分量缩点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2" y="1197546"/>
            <a:ext cx="10525125" cy="20955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8" name="文本框 7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03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连通分量缩点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074012"/>
            <a:ext cx="1152128" cy="842644"/>
            <a:chOff x="1331640" y="1707656"/>
            <a:chExt cx="2796076" cy="2835508"/>
          </a:xfrm>
        </p:grpSpPr>
        <p:sp>
          <p:nvSpPr>
            <p:cNvPr id="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12714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如何求解至少添加多少条边？</a:t>
            </a:r>
            <a:endParaRPr lang="en-US" altLang="zh-CN" sz="3600" b="1" dirty="0">
              <a:ln/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62" y="2205658"/>
            <a:ext cx="5004556" cy="29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614" y="1110599"/>
            <a:ext cx="103691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宋体" panose="02010600030101010101" pitchFamily="2" charset="-122"/>
              </a:rPr>
              <a:t>先运行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r>
              <a:rPr lang="zh-CN" altLang="en-US" sz="2800" dirty="0">
                <a:latin typeface="宋体" panose="02010600030101010101" pitchFamily="2" charset="-122"/>
              </a:rPr>
              <a:t>算法，求解边双连通分量。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宋体" panose="02010600030101010101" pitchFamily="2" charset="-122"/>
              </a:rPr>
              <a:t>缩点。检查每个节点</a:t>
            </a:r>
            <a:r>
              <a:rPr lang="en-US" altLang="zh-CN" sz="2800" dirty="0">
                <a:latin typeface="宋体" panose="02010600030101010101" pitchFamily="2" charset="-122"/>
              </a:rPr>
              <a:t>u</a:t>
            </a:r>
            <a:r>
              <a:rPr lang="zh-CN" altLang="en-US" sz="2800" dirty="0">
                <a:latin typeface="宋体" panose="02010600030101010101" pitchFamily="2" charset="-122"/>
              </a:rPr>
              <a:t>的每个邻接点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宋体" panose="02010600030101010101" pitchFamily="2" charset="-122"/>
              </a:rPr>
              <a:t>，若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]!=low[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</a:rPr>
              <a:t>，则将这个连通分量点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</a:rPr>
              <a:t>的度加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degree[low[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]]++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800" dirty="0" smtClean="0">
                <a:latin typeface="宋体" panose="02010600030101010101" pitchFamily="2" charset="-122"/>
              </a:rPr>
              <a:t>同</a:t>
            </a:r>
            <a:r>
              <a:rPr lang="zh-CN" altLang="en-US" sz="2800" dirty="0">
                <a:latin typeface="宋体" panose="02010600030101010101" pitchFamily="2" charset="-122"/>
              </a:rPr>
              <a:t>一个连通分量中的节点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low[]</a:t>
            </a:r>
            <a:r>
              <a:rPr lang="zh-CN" altLang="en-US" sz="2800" dirty="0" smtClean="0">
                <a:latin typeface="宋体" panose="02010600030101010101" pitchFamily="2" charset="-122"/>
              </a:rPr>
              <a:t>相同）。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宋体" panose="02010600030101010101" pitchFamily="2" charset="-122"/>
              </a:rPr>
              <a:t>统计度为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的点的个数为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r>
              <a:rPr lang="zh-CN" altLang="en-US" sz="2800" dirty="0">
                <a:latin typeface="宋体" panose="02010600030101010101" pitchFamily="2" charset="-122"/>
              </a:rPr>
              <a:t>，添加的最少边数为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(leaf+1)/2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连通分量缩点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0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连通分量缩点</a:t>
            </a: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连通性问题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413741" y="1582595"/>
            <a:ext cx="8785920" cy="3962246"/>
            <a:chOff x="1413741" y="1582595"/>
            <a:chExt cx="8785920" cy="3962246"/>
          </a:xfrm>
        </p:grpSpPr>
        <p:sp>
          <p:nvSpPr>
            <p:cNvPr id="18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43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1"/>
            <p:cNvSpPr>
              <a:spLocks noChangeArrowheads="1"/>
            </p:cNvSpPr>
            <p:nvPr/>
          </p:nvSpPr>
          <p:spPr bwMode="auto">
            <a:xfrm>
              <a:off x="1678607" y="1582595"/>
              <a:ext cx="2108539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连通分量</a:t>
              </a:r>
              <a:endParaRPr lang="en-US" altLang="zh-CN" sz="2800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1"/>
            <p:cNvSpPr>
              <a:spLocks noChangeArrowheads="1"/>
            </p:cNvSpPr>
            <p:nvPr/>
          </p:nvSpPr>
          <p:spPr bwMode="auto">
            <a:xfrm>
              <a:off x="6919923" y="1601774"/>
              <a:ext cx="22987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强连通分量</a:t>
              </a:r>
              <a:endParaRPr lang="en-US" altLang="zh-CN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1"/>
            <p:cNvSpPr>
              <a:spLocks noChangeArrowheads="1"/>
            </p:cNvSpPr>
            <p:nvPr/>
          </p:nvSpPr>
          <p:spPr bwMode="auto">
            <a:xfrm>
              <a:off x="7241546" y="2697672"/>
              <a:ext cx="2958115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双连通分量缩点</a:t>
              </a:r>
              <a:endPara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1500991" y="3603995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双连通分量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39" name="任意多边形 38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062789" y="3354089"/>
              <a:ext cx="4776832" cy="505731"/>
              <a:chOff x="6626860" y="4574541"/>
              <a:chExt cx="4542097" cy="882650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6686126" y="4574541"/>
                <a:ext cx="4482831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54"/>
              <p:cNvSpPr>
                <a:spLocks noChangeArrowheads="1"/>
              </p:cNvSpPr>
              <p:nvPr/>
            </p:nvSpPr>
            <p:spPr bwMode="auto">
              <a:xfrm>
                <a:off x="6626860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33" name="任意多边形 32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1"/>
            <p:cNvSpPr>
              <a:spLocks noChangeArrowheads="1"/>
            </p:cNvSpPr>
            <p:nvPr/>
          </p:nvSpPr>
          <p:spPr bwMode="auto">
            <a:xfrm>
              <a:off x="7264686" y="3723421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桥与割点</a:t>
              </a:r>
              <a:endParaRPr lang="en-US" altLang="zh-CN" sz="2800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986952" y="4391817"/>
              <a:ext cx="2993488" cy="710428"/>
              <a:chOff x="6563360" y="2553124"/>
              <a:chExt cx="3712633" cy="878416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连通分量缩点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0670" y="1930439"/>
            <a:ext cx="94893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zh-CN" sz="2800" dirty="0">
                <a:latin typeface="宋体" panose="02010600030101010101" pitchFamily="2" charset="-122"/>
              </a:rPr>
              <a:t>如果在无向图中不存在桥，则称它为边双连通图。</a:t>
            </a:r>
            <a:r>
              <a:rPr lang="zh-CN" altLang="en-US" sz="2800" dirty="0" smtClean="0">
                <a:latin typeface="宋体" panose="02010600030101010101" pitchFamily="2" charset="-122"/>
              </a:rPr>
              <a:t>如果</a:t>
            </a:r>
            <a:r>
              <a:rPr lang="zh-CN" altLang="en-US" sz="2800" dirty="0">
                <a:latin typeface="宋体" panose="02010600030101010101" pitchFamily="2" charset="-122"/>
              </a:rPr>
              <a:t>在无向图中不存在割点，则称它为点双连通图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无向图的极大边双连通子图被称为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边双连通分量</a:t>
            </a:r>
            <a:r>
              <a:rPr lang="zh-CN" altLang="en-US" sz="2800" dirty="0">
                <a:latin typeface="宋体" panose="02010600030101010101" pitchFamily="2" charset="-122"/>
              </a:rPr>
              <a:t>，记为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-DCC</a:t>
            </a:r>
            <a:r>
              <a:rPr lang="zh-CN" altLang="en-US" sz="2800" dirty="0">
                <a:latin typeface="宋体" panose="02010600030101010101" pitchFamily="2" charset="-122"/>
              </a:rPr>
              <a:t>。无向图的极大点双连通子图被称为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点双连通分量</a:t>
            </a:r>
            <a:r>
              <a:rPr lang="zh-CN" altLang="en-US" sz="2800" dirty="0">
                <a:latin typeface="宋体" panose="02010600030101010101" pitchFamily="2" charset="-122"/>
              </a:rPr>
              <a:t>，记为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-DCC</a:t>
            </a:r>
            <a:r>
              <a:rPr lang="zh-CN" altLang="en-US" sz="2800" dirty="0">
                <a:latin typeface="宋体" panose="02010600030101010101" pitchFamily="2" charset="-122"/>
              </a:rPr>
              <a:t>。二者被统称为双连通分量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DCC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1" name="TextBox 30"/>
          <p:cNvSpPr txBox="1"/>
          <p:nvPr/>
        </p:nvSpPr>
        <p:spPr>
          <a:xfrm>
            <a:off x="1918742" y="1200974"/>
            <a:ext cx="5544616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双连通分量</a:t>
            </a:r>
            <a:endParaRPr lang="en-US" altLang="zh-CN" sz="3600" b="1" dirty="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连通分量缩点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2675" y="1917626"/>
            <a:ext cx="94893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把</a:t>
            </a:r>
            <a:r>
              <a:rPr lang="zh-CN" altLang="en-US" sz="2800" dirty="0">
                <a:latin typeface="宋体" panose="02010600030101010101" pitchFamily="2" charset="-122"/>
              </a:rPr>
              <a:t>每一个边双连通</a:t>
            </a:r>
            <a:r>
              <a:rPr lang="zh-CN" altLang="en-US" sz="2800" dirty="0" smtClean="0">
                <a:latin typeface="宋体" panose="02010600030101010101" pitchFamily="2" charset="-122"/>
              </a:rPr>
              <a:t>分量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-DCC</a:t>
            </a:r>
            <a:r>
              <a:rPr lang="zh-CN" altLang="en-US" sz="2800" dirty="0" smtClean="0">
                <a:latin typeface="宋体" panose="02010600030101010101" pitchFamily="2" charset="-122"/>
              </a:rPr>
              <a:t>都</a:t>
            </a:r>
            <a:r>
              <a:rPr lang="zh-CN" altLang="en-US" sz="2800" dirty="0">
                <a:latin typeface="宋体" panose="02010600030101010101" pitchFamily="2" charset="-122"/>
              </a:rPr>
              <a:t>看作一个点，把桥看作连接两个缩点的无向边，可得到一棵树</a:t>
            </a:r>
            <a:r>
              <a:rPr lang="zh-CN" altLang="en-US" sz="2800" dirty="0" smtClean="0">
                <a:latin typeface="宋体" panose="02010600030101010101" pitchFamily="2" charset="-122"/>
              </a:rPr>
              <a:t>，称为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-DCC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缩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点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1" name="TextBox 30"/>
          <p:cNvSpPr txBox="1"/>
          <p:nvPr/>
        </p:nvSpPr>
        <p:spPr>
          <a:xfrm>
            <a:off x="2134766" y="1200974"/>
            <a:ext cx="5544616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双连通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分量缩点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38" y="3302621"/>
            <a:ext cx="4210050" cy="2524125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390558"/>
              </p:ext>
            </p:extLst>
          </p:nvPr>
        </p:nvGraphicFramePr>
        <p:xfrm>
          <a:off x="1372189" y="3302621"/>
          <a:ext cx="4536504" cy="254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5" imgW="2507050" imgH="1409616" progId="Visio.Drawing.15">
                  <p:embed/>
                </p:oleObj>
              </mc:Choice>
              <mc:Fallback>
                <p:oleObj name="Visio" r:id="rId5" imgW="2507050" imgH="1409616" progId="Visio.Drawing.15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189" y="3302621"/>
                        <a:ext cx="4536504" cy="2547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6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4646" y="1102661"/>
            <a:ext cx="9721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把</a:t>
            </a:r>
            <a:r>
              <a:rPr lang="zh-CN" altLang="en-US" sz="2800" dirty="0">
                <a:latin typeface="宋体" panose="02010600030101010101" pitchFamily="2" charset="-122"/>
              </a:rPr>
              <a:t>每一个点双连通</a:t>
            </a:r>
            <a:r>
              <a:rPr lang="zh-CN" altLang="en-US" sz="2800" dirty="0" smtClean="0">
                <a:latin typeface="宋体" panose="02010600030101010101" pitchFamily="2" charset="-122"/>
              </a:rPr>
              <a:t>分量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-DCC</a:t>
            </a:r>
            <a:r>
              <a:rPr lang="zh-CN" altLang="en-US" sz="2800" dirty="0" smtClean="0">
                <a:latin typeface="宋体" panose="02010600030101010101" pitchFamily="2" charset="-122"/>
              </a:rPr>
              <a:t>都</a:t>
            </a:r>
            <a:r>
              <a:rPr lang="zh-CN" altLang="en-US" sz="2800" dirty="0">
                <a:latin typeface="宋体" panose="02010600030101010101" pitchFamily="2" charset="-122"/>
              </a:rPr>
              <a:t>看作一个点，把割点看作一个点，每个割点都向包含它</a:t>
            </a:r>
            <a:r>
              <a:rPr lang="zh-CN" altLang="en-US" sz="2800" dirty="0" smtClean="0">
                <a:latin typeface="宋体" panose="02010600030101010101" pitchFamily="2" charset="-122"/>
              </a:rPr>
              <a:t>的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-DCC</a:t>
            </a:r>
            <a:r>
              <a:rPr lang="zh-CN" altLang="en-US" sz="2800" dirty="0" smtClean="0">
                <a:latin typeface="宋体" panose="02010600030101010101" pitchFamily="2" charset="-122"/>
              </a:rPr>
              <a:t>连接</a:t>
            </a:r>
            <a:r>
              <a:rPr lang="zh-CN" altLang="en-US" sz="2800" dirty="0">
                <a:latin typeface="宋体" panose="02010600030101010101" pitchFamily="2" charset="-122"/>
              </a:rPr>
              <a:t>一条边，得到一棵树</a:t>
            </a:r>
            <a:r>
              <a:rPr lang="zh-CN" altLang="en-US" sz="2800" dirty="0" smtClean="0">
                <a:latin typeface="宋体" panose="02010600030101010101" pitchFamily="2" charset="-122"/>
              </a:rPr>
              <a:t>，称为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-DCC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缩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点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连通分量缩点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197" y="1053530"/>
            <a:ext cx="97210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在</a:t>
            </a:r>
            <a:r>
              <a:rPr lang="zh-CN" altLang="en-US" sz="2800" dirty="0">
                <a:latin typeface="宋体" panose="02010600030101010101" pitchFamily="2" charset="-122"/>
              </a:rPr>
              <a:t>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中有两个割点（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宋体" panose="02010600030101010101" pitchFamily="2" charset="-122"/>
              </a:rPr>
              <a:t>）及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宋体" panose="02010600030101010101" pitchFamily="2" charset="-122"/>
              </a:rPr>
              <a:t>个点双连通</a:t>
            </a:r>
            <a:r>
              <a:rPr lang="zh-CN" altLang="en-US" sz="2800" dirty="0" smtClean="0">
                <a:latin typeface="宋体" panose="02010600030101010101" pitchFamily="2" charset="-122"/>
              </a:rPr>
              <a:t>分量。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49" y="1956080"/>
            <a:ext cx="7904445" cy="39219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连通分量缩点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2300091"/>
            <a:ext cx="4320480" cy="3098625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74206"/>
              </p:ext>
            </p:extLst>
          </p:nvPr>
        </p:nvGraphicFramePr>
        <p:xfrm>
          <a:off x="1592808" y="2575850"/>
          <a:ext cx="4536504" cy="254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5" imgW="2507050" imgH="1409616" progId="Visio.Drawing.15">
                  <p:embed/>
                </p:oleObj>
              </mc:Choice>
              <mc:Fallback>
                <p:oleObj name="Visio" r:id="rId5" imgW="2507050" imgH="1409616" progId="Visio.Drawing.15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808" y="2575850"/>
                        <a:ext cx="4536504" cy="2547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054646" y="1050185"/>
            <a:ext cx="98650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</a:rPr>
              <a:t>把</a:t>
            </a:r>
            <a:r>
              <a:rPr lang="zh-CN" altLang="en-US" sz="2800" dirty="0">
                <a:latin typeface="宋体" panose="02010600030101010101" pitchFamily="2" charset="-122"/>
              </a:rPr>
              <a:t>割点看作一个点，每个割点都向包含它</a:t>
            </a:r>
            <a:r>
              <a:rPr lang="zh-CN" altLang="en-US" sz="2800" dirty="0" smtClean="0"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latin typeface="宋体" panose="02010600030101010101" pitchFamily="2" charset="-122"/>
              </a:rPr>
              <a:t>点双连通</a:t>
            </a:r>
            <a:r>
              <a:rPr lang="zh-CN" altLang="en-US" sz="2800" dirty="0" smtClean="0">
                <a:latin typeface="宋体" panose="02010600030101010101" pitchFamily="2" charset="-122"/>
              </a:rPr>
              <a:t>分量连接</a:t>
            </a:r>
            <a:r>
              <a:rPr lang="zh-CN" altLang="en-US" sz="2800" dirty="0">
                <a:latin typeface="宋体" panose="02010600030101010101" pitchFamily="2" charset="-122"/>
              </a:rPr>
              <a:t>一条边，得到一棵树</a:t>
            </a:r>
            <a:r>
              <a:rPr lang="zh-CN" altLang="en-US" sz="2800" dirty="0" smtClean="0">
                <a:latin typeface="宋体" panose="02010600030101010101" pitchFamily="2" charset="-122"/>
              </a:rPr>
              <a:t>，称为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-DCC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缩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</a:rPr>
              <a:t>点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连通分量缩点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3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533</Words>
  <Application>Microsoft Office PowerPoint</Application>
  <PresentationFormat>自定义</PresentationFormat>
  <Paragraphs>79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216</cp:revision>
  <dcterms:created xsi:type="dcterms:W3CDTF">2015-04-23T03:04:00Z</dcterms:created>
  <dcterms:modified xsi:type="dcterms:W3CDTF">2021-12-14T10:33:35Z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