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82" r:id="rId2"/>
    <p:sldId id="540" r:id="rId3"/>
    <p:sldId id="430" r:id="rId4"/>
    <p:sldId id="549" r:id="rId5"/>
    <p:sldId id="578" r:id="rId6"/>
    <p:sldId id="570" r:id="rId7"/>
    <p:sldId id="564" r:id="rId8"/>
    <p:sldId id="583" r:id="rId9"/>
    <p:sldId id="584" r:id="rId10"/>
    <p:sldId id="565" r:id="rId11"/>
    <p:sldId id="580" r:id="rId12"/>
    <p:sldId id="577" r:id="rId13"/>
    <p:sldId id="585" r:id="rId14"/>
    <p:sldId id="586" r:id="rId15"/>
    <p:sldId id="587" r:id="rId16"/>
    <p:sldId id="536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5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0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3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4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7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0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58325" y="711748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 路 径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4646" y="1050185"/>
            <a:ext cx="9865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求源点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</a:rPr>
              <a:t>到其它</a:t>
            </a:r>
            <a:r>
              <a:rPr lang="zh-CN" altLang="en-US" sz="3200" dirty="0" smtClean="0">
                <a:latin typeface="宋体" panose="02010600030101010101" pitchFamily="2" charset="-122"/>
              </a:rPr>
              <a:t>各个节点</a:t>
            </a:r>
            <a:r>
              <a:rPr lang="zh-CN" altLang="en-US" sz="3200" dirty="0" smtClean="0">
                <a:latin typeface="宋体" panose="02010600030101010101" pitchFamily="2" charset="-122"/>
              </a:rPr>
              <a:t>的最短路径。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2584496"/>
            <a:ext cx="4727987" cy="9433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01" y="3853674"/>
            <a:ext cx="4408592" cy="949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277666"/>
            <a:ext cx="4109341" cy="26339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5" descr="C:\Users\Administrator\AppData\Roaming\Tencent\Users\155170962\QQ\WinTemp\RichOle\WF0Z3C73S)L`Y)S7P$U20Q8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917626"/>
            <a:ext cx="4176464" cy="27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C:\Users\Administrator\AppData\Roaming\Tencent\Users\155170962\QQ\WinTemp\RichOle\N}ZA(I604UL0A1ST0W5I(%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30"/>
          <a:stretch/>
        </p:blipFill>
        <p:spPr bwMode="auto">
          <a:xfrm>
            <a:off x="6311230" y="2133650"/>
            <a:ext cx="4418409" cy="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\AppData\Roaming\Tencent\Users\155170962\QQ\WinTemp\RichOle\%%%}KL_7%PV@A_9U{GJ_$E4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30" y="3645818"/>
            <a:ext cx="4393628" cy="87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1129072"/>
            <a:ext cx="1045454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：找最小值和</a:t>
            </a:r>
            <a:r>
              <a:rPr lang="zh-CN" altLang="en-US" sz="2800" dirty="0">
                <a:latin typeface="Times New Roman" panose="02020603050405020304" pitchFamily="18" charset="0"/>
              </a:rPr>
              <a:t>松弛操作本身各执行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次，需要重复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</a:rPr>
              <a:t>次，总执行次数均为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²</a:t>
            </a:r>
            <a:r>
              <a:rPr lang="zh-CN" altLang="en-US" sz="2800" dirty="0">
                <a:latin typeface="Times New Roman" panose="02020603050405020304" pitchFamily="18" charset="0"/>
              </a:rPr>
              <a:t>，时间复杂度为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²)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：包含</a:t>
            </a:r>
            <a:r>
              <a:rPr lang="zh-CN" altLang="en-US" sz="2800" dirty="0">
                <a:latin typeface="Times New Roman" panose="02020603050405020304" pitchFamily="18" charset="0"/>
              </a:rPr>
              <a:t>数组</a:t>
            </a:r>
            <a:r>
              <a:rPr lang="en-US" altLang="zh-CN" sz="2800" i="1" dirty="0">
                <a:latin typeface="Times New Roman" panose="02020603050405020304" pitchFamily="18" charset="0"/>
              </a:rPr>
              <a:t>flag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032" y="1341562"/>
            <a:ext cx="1019066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找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最小值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。按照</a:t>
            </a:r>
            <a:r>
              <a:rPr lang="zh-CN" altLang="en-US" sz="2800" dirty="0">
                <a:latin typeface="Times New Roman" panose="02020603050405020304" pitchFamily="18" charset="0"/>
              </a:rPr>
              <a:t>贪心策略查找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集合中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最小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，其时间复杂度为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，如果使用优先队列，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则每次找最小值时间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复杂度降为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，找最小值的总时间复杂度为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6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801" y="1197546"/>
            <a:ext cx="9967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松弛操作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。如果</a:t>
            </a:r>
            <a:r>
              <a:rPr lang="zh-CN" altLang="en-US" sz="2800" dirty="0">
                <a:latin typeface="Times New Roman" panose="02020603050405020304" pitchFamily="18" charset="0"/>
              </a:rPr>
              <a:t>采用邻接表或链式前向星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存储，松弛</a:t>
            </a:r>
            <a:r>
              <a:rPr lang="zh-CN" altLang="en-US" sz="2800" dirty="0">
                <a:latin typeface="Times New Roman" panose="02020603050405020304" pitchFamily="18" charset="0"/>
              </a:rPr>
              <a:t>操作就不用每次执行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次，而是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执行节点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的邻接点数（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的出度），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所有节点</a:t>
            </a:r>
            <a:r>
              <a:rPr lang="zh-CN" altLang="en-US" sz="2800" dirty="0">
                <a:latin typeface="Times New Roman" panose="02020603050405020304" pitchFamily="18" charset="0"/>
              </a:rPr>
              <a:t>的出度之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和等于边数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，松弛操作的总时间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7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413741" y="1341562"/>
            <a:ext cx="8893957" cy="3962246"/>
            <a:chOff x="1413741" y="1582595"/>
            <a:chExt cx="8893957" cy="3962246"/>
          </a:xfrm>
        </p:grpSpPr>
        <p:sp>
          <p:nvSpPr>
            <p:cNvPr id="18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43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39" name="任意多边形 38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3" name="任意多边形 32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62" y="1341562"/>
            <a:ext cx="94893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如何求源点到其他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各节点</a:t>
            </a:r>
            <a:r>
              <a:rPr lang="zh-CN" altLang="en-US" sz="2800" dirty="0">
                <a:latin typeface="Times New Roman" panose="02020603050405020304" pitchFamily="18" charset="0"/>
              </a:rPr>
              <a:t>的最短路径呢？提到单源最短路径，必然绕不开一个著名人物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</a:rPr>
              <a:t>迪杰斯特拉。迪杰斯特拉，荷兰计算机科学家，早年钻研物理及数学，后转而研究计算学，</a:t>
            </a:r>
            <a:r>
              <a:rPr lang="en-US" altLang="zh-CN" sz="2800" dirty="0">
                <a:latin typeface="Times New Roman" panose="02020603050405020304" pitchFamily="18" charset="0"/>
              </a:rPr>
              <a:t>1972</a:t>
            </a:r>
            <a:r>
              <a:rPr lang="zh-CN" altLang="en-US" sz="2800" dirty="0">
                <a:latin typeface="Times New Roman" panose="02020603050405020304" pitchFamily="18" charset="0"/>
              </a:rPr>
              <a:t>年曾因</a:t>
            </a:r>
            <a:r>
              <a:rPr lang="en-US" altLang="zh-CN" sz="2800" dirty="0">
                <a:latin typeface="Times New Roman" panose="02020603050405020304" pitchFamily="18" charset="0"/>
              </a:rPr>
              <a:t>Dijkstra </a:t>
            </a:r>
            <a:r>
              <a:rPr lang="zh-CN" altLang="en-US" sz="2800" dirty="0">
                <a:latin typeface="Times New Roman" panose="02020603050405020304" pitchFamily="18" charset="0"/>
              </a:rPr>
              <a:t>算法获得素有“计算机科学界诺贝尔奖”之称的图灵奖。</a:t>
            </a: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6654" y="1127189"/>
            <a:ext cx="9721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Dijkstra </a:t>
            </a:r>
            <a:r>
              <a:rPr lang="zh-CN" altLang="zh-CN" sz="2800" dirty="0">
                <a:latin typeface="Times New Roman" panose="02020603050405020304" pitchFamily="18" charset="0"/>
              </a:rPr>
              <a:t>算法是解决单源最短路径问题的贪心算法，它先求出长度最短的一条路径，再参照该最短路径求出长度次短的一条路径，直到求出源点到其他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各个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节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2800" dirty="0">
                <a:latin typeface="Times New Roman" panose="02020603050405020304" pitchFamily="18" charset="0"/>
              </a:rPr>
              <a:t>的最短路径。</a:t>
            </a: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Dijkstra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算法基本</a:t>
            </a:r>
            <a:r>
              <a:rPr lang="zh-CN" altLang="zh-CN" sz="2800" dirty="0">
                <a:latin typeface="Times New Roman" panose="02020603050405020304" pitchFamily="18" charset="0"/>
              </a:rPr>
              <a:t>思想：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节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2800" dirty="0">
                <a:latin typeface="Times New Roman" panose="02020603050405020304" pitchFamily="18" charset="0"/>
              </a:rPr>
              <a:t>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</a:rPr>
              <a:t>划分为两部分：集合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 </a:t>
            </a:r>
            <a:r>
              <a:rPr lang="zh-CN" altLang="zh-CN" sz="2800" dirty="0">
                <a:latin typeface="Times New Roman" panose="02020603050405020304" pitchFamily="18" charset="0"/>
              </a:rPr>
              <a:t>中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节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2800" dirty="0">
                <a:latin typeface="Times New Roman" panose="02020603050405020304" pitchFamily="18" charset="0"/>
              </a:rPr>
              <a:t>到源点的最短路径已经确定，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</a:rPr>
              <a:t>中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节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点</a:t>
            </a:r>
            <a:r>
              <a:rPr lang="zh-CN" altLang="zh-CN" sz="2800" dirty="0">
                <a:latin typeface="Times New Roman" panose="02020603050405020304" pitchFamily="18" charset="0"/>
              </a:rPr>
              <a:t>到源点的最短路径待定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6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6654" y="1197546"/>
            <a:ext cx="9721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从</a:t>
            </a:r>
            <a:r>
              <a:rPr lang="zh-CN" altLang="en-US" sz="2800" dirty="0">
                <a:latin typeface="Times New Roman" panose="02020603050405020304" pitchFamily="18" charset="0"/>
              </a:rPr>
              <a:t>源点出发只经过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zh-CN" altLang="en-US" sz="2800" dirty="0">
                <a:latin typeface="Times New Roman" panose="02020603050405020304" pitchFamily="18" charset="0"/>
              </a:rPr>
              <a:t>到达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zh-CN" altLang="en-US" sz="2800" dirty="0">
                <a:latin typeface="Times New Roman" panose="02020603050405020304" pitchFamily="18" charset="0"/>
              </a:rPr>
              <a:t>的路径称为特殊路径。</a:t>
            </a:r>
            <a:r>
              <a:rPr lang="en-US" altLang="zh-CN" sz="2800" dirty="0">
                <a:latin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Times New Roman" panose="02020603050405020304" pitchFamily="18" charset="0"/>
              </a:rPr>
              <a:t>算法的贪心策略是选择最短的特殊路径长度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将节点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加入到集合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中，同时借助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更新数组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。一旦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包含了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所有节点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就是从源点到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其他节点</a:t>
            </a:r>
            <a:r>
              <a:rPr lang="zh-CN" altLang="en-US" sz="2800" dirty="0">
                <a:latin typeface="Times New Roman" panose="02020603050405020304" pitchFamily="18" charset="0"/>
              </a:rPr>
              <a:t>的最短路径长度。</a:t>
            </a:r>
          </a:p>
        </p:txBody>
      </p:sp>
      <p:pic>
        <p:nvPicPr>
          <p:cNvPr id="8" name="Picture 2" descr="C:\Users\Administrator\AppData\Roaming\Tencent\Users\155170962\QQ\WinTemp\RichOle\X5VYKJBW2$7TH`J4FA{$U_3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25310" r="20661"/>
          <a:stretch/>
        </p:blipFill>
        <p:spPr bwMode="auto">
          <a:xfrm>
            <a:off x="6023198" y="4005858"/>
            <a:ext cx="3816424" cy="21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5507" y="1079952"/>
            <a:ext cx="103279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）数据结构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。邻接矩阵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[][]</a:t>
            </a:r>
            <a:r>
              <a:rPr lang="zh-CN" altLang="en-US" sz="2800" dirty="0">
                <a:latin typeface="Times New Roman" panose="02020603050405020304" pitchFamily="18" charset="0"/>
              </a:rPr>
              <a:t>存储图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记录从源点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的最短路径长度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记录最短路径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上节点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的直接前驱。如果</a:t>
            </a:r>
            <a:r>
              <a:rPr lang="en-US" altLang="zh-CN" sz="2800" dirty="0">
                <a:latin typeface="Times New Roman" panose="02020603050405020304" pitchFamily="18" charset="0"/>
              </a:rPr>
              <a:t>flag[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等于</a:t>
            </a:r>
            <a:r>
              <a:rPr lang="en-US" altLang="zh-CN" sz="2800" dirty="0">
                <a:latin typeface="Times New Roman" panose="02020603050405020304" pitchFamily="18" charset="0"/>
              </a:rPr>
              <a:t>true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说明节点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已加入集合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，否则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属于集合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）初始化。假设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为源点，令集合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</a:rPr>
              <a:t>，对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集合中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，初始化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，如果源点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有边相连，初始化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，否则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]= −1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236" y="1102661"/>
            <a:ext cx="104545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）找最小。按照贪心策略来查找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集合中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</a:rPr>
              <a:t>最小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就是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集合中距离源点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最近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的节点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将节点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加入集合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中。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）松弛操作。对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集合中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所有节点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，考察是否可以借助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得到更短的路径。如果源点</a:t>
            </a:r>
            <a:r>
              <a:rPr lang="en-US" altLang="zh-CN" sz="2800" i="1" dirty="0">
                <a:latin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</a:rPr>
              <a:t>经过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的路径更短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]&gt;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]+G[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，则更新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]+G[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，即松弛操作，并记录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的直接前驱为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，即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）重复执行（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）～（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），直到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</a:rPr>
              <a:t>−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为空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3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867</Words>
  <Application>Microsoft Office PowerPoint</Application>
  <PresentationFormat>自定义</PresentationFormat>
  <Paragraphs>81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234</cp:revision>
  <dcterms:created xsi:type="dcterms:W3CDTF">2015-04-23T03:04:00Z</dcterms:created>
  <dcterms:modified xsi:type="dcterms:W3CDTF">2022-01-02T13:11:40Z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