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96" r:id="rId2"/>
    <p:sldId id="540" r:id="rId3"/>
    <p:sldId id="430" r:id="rId4"/>
    <p:sldId id="549" r:id="rId5"/>
    <p:sldId id="578" r:id="rId6"/>
    <p:sldId id="583" r:id="rId7"/>
    <p:sldId id="595" r:id="rId8"/>
    <p:sldId id="584" r:id="rId9"/>
    <p:sldId id="585" r:id="rId10"/>
    <p:sldId id="597" r:id="rId11"/>
    <p:sldId id="598" r:id="rId12"/>
    <p:sldId id="599" r:id="rId13"/>
    <p:sldId id="600" r:id="rId14"/>
    <p:sldId id="586" r:id="rId15"/>
    <p:sldId id="577" r:id="rId16"/>
    <p:sldId id="601" r:id="rId17"/>
    <p:sldId id="536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90000"/>
    <a:srgbClr val="990033"/>
    <a:srgbClr val="800000"/>
    <a:srgbClr val="660033"/>
    <a:srgbClr val="669900"/>
    <a:srgbClr val="B11212"/>
    <a:srgbClr val="38B1BF"/>
    <a:srgbClr val="0033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3489" autoAdjust="0"/>
  </p:normalViewPr>
  <p:slideViewPr>
    <p:cSldViewPr>
      <p:cViewPr varScale="1">
        <p:scale>
          <a:sx n="82" d="100"/>
          <a:sy n="82" d="100"/>
        </p:scale>
        <p:origin x="998" y="53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4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4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2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3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1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0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15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73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9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8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9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5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6219051" y="3884867"/>
            <a:ext cx="3467516" cy="584725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主讲老师：陈小玉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0950" y="4721955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5872"/>
          <a:stretch/>
        </p:blipFill>
        <p:spPr>
          <a:xfrm>
            <a:off x="766614" y="813264"/>
            <a:ext cx="4003239" cy="45365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58325" y="711748"/>
            <a:ext cx="6840760" cy="3046937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1270000"/>
          </a:effectLst>
          <a:scene3d>
            <a:camera prst="obliqueTopLeft"/>
            <a:lightRig rig="freezing" dir="t"/>
          </a:scene3d>
          <a:sp3d>
            <a:bevelT w="165100" prst="coolSlant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短 路 径</a:t>
            </a:r>
            <a:endParaRPr lang="en-US" altLang="zh-CN" sz="9600" b="1" dirty="0" smtClean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Floyd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8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94806" y="1101632"/>
            <a:ext cx="4528805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0</a:t>
            </a: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  <a:endParaRPr lang="zh-CN" altLang="en-US" sz="32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1630" y="1125538"/>
            <a:ext cx="787152" cy="7587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2248236"/>
            <a:ext cx="7729042" cy="20492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41" y="959454"/>
            <a:ext cx="2712369" cy="26364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4" y="4509914"/>
            <a:ext cx="6973383" cy="16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94806" y="1115219"/>
            <a:ext cx="4528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1</a:t>
            </a: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  <a:endParaRPr lang="zh-CN" altLang="en-US" sz="32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1630" y="1197546"/>
            <a:ext cx="787152" cy="7587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66" y="948627"/>
            <a:ext cx="2712369" cy="263642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30" y="2406267"/>
            <a:ext cx="7479595" cy="18139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4437906"/>
            <a:ext cx="694947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30498" y="1102661"/>
            <a:ext cx="4528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2</a:t>
            </a: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  <a:endParaRPr lang="zh-CN" altLang="en-US" sz="32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1630" y="1197546"/>
            <a:ext cx="787152" cy="7587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66" y="948627"/>
            <a:ext cx="2712369" cy="26364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2432301"/>
            <a:ext cx="7449059" cy="17752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5" y="4537176"/>
            <a:ext cx="6624736" cy="16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3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435588" y="1102661"/>
            <a:ext cx="4528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插点法（插入</a:t>
            </a:r>
            <a:r>
              <a:rPr lang="en-US" altLang="zh-CN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3</a:t>
            </a: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号节点）</a:t>
            </a:r>
            <a:endParaRPr lang="zh-CN" altLang="en-US" sz="32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1630" y="1197546"/>
            <a:ext cx="787152" cy="7587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566" y="948627"/>
            <a:ext cx="2712369" cy="26364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2244361"/>
            <a:ext cx="7610242" cy="1843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4293890"/>
            <a:ext cx="6922951" cy="17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5299" y="1124550"/>
            <a:ext cx="9721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dirty="0" smtClean="0">
                <a:latin typeface="宋体" panose="02010600030101010101" pitchFamily="2" charset="-122"/>
              </a:rPr>
              <a:t>求</a:t>
            </a:r>
            <a:r>
              <a:rPr lang="en-US" altLang="zh-CN" sz="3200" dirty="0" smtClean="0">
                <a:latin typeface="宋体" panose="02010600030101010101" pitchFamily="2" charset="-122"/>
              </a:rPr>
              <a:t>1</a:t>
            </a:r>
            <a:r>
              <a:rPr lang="zh-CN" altLang="en-US" sz="3200" dirty="0" smtClean="0">
                <a:latin typeface="宋体" panose="02010600030101010101" pitchFamily="2" charset="-122"/>
              </a:rPr>
              <a:t>号</a:t>
            </a:r>
            <a:r>
              <a:rPr lang="zh-CN" altLang="en-US" sz="3200" dirty="0">
                <a:latin typeface="宋体" panose="02010600030101010101" pitchFamily="2" charset="-122"/>
              </a:rPr>
              <a:t>节点到</a:t>
            </a:r>
            <a:r>
              <a:rPr lang="en-US" altLang="zh-CN" sz="3200" dirty="0" smtClean="0">
                <a:latin typeface="宋体" panose="02010600030101010101" pitchFamily="2" charset="-122"/>
              </a:rPr>
              <a:t>0</a:t>
            </a:r>
            <a:r>
              <a:rPr lang="zh-CN" altLang="en-US" sz="3200" dirty="0" smtClean="0">
                <a:latin typeface="宋体" panose="02010600030101010101" pitchFamily="2" charset="-122"/>
              </a:rPr>
              <a:t>号节点</a:t>
            </a:r>
            <a:r>
              <a:rPr lang="zh-CN" altLang="en-US" sz="3200" dirty="0">
                <a:latin typeface="宋体" panose="02010600030101010101" pitchFamily="2" charset="-122"/>
              </a:rPr>
              <a:t>的最短路径</a:t>
            </a:r>
            <a:r>
              <a:rPr lang="zh-CN" altLang="en-US" sz="3200" dirty="0" smtClean="0">
                <a:latin typeface="宋体" panose="02010600030101010101" pitchFamily="2" charset="-122"/>
              </a:rPr>
              <a:t>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42" y="2667446"/>
            <a:ext cx="3934916" cy="2058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34" y="2322633"/>
            <a:ext cx="2952328" cy="283822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887695" y="4509914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7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0"/>
          <p:cNvSpPr txBox="1"/>
          <p:nvPr/>
        </p:nvSpPr>
        <p:spPr>
          <a:xfrm>
            <a:off x="1754012" y="1373899"/>
            <a:ext cx="326107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319095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算法实现</a:t>
            </a:r>
            <a:endParaRPr lang="zh-CN" altLang="en-US" sz="3200" dirty="0">
              <a:solidFill>
                <a:srgbClr val="319095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1088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787" y="1413570"/>
            <a:ext cx="104545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算法分析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）时间复杂度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</a:rPr>
              <a:t>三层</a:t>
            </a: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zh-CN" sz="2800" dirty="0" smtClean="0">
                <a:latin typeface="Times New Roman" panose="02020603050405020304" pitchFamily="18" charset="0"/>
              </a:rPr>
              <a:t>循环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）空间复杂度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：数组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[][]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Dijkstra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5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篇刷题图谱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951168"/>
            <a:ext cx="8280920" cy="53589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2617" y="6303321"/>
            <a:ext cx="5951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入门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vjudge.net/article/2652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966552" y="4646495"/>
            <a:ext cx="2130711" cy="2167675"/>
            <a:chOff x="9966552" y="4581922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75126" y="1877036"/>
            <a:ext cx="5832648" cy="3573745"/>
            <a:chOff x="5375126" y="1877036"/>
            <a:chExt cx="5832648" cy="357374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607"/>
            <a:stretch/>
          </p:blipFill>
          <p:spPr>
            <a:xfrm>
              <a:off x="5375126" y="1890678"/>
              <a:ext cx="2947175" cy="201496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1" b="67614"/>
            <a:stretch/>
          </p:blipFill>
          <p:spPr>
            <a:xfrm>
              <a:off x="8322301" y="1877036"/>
              <a:ext cx="2885473" cy="2028602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" t="62984" r="4313" b="21270"/>
            <a:stretch/>
          </p:blipFill>
          <p:spPr>
            <a:xfrm>
              <a:off x="5375126" y="3904445"/>
              <a:ext cx="5832648" cy="1546336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1" y="1629594"/>
            <a:ext cx="4077866" cy="4077866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燕尾形 13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274" y="193148"/>
            <a:ext cx="524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入门篇、进阶篇</a:t>
            </a:r>
          </a:p>
        </p:txBody>
      </p:sp>
    </p:spTree>
    <p:extLst>
      <p:ext uri="{BB962C8B-B14F-4D97-AF65-F5344CB8AC3E}">
        <p14:creationId xmlns:p14="http://schemas.microsoft.com/office/powerpoint/2010/main" val="353052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274" y="19314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入门篇</a:t>
            </a: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981522"/>
            <a:ext cx="7344816" cy="566162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3472" r="3612" b="2074"/>
          <a:stretch/>
        </p:blipFill>
        <p:spPr>
          <a:xfrm>
            <a:off x="9627046" y="980357"/>
            <a:ext cx="2343287" cy="3408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最短路径问题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1" name="文本框 10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1413741" y="1413570"/>
            <a:ext cx="8893957" cy="3962246"/>
            <a:chOff x="1413741" y="1582595"/>
            <a:chExt cx="8893957" cy="3962246"/>
          </a:xfrm>
        </p:grpSpPr>
        <p:sp>
          <p:nvSpPr>
            <p:cNvPr id="52" name="Freeform 105"/>
            <p:cNvSpPr/>
            <p:nvPr/>
          </p:nvSpPr>
          <p:spPr bwMode="auto">
            <a:xfrm>
              <a:off x="5231110" y="4293890"/>
              <a:ext cx="1151467" cy="1250951"/>
            </a:xfrm>
            <a:custGeom>
              <a:avLst/>
              <a:gdLst>
                <a:gd name="T0" fmla="*/ 0 w 876"/>
                <a:gd name="T1" fmla="*/ 2147483647 h 952"/>
                <a:gd name="T2" fmla="*/ 0 w 876"/>
                <a:gd name="T3" fmla="*/ 2147483647 h 952"/>
                <a:gd name="T4" fmla="*/ 2147483647 w 876"/>
                <a:gd name="T5" fmla="*/ 2147483647 h 952"/>
                <a:gd name="T6" fmla="*/ 2147483647 w 876"/>
                <a:gd name="T7" fmla="*/ 0 h 952"/>
                <a:gd name="T8" fmla="*/ 2147483647 w 876"/>
                <a:gd name="T9" fmla="*/ 0 h 952"/>
                <a:gd name="T10" fmla="*/ 2147483647 w 876"/>
                <a:gd name="T11" fmla="*/ 2147483647 h 952"/>
                <a:gd name="T12" fmla="*/ 0 w 876"/>
                <a:gd name="T13" fmla="*/ 2147483647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07"/>
            <p:cNvSpPr/>
            <p:nvPr/>
          </p:nvSpPr>
          <p:spPr bwMode="auto">
            <a:xfrm>
              <a:off x="3889144" y="4293890"/>
              <a:ext cx="1155700" cy="1250951"/>
            </a:xfrm>
            <a:custGeom>
              <a:avLst/>
              <a:gdLst>
                <a:gd name="T0" fmla="*/ 878 w 878"/>
                <a:gd name="T1" fmla="*/ 30 h 952"/>
                <a:gd name="T2" fmla="*/ 456 w 878"/>
                <a:gd name="T3" fmla="*/ 252 h 952"/>
                <a:gd name="T4" fmla="*/ 498 w 878"/>
                <a:gd name="T5" fmla="*/ 0 h 952"/>
                <a:gd name="T6" fmla="*/ 164 w 878"/>
                <a:gd name="T7" fmla="*/ 0 h 952"/>
                <a:gd name="T8" fmla="*/ 0 w 878"/>
                <a:gd name="T9" fmla="*/ 952 h 952"/>
                <a:gd name="T10" fmla="*/ 878 w 878"/>
                <a:gd name="T11" fmla="*/ 492 h 952"/>
                <a:gd name="T12" fmla="*/ 878 w 878"/>
                <a:gd name="T13" fmla="*/ 3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prstClr val="black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120792" y="1711556"/>
              <a:ext cx="4030134" cy="3833285"/>
              <a:chOff x="3748193" y="2000673"/>
              <a:chExt cx="4030134" cy="3833285"/>
            </a:xfrm>
          </p:grpSpPr>
          <p:sp>
            <p:nvSpPr>
              <p:cNvPr id="71" name="Freeform 104"/>
              <p:cNvSpPr/>
              <p:nvPr/>
            </p:nvSpPr>
            <p:spPr bwMode="auto">
              <a:xfrm>
                <a:off x="5858511" y="4583007"/>
                <a:ext cx="1151467" cy="1250951"/>
              </a:xfrm>
              <a:custGeom>
                <a:avLst/>
                <a:gdLst>
                  <a:gd name="T0" fmla="*/ 0 w 876"/>
                  <a:gd name="T1" fmla="*/ 2147483647 h 952"/>
                  <a:gd name="T2" fmla="*/ 0 w 876"/>
                  <a:gd name="T3" fmla="*/ 2147483647 h 952"/>
                  <a:gd name="T4" fmla="*/ 2147483647 w 876"/>
                  <a:gd name="T5" fmla="*/ 2147483647 h 952"/>
                  <a:gd name="T6" fmla="*/ 2147483647 w 876"/>
                  <a:gd name="T7" fmla="*/ 0 h 952"/>
                  <a:gd name="T8" fmla="*/ 2147483647 w 876"/>
                  <a:gd name="T9" fmla="*/ 0 h 952"/>
                  <a:gd name="T10" fmla="*/ 2147483647 w 876"/>
                  <a:gd name="T11" fmla="*/ 2147483647 h 952"/>
                  <a:gd name="T12" fmla="*/ 0 w 876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6" h="952">
                    <a:moveTo>
                      <a:pt x="0" y="30"/>
                    </a:moveTo>
                    <a:lnTo>
                      <a:pt x="0" y="492"/>
                    </a:lnTo>
                    <a:lnTo>
                      <a:pt x="876" y="952"/>
                    </a:lnTo>
                    <a:lnTo>
                      <a:pt x="712" y="0"/>
                    </a:lnTo>
                    <a:lnTo>
                      <a:pt x="378" y="0"/>
                    </a:lnTo>
                    <a:lnTo>
                      <a:pt x="422" y="2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Freeform 106"/>
              <p:cNvSpPr/>
              <p:nvPr/>
            </p:nvSpPr>
            <p:spPr bwMode="auto">
              <a:xfrm>
                <a:off x="4516545" y="4583007"/>
                <a:ext cx="1155700" cy="1250951"/>
              </a:xfrm>
              <a:custGeom>
                <a:avLst/>
                <a:gdLst>
                  <a:gd name="T0" fmla="*/ 2147483647 w 878"/>
                  <a:gd name="T1" fmla="*/ 2147483647 h 952"/>
                  <a:gd name="T2" fmla="*/ 2147483647 w 878"/>
                  <a:gd name="T3" fmla="*/ 2147483647 h 952"/>
                  <a:gd name="T4" fmla="*/ 2147483647 w 878"/>
                  <a:gd name="T5" fmla="*/ 0 h 952"/>
                  <a:gd name="T6" fmla="*/ 2147483647 w 878"/>
                  <a:gd name="T7" fmla="*/ 0 h 952"/>
                  <a:gd name="T8" fmla="*/ 0 w 878"/>
                  <a:gd name="T9" fmla="*/ 2147483647 h 952"/>
                  <a:gd name="T10" fmla="*/ 2147483647 w 878"/>
                  <a:gd name="T11" fmla="*/ 2147483647 h 952"/>
                  <a:gd name="T12" fmla="*/ 2147483647 w 878"/>
                  <a:gd name="T13" fmla="*/ 2147483647 h 9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78" h="952">
                    <a:moveTo>
                      <a:pt x="878" y="30"/>
                    </a:moveTo>
                    <a:lnTo>
                      <a:pt x="456" y="252"/>
                    </a:lnTo>
                    <a:lnTo>
                      <a:pt x="498" y="0"/>
                    </a:lnTo>
                    <a:lnTo>
                      <a:pt x="164" y="0"/>
                    </a:lnTo>
                    <a:lnTo>
                      <a:pt x="0" y="952"/>
                    </a:lnTo>
                    <a:lnTo>
                      <a:pt x="878" y="492"/>
                    </a:lnTo>
                    <a:lnTo>
                      <a:pt x="878" y="30"/>
                    </a:lnTo>
                    <a:close/>
                  </a:path>
                </a:pathLst>
              </a:cu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Freeform 108"/>
              <p:cNvSpPr/>
              <p:nvPr/>
            </p:nvSpPr>
            <p:spPr bwMode="auto">
              <a:xfrm>
                <a:off x="5763260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0 h 1804"/>
                  <a:gd name="T4" fmla="*/ 0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2147483647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474" y="962"/>
                    </a:moveTo>
                    <a:lnTo>
                      <a:pt x="0" y="0"/>
                    </a:lnTo>
                    <a:lnTo>
                      <a:pt x="0" y="700"/>
                    </a:lnTo>
                    <a:lnTo>
                      <a:pt x="246" y="1200"/>
                    </a:lnTo>
                    <a:lnTo>
                      <a:pt x="798" y="1280"/>
                    </a:lnTo>
                    <a:lnTo>
                      <a:pt x="400" y="1670"/>
                    </a:lnTo>
                    <a:lnTo>
                      <a:pt x="422" y="1804"/>
                    </a:lnTo>
                    <a:lnTo>
                      <a:pt x="826" y="1804"/>
                    </a:lnTo>
                    <a:lnTo>
                      <a:pt x="1534" y="1116"/>
                    </a:lnTo>
                    <a:lnTo>
                      <a:pt x="474" y="962"/>
                    </a:lnTo>
                    <a:close/>
                  </a:path>
                </a:pathLst>
              </a:cu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09"/>
              <p:cNvSpPr/>
              <p:nvPr/>
            </p:nvSpPr>
            <p:spPr bwMode="auto">
              <a:xfrm>
                <a:off x="3748193" y="2000673"/>
                <a:ext cx="2017067" cy="2370667"/>
              </a:xfrm>
              <a:custGeom>
                <a:avLst/>
                <a:gdLst>
                  <a:gd name="T0" fmla="*/ 2147483647 w 1534"/>
                  <a:gd name="T1" fmla="*/ 2147483647 h 1804"/>
                  <a:gd name="T2" fmla="*/ 0 w 1534"/>
                  <a:gd name="T3" fmla="*/ 2147483647 h 1804"/>
                  <a:gd name="T4" fmla="*/ 2147483647 w 1534"/>
                  <a:gd name="T5" fmla="*/ 2147483647 h 1804"/>
                  <a:gd name="T6" fmla="*/ 2147483647 w 1534"/>
                  <a:gd name="T7" fmla="*/ 2147483647 h 1804"/>
                  <a:gd name="T8" fmla="*/ 2147483647 w 1534"/>
                  <a:gd name="T9" fmla="*/ 2147483647 h 1804"/>
                  <a:gd name="T10" fmla="*/ 2147483647 w 1534"/>
                  <a:gd name="T11" fmla="*/ 2147483647 h 1804"/>
                  <a:gd name="T12" fmla="*/ 2147483647 w 1534"/>
                  <a:gd name="T13" fmla="*/ 2147483647 h 1804"/>
                  <a:gd name="T14" fmla="*/ 2147483647 w 1534"/>
                  <a:gd name="T15" fmla="*/ 2147483647 h 1804"/>
                  <a:gd name="T16" fmla="*/ 2147483647 w 1534"/>
                  <a:gd name="T17" fmla="*/ 0 h 1804"/>
                  <a:gd name="T18" fmla="*/ 2147483647 w 1534"/>
                  <a:gd name="T19" fmla="*/ 2147483647 h 180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34" h="1804">
                    <a:moveTo>
                      <a:pt x="1060" y="962"/>
                    </a:moveTo>
                    <a:lnTo>
                      <a:pt x="0" y="1116"/>
                    </a:lnTo>
                    <a:lnTo>
                      <a:pt x="708" y="1804"/>
                    </a:lnTo>
                    <a:lnTo>
                      <a:pt x="1112" y="1804"/>
                    </a:lnTo>
                    <a:lnTo>
                      <a:pt x="1136" y="1670"/>
                    </a:lnTo>
                    <a:lnTo>
                      <a:pt x="736" y="1280"/>
                    </a:lnTo>
                    <a:lnTo>
                      <a:pt x="1288" y="1200"/>
                    </a:lnTo>
                    <a:lnTo>
                      <a:pt x="1534" y="700"/>
                    </a:lnTo>
                    <a:lnTo>
                      <a:pt x="1534" y="0"/>
                    </a:lnTo>
                    <a:lnTo>
                      <a:pt x="1060" y="962"/>
                    </a:lnTo>
                    <a:close/>
                  </a:path>
                </a:pathLst>
              </a:cu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121"/>
              <p:cNvSpPr/>
              <p:nvPr/>
            </p:nvSpPr>
            <p:spPr bwMode="auto">
              <a:xfrm>
                <a:off x="5462693" y="3837941"/>
                <a:ext cx="254000" cy="251884"/>
              </a:xfrm>
              <a:prstGeom prst="octagon">
                <a:avLst/>
              </a:prstGeom>
              <a:solidFill>
                <a:srgbClr val="319095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122"/>
              <p:cNvSpPr/>
              <p:nvPr/>
            </p:nvSpPr>
            <p:spPr bwMode="auto">
              <a:xfrm>
                <a:off x="5765378" y="3774440"/>
                <a:ext cx="315383" cy="315384"/>
              </a:xfrm>
              <a:prstGeom prst="octagon">
                <a:avLst/>
              </a:prstGeom>
              <a:solidFill>
                <a:srgbClr val="5FCACB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Freeform 123"/>
              <p:cNvSpPr/>
              <p:nvPr/>
            </p:nvSpPr>
            <p:spPr bwMode="auto">
              <a:xfrm>
                <a:off x="5462693" y="4142740"/>
                <a:ext cx="254000" cy="247651"/>
              </a:xfrm>
              <a:prstGeom prst="octagon">
                <a:avLst/>
              </a:prstGeom>
              <a:solidFill>
                <a:srgbClr val="F5841C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Freeform 124"/>
              <p:cNvSpPr/>
              <p:nvPr/>
            </p:nvSpPr>
            <p:spPr bwMode="auto">
              <a:xfrm>
                <a:off x="5765378" y="4142740"/>
                <a:ext cx="249767" cy="247651"/>
              </a:xfrm>
              <a:prstGeom prst="octagon">
                <a:avLst/>
              </a:prstGeom>
              <a:solidFill>
                <a:srgbClr val="A0BF0D"/>
              </a:soli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1"/>
            <p:cNvSpPr>
              <a:spLocks noChangeArrowheads="1"/>
            </p:cNvSpPr>
            <p:nvPr/>
          </p:nvSpPr>
          <p:spPr bwMode="auto">
            <a:xfrm>
              <a:off x="1486694" y="1582595"/>
              <a:ext cx="254090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Dijkstra</a:t>
              </a:r>
              <a:r>
                <a:rPr lang="zh-CN" altLang="en-US" sz="2800" b="1" dirty="0" smtClean="0">
                  <a:solidFill>
                    <a:srgbClr val="38B1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1"/>
            <p:cNvSpPr>
              <a:spLocks noChangeArrowheads="1"/>
            </p:cNvSpPr>
            <p:nvPr/>
          </p:nvSpPr>
          <p:spPr bwMode="auto">
            <a:xfrm>
              <a:off x="6815286" y="1601774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Floyd</a:t>
              </a:r>
              <a:r>
                <a:rPr lang="zh-CN" altLang="en-US" sz="2800" b="1" dirty="0" smtClean="0">
                  <a:solidFill>
                    <a:srgbClr val="0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1"/>
            <p:cNvSpPr>
              <a:spLocks noChangeArrowheads="1"/>
            </p:cNvSpPr>
            <p:nvPr/>
          </p:nvSpPr>
          <p:spPr bwMode="auto">
            <a:xfrm>
              <a:off x="1500991" y="3603995"/>
              <a:ext cx="229870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SPFA</a:t>
              </a:r>
              <a:r>
                <a:rPr lang="zh-CN" altLang="en-US" sz="2800" b="1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413741" y="2251307"/>
              <a:ext cx="2843207" cy="882650"/>
              <a:chOff x="1177047" y="2540424"/>
              <a:chExt cx="4018947" cy="882650"/>
            </a:xfrm>
          </p:grpSpPr>
          <p:sp>
            <p:nvSpPr>
              <p:cNvPr id="69" name="任意多边形 68"/>
              <p:cNvSpPr/>
              <p:nvPr/>
            </p:nvSpPr>
            <p:spPr>
              <a:xfrm flipH="1">
                <a:off x="1177047" y="2540424"/>
                <a:ext cx="3966030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54"/>
              <p:cNvSpPr>
                <a:spLocks noChangeArrowheads="1"/>
              </p:cNvSpPr>
              <p:nvPr/>
            </p:nvSpPr>
            <p:spPr bwMode="auto">
              <a:xfrm>
                <a:off x="5085927" y="3313007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5935960" y="2264007"/>
              <a:ext cx="2993488" cy="878416"/>
              <a:chOff x="6563360" y="2553124"/>
              <a:chExt cx="3712633" cy="878416"/>
            </a:xfrm>
          </p:grpSpPr>
          <p:sp>
            <p:nvSpPr>
              <p:cNvPr id="67" name="任意多边形 66"/>
              <p:cNvSpPr/>
              <p:nvPr/>
            </p:nvSpPr>
            <p:spPr>
              <a:xfrm>
                <a:off x="6626860" y="2553124"/>
                <a:ext cx="3649133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413741" y="4285424"/>
              <a:ext cx="2775970" cy="882650"/>
              <a:chOff x="1177046" y="4574541"/>
              <a:chExt cx="3640065" cy="882650"/>
            </a:xfrm>
          </p:grpSpPr>
          <p:sp>
            <p:nvSpPr>
              <p:cNvPr id="65" name="任意多边形 64"/>
              <p:cNvSpPr/>
              <p:nvPr/>
            </p:nvSpPr>
            <p:spPr>
              <a:xfrm flipH="1">
                <a:off x="1177046" y="4574541"/>
                <a:ext cx="3574447" cy="82761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528430"/>
                  <a:gd name="connsiteY0-8" fmla="*/ 587027 h 587027"/>
                  <a:gd name="connsiteX1-9" fmla="*/ 333375 w 2528430"/>
                  <a:gd name="connsiteY1-10" fmla="*/ 6002 h 587027"/>
                  <a:gd name="connsiteX2-11" fmla="*/ 2528430 w 2528430"/>
                  <a:gd name="connsiteY2-12" fmla="*/ 0 h 5870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528430" h="587027">
                    <a:moveTo>
                      <a:pt x="0" y="587027"/>
                    </a:moveTo>
                    <a:lnTo>
                      <a:pt x="333375" y="6002"/>
                    </a:lnTo>
                    <a:lnTo>
                      <a:pt x="2528430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Oval 54"/>
              <p:cNvSpPr>
                <a:spLocks noChangeArrowheads="1"/>
              </p:cNvSpPr>
              <p:nvPr/>
            </p:nvSpPr>
            <p:spPr bwMode="auto">
              <a:xfrm>
                <a:off x="4707044" y="5347124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矩形 1"/>
            <p:cNvSpPr>
              <a:spLocks noChangeArrowheads="1"/>
            </p:cNvSpPr>
            <p:nvPr/>
          </p:nvSpPr>
          <p:spPr bwMode="auto">
            <a:xfrm>
              <a:off x="6815286" y="3723421"/>
              <a:ext cx="349241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Bellman-Ford</a:t>
              </a:r>
              <a:r>
                <a:rPr lang="zh-CN" altLang="en-US" sz="2800" b="1" dirty="0" smtClean="0">
                  <a:solidFill>
                    <a:srgbClr val="66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endParaRPr lang="en-US" altLang="zh-CN" sz="2800" b="1" dirty="0">
                <a:solidFill>
                  <a:srgbClr val="66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986952" y="4391817"/>
              <a:ext cx="4263120" cy="710428"/>
              <a:chOff x="6563360" y="2553124"/>
              <a:chExt cx="5287277" cy="878416"/>
            </a:xfrm>
          </p:grpSpPr>
          <p:sp>
            <p:nvSpPr>
              <p:cNvPr id="63" name="任意多边形 62"/>
              <p:cNvSpPr/>
              <p:nvPr/>
            </p:nvSpPr>
            <p:spPr>
              <a:xfrm>
                <a:off x="6626860" y="2553124"/>
                <a:ext cx="5223777" cy="821267"/>
              </a:xfrm>
              <a:custGeom>
                <a:avLst/>
                <a:gdLst>
                  <a:gd name="connsiteX0" fmla="*/ 0 w 1495425"/>
                  <a:gd name="connsiteY0" fmla="*/ 581025 h 581025"/>
                  <a:gd name="connsiteX1" fmla="*/ 333375 w 1495425"/>
                  <a:gd name="connsiteY1" fmla="*/ 0 h 581025"/>
                  <a:gd name="connsiteX2" fmla="*/ 1238250 w 1495425"/>
                  <a:gd name="connsiteY2" fmla="*/ 0 h 581025"/>
                  <a:gd name="connsiteX3" fmla="*/ 1495425 w 1495425"/>
                  <a:gd name="connsiteY3" fmla="*/ 0 h 581025"/>
                  <a:gd name="connsiteX0-1" fmla="*/ 0 w 1238249"/>
                  <a:gd name="connsiteY0-2" fmla="*/ 581025 h 581025"/>
                  <a:gd name="connsiteX1-3" fmla="*/ 333375 w 1238249"/>
                  <a:gd name="connsiteY1-4" fmla="*/ 0 h 581025"/>
                  <a:gd name="connsiteX2-5" fmla="*/ 1238250 w 1238249"/>
                  <a:gd name="connsiteY2-6" fmla="*/ 0 h 581025"/>
                  <a:gd name="connsiteX0-7" fmla="*/ 0 w 2896333"/>
                  <a:gd name="connsiteY0-8" fmla="*/ 581025 h 581025"/>
                  <a:gd name="connsiteX1-9" fmla="*/ 333375 w 2896333"/>
                  <a:gd name="connsiteY1-10" fmla="*/ 0 h 581025"/>
                  <a:gd name="connsiteX2-11" fmla="*/ 2896333 w 2896333"/>
                  <a:gd name="connsiteY2-12" fmla="*/ 0 h 5810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896333" h="581025">
                    <a:moveTo>
                      <a:pt x="0" y="581025"/>
                    </a:moveTo>
                    <a:lnTo>
                      <a:pt x="333375" y="0"/>
                    </a:lnTo>
                    <a:lnTo>
                      <a:pt x="2896333" y="0"/>
                    </a:ln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Oval 54"/>
              <p:cNvSpPr>
                <a:spLocks noChangeArrowheads="1"/>
              </p:cNvSpPr>
              <p:nvPr/>
            </p:nvSpPr>
            <p:spPr bwMode="auto">
              <a:xfrm>
                <a:off x="6563360" y="3321473"/>
                <a:ext cx="110067" cy="1100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1239825" y="1197546"/>
            <a:ext cx="97210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latin typeface="宋体" panose="02010600030101010101" pitchFamily="2" charset="-122"/>
              </a:rPr>
              <a:t>算法用于求从源点到其他各个节点的最短路径。如果求解任意两个节点之间的最短路径，则需要以每个节点为源点，重复调用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</a:rPr>
              <a:t>次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800" dirty="0">
                <a:latin typeface="宋体" panose="02010600030101010101" pitchFamily="2" charset="-122"/>
              </a:rPr>
              <a:t>算法。其实完全没必要这么麻烦，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800" dirty="0">
                <a:latin typeface="宋体" panose="02010600030101010101" pitchFamily="2" charset="-122"/>
              </a:rPr>
              <a:t>算法可用于求解任意两个节点间的最短路径。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800" dirty="0">
                <a:latin typeface="宋体" panose="02010600030101010101" pitchFamily="2" charset="-122"/>
              </a:rPr>
              <a:t>算法又被称为插点法，其算法核心是在节点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与节点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之间插入节点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宋体" panose="02010600030101010101" pitchFamily="2" charset="-122"/>
              </a:rPr>
              <a:t>，看看是否可以缩短节点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</a:rPr>
              <a:t>与节点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之间的距离（松弛操作）。</a:t>
            </a:r>
          </a:p>
        </p:txBody>
      </p: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6370" y="1097077"/>
            <a:ext cx="1032798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）数据结构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。邻接矩阵</a:t>
            </a:r>
            <a:r>
              <a:rPr lang="en-US" altLang="zh-CN" sz="2800" i="1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</a:rPr>
              <a:t>[][]</a:t>
            </a:r>
            <a:r>
              <a:rPr lang="zh-CN" altLang="en-US" sz="2800" dirty="0">
                <a:latin typeface="Times New Roman" panose="02020603050405020304" pitchFamily="18" charset="0"/>
              </a:rPr>
              <a:t>存储图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记录从节点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到节点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</a:rPr>
              <a:t>最短路径长度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记录节点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到节点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的最短路径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上节点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</a:rPr>
              <a:t>直接前驱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）初始化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，如果节点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到节点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2800" dirty="0">
                <a:latin typeface="Times New Roman" panose="02020603050405020304" pitchFamily="18" charset="0"/>
              </a:rPr>
              <a:t>边相连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 p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否则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]=−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6370" y="1119835"/>
            <a:ext cx="103279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）插点。其实就是在节点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之间插入节点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，看是否可以缩短节点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之间的距离（松弛操作）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如果 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]&gt;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]+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则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dist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]+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dist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并记录</a:t>
            </a:r>
            <a:r>
              <a:rPr lang="zh-CN" altLang="en-US" sz="2800" dirty="0">
                <a:latin typeface="Times New Roman" panose="02020603050405020304" pitchFamily="18" charset="0"/>
              </a:rPr>
              <a:t>节点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前驱，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0" name="文本框 9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42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277666"/>
            <a:ext cx="3029322" cy="29445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2598" y="1071203"/>
            <a:ext cx="9721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zh-CN" sz="3200" dirty="0" smtClean="0">
                <a:latin typeface="宋体" panose="02010600030101010101" pitchFamily="2" charset="-122"/>
              </a:rPr>
              <a:t>有</a:t>
            </a:r>
            <a:r>
              <a:rPr lang="zh-CN" altLang="zh-CN" sz="3200" dirty="0">
                <a:latin typeface="宋体" panose="02010600030101010101" pitchFamily="2" charset="-122"/>
              </a:rPr>
              <a:t>一个景点地图</a:t>
            </a:r>
            <a:r>
              <a:rPr lang="zh-CN" altLang="zh-CN" sz="3200" dirty="0" smtClean="0">
                <a:latin typeface="宋体" panose="02010600030101010101" pitchFamily="2" charset="-122"/>
              </a:rPr>
              <a:t>，求</a:t>
            </a:r>
            <a:r>
              <a:rPr lang="zh-CN" altLang="zh-CN" sz="3200" dirty="0">
                <a:latin typeface="宋体" panose="02010600030101010101" pitchFamily="2" charset="-122"/>
              </a:rPr>
              <a:t>各个节点之间的最短路径</a:t>
            </a:r>
            <a:r>
              <a:rPr lang="zh-CN" altLang="zh-CN" sz="3200" dirty="0" smtClean="0">
                <a:latin typeface="宋体" panose="02010600030101010101" pitchFamily="2" charset="-122"/>
              </a:rPr>
              <a:t>。</a:t>
            </a:r>
            <a:endParaRPr lang="zh-CN" altLang="zh-CN" sz="3200" dirty="0">
              <a:latin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7247334" y="2028892"/>
            <a:ext cx="182614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数据结构</a:t>
            </a:r>
            <a:endParaRPr lang="zh-CN" altLang="en-US" sz="32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189902" y="2090866"/>
            <a:ext cx="841408" cy="80156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38" y="3069754"/>
            <a:ext cx="2664296" cy="24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5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Floyd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525390" y="1449696"/>
            <a:ext cx="1415772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  <a:endParaRPr lang="zh-CN" altLang="en-US" sz="32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91630" y="1449696"/>
            <a:ext cx="787152" cy="7587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38" y="2782301"/>
            <a:ext cx="7483896" cy="19842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32" y="1021061"/>
            <a:ext cx="2520694" cy="245011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839622" y="4581922"/>
            <a:ext cx="2130711" cy="2167675"/>
            <a:chOff x="9966552" y="4581922"/>
            <a:chExt cx="2130711" cy="2167675"/>
          </a:xfrm>
        </p:grpSpPr>
        <p:sp>
          <p:nvSpPr>
            <p:cNvPr id="13" name="文本框 12"/>
            <p:cNvSpPr txBox="1"/>
            <p:nvPr/>
          </p:nvSpPr>
          <p:spPr>
            <a:xfrm>
              <a:off x="9966552" y="6411043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1670" y="4908167"/>
              <a:ext cx="1512168" cy="151216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10352485" y="4581922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5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583</Words>
  <Application>Microsoft Office PowerPoint</Application>
  <PresentationFormat>自定义</PresentationFormat>
  <Paragraphs>97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233</cp:revision>
  <dcterms:created xsi:type="dcterms:W3CDTF">2015-04-23T03:04:00Z</dcterms:created>
  <dcterms:modified xsi:type="dcterms:W3CDTF">2022-02-07T13:08:02Z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