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83" r:id="rId2"/>
    <p:sldId id="540" r:id="rId3"/>
    <p:sldId id="430" r:id="rId4"/>
    <p:sldId id="549" r:id="rId5"/>
    <p:sldId id="578" r:id="rId6"/>
    <p:sldId id="584" r:id="rId7"/>
    <p:sldId id="585" r:id="rId8"/>
    <p:sldId id="586" r:id="rId9"/>
    <p:sldId id="577" r:id="rId10"/>
    <p:sldId id="593" r:id="rId11"/>
    <p:sldId id="595" r:id="rId12"/>
    <p:sldId id="594" r:id="rId13"/>
    <p:sldId id="536" r:id="rId14"/>
  </p:sldIdLst>
  <p:sldSz cx="12190413" cy="6859588"/>
  <p:notesSz cx="6858000" cy="9144000"/>
  <p:custDataLst>
    <p:tags r:id="rId17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990000"/>
    <a:srgbClr val="990033"/>
    <a:srgbClr val="800000"/>
    <a:srgbClr val="660033"/>
    <a:srgbClr val="669900"/>
    <a:srgbClr val="B11212"/>
    <a:srgbClr val="38B1BF"/>
    <a:srgbClr val="0033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79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718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2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00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5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9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20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42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3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1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219051" y="3781173"/>
            <a:ext cx="3467516" cy="58472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0950" y="4721955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74200" y="765498"/>
            <a:ext cx="7136400" cy="267760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6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短 路 径</a:t>
            </a:r>
            <a:endParaRPr lang="en-US" altLang="zh-CN" sz="9600" b="1" dirty="0" smtClean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72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Bellman-Ford</a:t>
            </a:r>
            <a:endParaRPr lang="zh-CN" altLang="en-US" sz="72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472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5236" y="1102661"/>
            <a:ext cx="1045454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算法分析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）时间复杂度：算法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中对每条边进行松弛操作，重复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</a:rPr>
              <a:t>次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，时间</a:t>
            </a:r>
            <a:r>
              <a:rPr lang="zh-CN" altLang="en-US" sz="2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nm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）空间复杂度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：包含数组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，空间</a:t>
            </a:r>
            <a:r>
              <a:rPr lang="zh-CN" altLang="en-US" sz="2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n+m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Bellman-Ford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1876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9247" y="1197546"/>
            <a:ext cx="99746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算法优化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提前</a:t>
            </a:r>
            <a:r>
              <a:rPr lang="zh-CN" altLang="en-US" sz="2800" dirty="0">
                <a:latin typeface="Times New Roman" panose="02020603050405020304" pitchFamily="18" charset="0"/>
              </a:rPr>
              <a:t>退出循环。在实际操作中，</a:t>
            </a:r>
            <a:r>
              <a:rPr lang="en-US" altLang="zh-CN" sz="2800" dirty="0">
                <a:latin typeface="Times New Roman" panose="02020603050405020304" pitchFamily="18" charset="0"/>
              </a:rPr>
              <a:t>Bellman-Ford</a:t>
            </a:r>
            <a:r>
              <a:rPr lang="zh-CN" altLang="en-US" sz="2800" dirty="0">
                <a:latin typeface="Times New Roman" panose="02020603050405020304" pitchFamily="18" charset="0"/>
              </a:rPr>
              <a:t>算法经常会在未达到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</a:rPr>
              <a:t>次时就求解完毕，可以在循环中设置判定，在某次循环不再进行松弛时，直接退出循环。通过上段代码中的</a:t>
            </a:r>
            <a:r>
              <a:rPr lang="en-US" altLang="zh-CN" sz="2800" dirty="0">
                <a:latin typeface="Times New Roman" panose="02020603050405020304" pitchFamily="18" charset="0"/>
              </a:rPr>
              <a:t>if(!flag)</a:t>
            </a:r>
            <a:r>
              <a:rPr lang="zh-CN" altLang="en-US" sz="2800" dirty="0">
                <a:latin typeface="Times New Roman" panose="02020603050405020304" pitchFamily="18" charset="0"/>
              </a:rPr>
              <a:t>就可以提前退出循环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Bellman-Ford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9854386" y="4509914"/>
            <a:ext cx="2130711" cy="2167675"/>
            <a:chOff x="9462496" y="1644683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656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2638" y="1197546"/>
            <a:ext cx="1008112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算法优化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队列</a:t>
            </a:r>
            <a:r>
              <a:rPr lang="zh-CN" altLang="en-US" sz="2800" dirty="0">
                <a:latin typeface="Times New Roman" panose="02020603050405020304" pitchFamily="18" charset="0"/>
              </a:rPr>
              <a:t>优化。松弛操作必定只会发生在最短路径松弛过的前驱节点上，用一个队列记录松弛过的节点，可以避免冗余计算。这就是队列优化的</a:t>
            </a:r>
            <a:r>
              <a:rPr lang="en-US" altLang="zh-CN" sz="2800" dirty="0">
                <a:latin typeface="Times New Roman" panose="02020603050405020304" pitchFamily="18" charset="0"/>
              </a:rPr>
              <a:t>Bellman-Ford</a:t>
            </a:r>
            <a:r>
              <a:rPr lang="zh-CN" altLang="en-US" sz="2800" dirty="0">
                <a:latin typeface="Times New Roman" panose="02020603050405020304" pitchFamily="18" charset="0"/>
              </a:rPr>
              <a:t>算法，又被称为</a:t>
            </a:r>
            <a:r>
              <a:rPr lang="en-US" altLang="zh-CN" sz="2800" dirty="0">
                <a:latin typeface="Times New Roman" panose="02020603050405020304" pitchFamily="18" charset="0"/>
              </a:rPr>
              <a:t>SPFA</a:t>
            </a:r>
            <a:r>
              <a:rPr lang="zh-CN" altLang="en-US" sz="2800" dirty="0">
                <a:latin typeface="Times New Roman" panose="02020603050405020304" pitchFamily="18" charset="0"/>
              </a:rPr>
              <a:t>算法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Bellman-Ford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2007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51" name="文本框 5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最短路径问题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413741" y="1341562"/>
            <a:ext cx="8893957" cy="3962246"/>
            <a:chOff x="1413741" y="1582595"/>
            <a:chExt cx="8893957" cy="3962246"/>
          </a:xfrm>
        </p:grpSpPr>
        <p:sp>
          <p:nvSpPr>
            <p:cNvPr id="53" name="Freeform 105"/>
            <p:cNvSpPr/>
            <p:nvPr/>
          </p:nvSpPr>
          <p:spPr bwMode="auto">
            <a:xfrm>
              <a:off x="5231110" y="4293890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7"/>
            <p:cNvSpPr/>
            <p:nvPr/>
          </p:nvSpPr>
          <p:spPr bwMode="auto">
            <a:xfrm>
              <a:off x="3889144" y="4293890"/>
              <a:ext cx="1155700" cy="1250951"/>
            </a:xfrm>
            <a:custGeom>
              <a:avLst/>
              <a:gdLst>
                <a:gd name="T0" fmla="*/ 878 w 878"/>
                <a:gd name="T1" fmla="*/ 30 h 952"/>
                <a:gd name="T2" fmla="*/ 456 w 878"/>
                <a:gd name="T3" fmla="*/ 252 h 952"/>
                <a:gd name="T4" fmla="*/ 498 w 878"/>
                <a:gd name="T5" fmla="*/ 0 h 952"/>
                <a:gd name="T6" fmla="*/ 164 w 878"/>
                <a:gd name="T7" fmla="*/ 0 h 952"/>
                <a:gd name="T8" fmla="*/ 0 w 878"/>
                <a:gd name="T9" fmla="*/ 952 h 952"/>
                <a:gd name="T10" fmla="*/ 878 w 878"/>
                <a:gd name="T11" fmla="*/ 492 h 952"/>
                <a:gd name="T12" fmla="*/ 878 w 878"/>
                <a:gd name="T13" fmla="*/ 3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3120792" y="1711556"/>
              <a:ext cx="4030134" cy="3833285"/>
              <a:chOff x="3748193" y="2000673"/>
              <a:chExt cx="4030134" cy="3833285"/>
            </a:xfrm>
          </p:grpSpPr>
          <p:sp>
            <p:nvSpPr>
              <p:cNvPr id="72" name="Freeform 104"/>
              <p:cNvSpPr/>
              <p:nvPr/>
            </p:nvSpPr>
            <p:spPr bwMode="auto">
              <a:xfrm>
                <a:off x="5858511" y="4583007"/>
                <a:ext cx="1151467" cy="1250951"/>
              </a:xfrm>
              <a:custGeom>
                <a:avLst/>
                <a:gdLst>
                  <a:gd name="T0" fmla="*/ 0 w 876"/>
                  <a:gd name="T1" fmla="*/ 2147483647 h 952"/>
                  <a:gd name="T2" fmla="*/ 0 w 876"/>
                  <a:gd name="T3" fmla="*/ 2147483647 h 952"/>
                  <a:gd name="T4" fmla="*/ 2147483647 w 876"/>
                  <a:gd name="T5" fmla="*/ 2147483647 h 952"/>
                  <a:gd name="T6" fmla="*/ 2147483647 w 876"/>
                  <a:gd name="T7" fmla="*/ 0 h 952"/>
                  <a:gd name="T8" fmla="*/ 2147483647 w 876"/>
                  <a:gd name="T9" fmla="*/ 0 h 952"/>
                  <a:gd name="T10" fmla="*/ 2147483647 w 876"/>
                  <a:gd name="T11" fmla="*/ 2147483647 h 952"/>
                  <a:gd name="T12" fmla="*/ 0 w 876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6" h="952">
                    <a:moveTo>
                      <a:pt x="0" y="30"/>
                    </a:moveTo>
                    <a:lnTo>
                      <a:pt x="0" y="492"/>
                    </a:lnTo>
                    <a:lnTo>
                      <a:pt x="876" y="952"/>
                    </a:lnTo>
                    <a:lnTo>
                      <a:pt x="712" y="0"/>
                    </a:lnTo>
                    <a:lnTo>
                      <a:pt x="378" y="0"/>
                    </a:lnTo>
                    <a:lnTo>
                      <a:pt x="422" y="25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106"/>
              <p:cNvSpPr/>
              <p:nvPr/>
            </p:nvSpPr>
            <p:spPr bwMode="auto">
              <a:xfrm>
                <a:off x="4516545" y="4583007"/>
                <a:ext cx="1155700" cy="1250951"/>
              </a:xfrm>
              <a:custGeom>
                <a:avLst/>
                <a:gdLst>
                  <a:gd name="T0" fmla="*/ 2147483647 w 878"/>
                  <a:gd name="T1" fmla="*/ 2147483647 h 952"/>
                  <a:gd name="T2" fmla="*/ 2147483647 w 878"/>
                  <a:gd name="T3" fmla="*/ 2147483647 h 952"/>
                  <a:gd name="T4" fmla="*/ 2147483647 w 878"/>
                  <a:gd name="T5" fmla="*/ 0 h 952"/>
                  <a:gd name="T6" fmla="*/ 2147483647 w 878"/>
                  <a:gd name="T7" fmla="*/ 0 h 952"/>
                  <a:gd name="T8" fmla="*/ 0 w 878"/>
                  <a:gd name="T9" fmla="*/ 2147483647 h 952"/>
                  <a:gd name="T10" fmla="*/ 2147483647 w 878"/>
                  <a:gd name="T11" fmla="*/ 2147483647 h 952"/>
                  <a:gd name="T12" fmla="*/ 2147483647 w 878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8" h="952">
                    <a:moveTo>
                      <a:pt x="878" y="30"/>
                    </a:moveTo>
                    <a:lnTo>
                      <a:pt x="456" y="252"/>
                    </a:lnTo>
                    <a:lnTo>
                      <a:pt x="498" y="0"/>
                    </a:lnTo>
                    <a:lnTo>
                      <a:pt x="164" y="0"/>
                    </a:lnTo>
                    <a:lnTo>
                      <a:pt x="0" y="952"/>
                    </a:lnTo>
                    <a:lnTo>
                      <a:pt x="878" y="492"/>
                    </a:lnTo>
                    <a:lnTo>
                      <a:pt x="878" y="30"/>
                    </a:lnTo>
                    <a:close/>
                  </a:path>
                </a:pathLst>
              </a:cu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108"/>
              <p:cNvSpPr/>
              <p:nvPr/>
            </p:nvSpPr>
            <p:spPr bwMode="auto">
              <a:xfrm>
                <a:off x="5763260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0 h 1804"/>
                  <a:gd name="T4" fmla="*/ 0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2147483647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474" y="962"/>
                    </a:moveTo>
                    <a:lnTo>
                      <a:pt x="0" y="0"/>
                    </a:lnTo>
                    <a:lnTo>
                      <a:pt x="0" y="700"/>
                    </a:lnTo>
                    <a:lnTo>
                      <a:pt x="246" y="1200"/>
                    </a:lnTo>
                    <a:lnTo>
                      <a:pt x="798" y="1280"/>
                    </a:lnTo>
                    <a:lnTo>
                      <a:pt x="400" y="1670"/>
                    </a:lnTo>
                    <a:lnTo>
                      <a:pt x="422" y="1804"/>
                    </a:lnTo>
                    <a:lnTo>
                      <a:pt x="826" y="1804"/>
                    </a:lnTo>
                    <a:lnTo>
                      <a:pt x="1534" y="1116"/>
                    </a:lnTo>
                    <a:lnTo>
                      <a:pt x="474" y="962"/>
                    </a:lnTo>
                    <a:close/>
                  </a:path>
                </a:pathLst>
              </a:cu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Freeform 109"/>
              <p:cNvSpPr/>
              <p:nvPr/>
            </p:nvSpPr>
            <p:spPr bwMode="auto">
              <a:xfrm>
                <a:off x="3748193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2147483647 h 1804"/>
                  <a:gd name="T4" fmla="*/ 2147483647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0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1060" y="962"/>
                    </a:moveTo>
                    <a:lnTo>
                      <a:pt x="0" y="1116"/>
                    </a:lnTo>
                    <a:lnTo>
                      <a:pt x="708" y="1804"/>
                    </a:lnTo>
                    <a:lnTo>
                      <a:pt x="1112" y="1804"/>
                    </a:lnTo>
                    <a:lnTo>
                      <a:pt x="1136" y="1670"/>
                    </a:lnTo>
                    <a:lnTo>
                      <a:pt x="736" y="1280"/>
                    </a:lnTo>
                    <a:lnTo>
                      <a:pt x="1288" y="1200"/>
                    </a:lnTo>
                    <a:lnTo>
                      <a:pt x="1534" y="700"/>
                    </a:lnTo>
                    <a:lnTo>
                      <a:pt x="1534" y="0"/>
                    </a:lnTo>
                    <a:lnTo>
                      <a:pt x="1060" y="962"/>
                    </a:lnTo>
                    <a:close/>
                  </a:path>
                </a:pathLst>
              </a:cu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Freeform 121"/>
              <p:cNvSpPr/>
              <p:nvPr/>
            </p:nvSpPr>
            <p:spPr bwMode="auto">
              <a:xfrm>
                <a:off x="5462693" y="3837941"/>
                <a:ext cx="254000" cy="251884"/>
              </a:xfrm>
              <a:prstGeom prst="octagon">
                <a:avLst/>
              </a:pr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Freeform 122"/>
              <p:cNvSpPr/>
              <p:nvPr/>
            </p:nvSpPr>
            <p:spPr bwMode="auto">
              <a:xfrm>
                <a:off x="5765378" y="3774440"/>
                <a:ext cx="315383" cy="315384"/>
              </a:xfrm>
              <a:prstGeom prst="octagon">
                <a:avLst/>
              </a:pr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Freeform 123"/>
              <p:cNvSpPr/>
              <p:nvPr/>
            </p:nvSpPr>
            <p:spPr bwMode="auto">
              <a:xfrm>
                <a:off x="5462693" y="4142740"/>
                <a:ext cx="254000" cy="247651"/>
              </a:xfrm>
              <a:prstGeom prst="octagon">
                <a:avLst/>
              </a:pr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Freeform 124"/>
              <p:cNvSpPr/>
              <p:nvPr/>
            </p:nvSpPr>
            <p:spPr bwMode="auto">
              <a:xfrm>
                <a:off x="5765378" y="4142740"/>
                <a:ext cx="249767" cy="247651"/>
              </a:xfrm>
              <a:prstGeom prst="octagon">
                <a:avLst/>
              </a:pr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矩形 1"/>
            <p:cNvSpPr>
              <a:spLocks noChangeArrowheads="1"/>
            </p:cNvSpPr>
            <p:nvPr/>
          </p:nvSpPr>
          <p:spPr bwMode="auto">
            <a:xfrm>
              <a:off x="1486694" y="1582595"/>
              <a:ext cx="2540905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rgbClr val="38B1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Dijkstra</a:t>
              </a:r>
              <a:r>
                <a:rPr lang="zh-CN" altLang="en-US" sz="2800" b="1" dirty="0" smtClean="0">
                  <a:solidFill>
                    <a:srgbClr val="38B1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800" b="1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1"/>
            <p:cNvSpPr>
              <a:spLocks noChangeArrowheads="1"/>
            </p:cNvSpPr>
            <p:nvPr/>
          </p:nvSpPr>
          <p:spPr bwMode="auto">
            <a:xfrm>
              <a:off x="6815286" y="1601774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rgbClr val="0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Floyd</a:t>
              </a:r>
              <a:r>
                <a:rPr lang="zh-CN" altLang="en-US" sz="2800" b="1" dirty="0" smtClean="0">
                  <a:solidFill>
                    <a:srgbClr val="0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800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1"/>
            <p:cNvSpPr>
              <a:spLocks noChangeArrowheads="1"/>
            </p:cNvSpPr>
            <p:nvPr/>
          </p:nvSpPr>
          <p:spPr bwMode="auto">
            <a:xfrm>
              <a:off x="1500991" y="3603995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SPFA</a:t>
              </a:r>
              <a:r>
                <a:rPr lang="zh-CN" altLang="en-US" sz="28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413741" y="2251307"/>
              <a:ext cx="2843207" cy="882650"/>
              <a:chOff x="1177047" y="2540424"/>
              <a:chExt cx="4018947" cy="882650"/>
            </a:xfrm>
          </p:grpSpPr>
          <p:sp>
            <p:nvSpPr>
              <p:cNvPr id="70" name="任意多边形 69"/>
              <p:cNvSpPr/>
              <p:nvPr/>
            </p:nvSpPr>
            <p:spPr>
              <a:xfrm flipH="1">
                <a:off x="1177047" y="2540424"/>
                <a:ext cx="3966030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Oval 54"/>
              <p:cNvSpPr>
                <a:spLocks noChangeArrowheads="1"/>
              </p:cNvSpPr>
              <p:nvPr/>
            </p:nvSpPr>
            <p:spPr bwMode="auto">
              <a:xfrm>
                <a:off x="5085927" y="3313007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935960" y="2264007"/>
              <a:ext cx="2993488" cy="878416"/>
              <a:chOff x="6563360" y="2553124"/>
              <a:chExt cx="3712633" cy="878416"/>
            </a:xfrm>
          </p:grpSpPr>
          <p:sp>
            <p:nvSpPr>
              <p:cNvPr id="68" name="任意多边形 67"/>
              <p:cNvSpPr/>
              <p:nvPr/>
            </p:nvSpPr>
            <p:spPr>
              <a:xfrm>
                <a:off x="6626860" y="2553124"/>
                <a:ext cx="3649133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1413741" y="4285424"/>
              <a:ext cx="2775970" cy="882650"/>
              <a:chOff x="1177046" y="4574541"/>
              <a:chExt cx="3640065" cy="882650"/>
            </a:xfrm>
          </p:grpSpPr>
          <p:sp>
            <p:nvSpPr>
              <p:cNvPr id="66" name="任意多边形 65"/>
              <p:cNvSpPr/>
              <p:nvPr/>
            </p:nvSpPr>
            <p:spPr>
              <a:xfrm flipH="1">
                <a:off x="1177046" y="4574541"/>
                <a:ext cx="3574447" cy="82761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528430"/>
                  <a:gd name="connsiteY0-8" fmla="*/ 587027 h 587027"/>
                  <a:gd name="connsiteX1-9" fmla="*/ 333375 w 2528430"/>
                  <a:gd name="connsiteY1-10" fmla="*/ 6002 h 587027"/>
                  <a:gd name="connsiteX2-11" fmla="*/ 2528430 w 2528430"/>
                  <a:gd name="connsiteY2-12" fmla="*/ 0 h 5870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528430" h="587027">
                    <a:moveTo>
                      <a:pt x="0" y="587027"/>
                    </a:moveTo>
                    <a:lnTo>
                      <a:pt x="333375" y="6002"/>
                    </a:lnTo>
                    <a:lnTo>
                      <a:pt x="2528430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Oval 54"/>
              <p:cNvSpPr>
                <a:spLocks noChangeArrowheads="1"/>
              </p:cNvSpPr>
              <p:nvPr/>
            </p:nvSpPr>
            <p:spPr bwMode="auto">
              <a:xfrm>
                <a:off x="4707044" y="5347124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2" name="矩形 1"/>
            <p:cNvSpPr>
              <a:spLocks noChangeArrowheads="1"/>
            </p:cNvSpPr>
            <p:nvPr/>
          </p:nvSpPr>
          <p:spPr bwMode="auto">
            <a:xfrm>
              <a:off x="6815286" y="3723421"/>
              <a:ext cx="3492412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rgbClr val="66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Bellman-Ford</a:t>
              </a:r>
              <a:r>
                <a:rPr lang="zh-CN" altLang="en-US" sz="2800" b="1" dirty="0" smtClean="0">
                  <a:solidFill>
                    <a:srgbClr val="66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800" b="1" dirty="0">
                <a:solidFill>
                  <a:srgbClr val="66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5986952" y="4391817"/>
              <a:ext cx="4263120" cy="710428"/>
              <a:chOff x="6563360" y="2553124"/>
              <a:chExt cx="5287277" cy="878416"/>
            </a:xfrm>
          </p:grpSpPr>
          <p:sp>
            <p:nvSpPr>
              <p:cNvPr id="64" name="任意多边形 63"/>
              <p:cNvSpPr/>
              <p:nvPr/>
            </p:nvSpPr>
            <p:spPr>
              <a:xfrm>
                <a:off x="6626860" y="2553124"/>
                <a:ext cx="5223777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88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Bellman-Ford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6" name="矩形 5"/>
          <p:cNvSpPr/>
          <p:nvPr/>
        </p:nvSpPr>
        <p:spPr>
          <a:xfrm>
            <a:off x="1270670" y="1269554"/>
            <a:ext cx="94893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r>
              <a:rPr lang="zh-CN" altLang="en-US" sz="2800" dirty="0" smtClean="0">
                <a:latin typeface="宋体" panose="02010600030101010101" pitchFamily="2" charset="-122"/>
              </a:rPr>
              <a:t>算法</a:t>
            </a:r>
            <a:r>
              <a:rPr lang="zh-CN" altLang="en-US" sz="2800" dirty="0">
                <a:latin typeface="宋体" panose="02010600030101010101" pitchFamily="2" charset="-122"/>
              </a:rPr>
              <a:t>用于求解单源最短路径问题，由理查德</a:t>
            </a:r>
            <a:r>
              <a:rPr lang="en-US" altLang="zh-CN" sz="2800" dirty="0">
                <a:latin typeface="宋体" panose="02010600030101010101" pitchFamily="2" charset="-122"/>
              </a:rPr>
              <a:t>·</a:t>
            </a:r>
            <a:r>
              <a:rPr lang="zh-CN" altLang="en-US" sz="2800" dirty="0">
                <a:latin typeface="宋体" panose="02010600030101010101" pitchFamily="2" charset="-122"/>
              </a:rPr>
              <a:t>贝尔曼和莱斯特</a:t>
            </a:r>
            <a:r>
              <a:rPr lang="en-US" altLang="zh-CN" sz="2800" dirty="0">
                <a:latin typeface="宋体" panose="02010600030101010101" pitchFamily="2" charset="-122"/>
              </a:rPr>
              <a:t>·</a:t>
            </a:r>
            <a:r>
              <a:rPr lang="zh-CN" altLang="en-US" sz="2800" dirty="0">
                <a:latin typeface="宋体" panose="02010600030101010101" pitchFamily="2" charset="-122"/>
              </a:rPr>
              <a:t>福特提出。该算法的优点是边的权值可以为负数、实现简单，缺点是时间复杂度过高。但是，对该算法可以进行若干种优化，以提高效率。</a:t>
            </a:r>
          </a:p>
        </p:txBody>
      </p:sp>
    </p:spTree>
    <p:extLst>
      <p:ext uri="{BB962C8B-B14F-4D97-AF65-F5344CB8AC3E}">
        <p14:creationId xmlns:p14="http://schemas.microsoft.com/office/powerpoint/2010/main" val="42902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Bellman-Ford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6" name="矩形 5"/>
          <p:cNvSpPr/>
          <p:nvPr/>
        </p:nvSpPr>
        <p:spPr>
          <a:xfrm>
            <a:off x="1270670" y="1269554"/>
            <a:ext cx="95106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r>
              <a:rPr lang="zh-CN" altLang="en-US" sz="2800" dirty="0" smtClean="0">
                <a:latin typeface="宋体" panose="02010600030101010101" pitchFamily="2" charset="-122"/>
              </a:rPr>
              <a:t>算法</a:t>
            </a:r>
            <a:r>
              <a:rPr lang="zh-CN" altLang="en-US" sz="2800" dirty="0">
                <a:latin typeface="宋体" panose="02010600030101010101" pitchFamily="2" charset="-122"/>
              </a:rPr>
              <a:t>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sz="2800" dirty="0">
                <a:latin typeface="宋体" panose="02010600030101010101" pitchFamily="2" charset="-122"/>
              </a:rPr>
              <a:t>算法类似，都以松弛操作为基础。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sz="2800" dirty="0">
                <a:latin typeface="宋体" panose="02010600030101010101" pitchFamily="2" charset="-122"/>
              </a:rPr>
              <a:t>算法以贪心法选取未被处理的具有最小权值的节点，然后对</a:t>
            </a:r>
            <a:r>
              <a:rPr lang="zh-CN" altLang="en-US" sz="2800" dirty="0" smtClean="0">
                <a:latin typeface="宋体" panose="02010600030101010101" pitchFamily="2" charset="-122"/>
              </a:rPr>
              <a:t>其邻接点进行</a:t>
            </a:r>
            <a:r>
              <a:rPr lang="zh-CN" altLang="en-US" sz="2800" dirty="0">
                <a:latin typeface="宋体" panose="02010600030101010101" pitchFamily="2" charset="-122"/>
              </a:rPr>
              <a:t>松弛</a:t>
            </a:r>
            <a:r>
              <a:rPr lang="zh-CN" altLang="en-US" sz="2800" dirty="0" smtClean="0">
                <a:latin typeface="宋体" panose="02010600030101010101" pitchFamily="2" charset="-122"/>
              </a:rPr>
              <a:t>操作。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r>
              <a:rPr lang="zh-CN" altLang="en-US" sz="2800" dirty="0" smtClean="0">
                <a:latin typeface="宋体" panose="02010600030101010101" pitchFamily="2" charset="-122"/>
              </a:rPr>
              <a:t>算法</a:t>
            </a:r>
            <a:r>
              <a:rPr lang="zh-CN" altLang="en-US" sz="2800" dirty="0">
                <a:latin typeface="宋体" panose="02010600030101010101" pitchFamily="2" charset="-122"/>
              </a:rPr>
              <a:t>对所有</a:t>
            </a:r>
            <a:r>
              <a:rPr lang="zh-CN" altLang="en-US" sz="2800" dirty="0" smtClean="0">
                <a:latin typeface="宋体" panose="02010600030101010101" pitchFamily="2" charset="-122"/>
              </a:rPr>
              <a:t>边进行</a:t>
            </a:r>
            <a:r>
              <a:rPr lang="zh-CN" altLang="en-US" sz="2800" dirty="0">
                <a:latin typeface="宋体" panose="02010600030101010101" pitchFamily="2" charset="-122"/>
              </a:rPr>
              <a:t>松弛操作，共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 smtClean="0">
                <a:latin typeface="宋体" panose="02010600030101010101" pitchFamily="2" charset="-122"/>
              </a:rPr>
              <a:t>次，因为</a:t>
            </a:r>
            <a:r>
              <a:rPr lang="zh-CN" altLang="en-US" sz="2800" dirty="0">
                <a:latin typeface="宋体" panose="02010600030101010101" pitchFamily="2" charset="-122"/>
              </a:rPr>
              <a:t>负环可以无限制地减少最短路径长度，所以</a:t>
            </a:r>
            <a:r>
              <a:rPr lang="zh-CN" altLang="en-US" sz="2800" dirty="0" smtClean="0">
                <a:latin typeface="宋体" panose="02010600030101010101" pitchFamily="2" charset="-122"/>
              </a:rPr>
              <a:t>如果第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</a:rPr>
              <a:t>次操作仍可松弛，则一定存在负环。</a:t>
            </a:r>
          </a:p>
        </p:txBody>
      </p:sp>
    </p:spTree>
    <p:extLst>
      <p:ext uri="{BB962C8B-B14F-4D97-AF65-F5344CB8AC3E}">
        <p14:creationId xmlns:p14="http://schemas.microsoft.com/office/powerpoint/2010/main" val="4168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Bellman-Ford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7" name="矩形 6"/>
          <p:cNvSpPr/>
          <p:nvPr/>
        </p:nvSpPr>
        <p:spPr>
          <a:xfrm>
            <a:off x="887372" y="893509"/>
            <a:ext cx="99833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）数据结构。因为需要利用边进行松弛，因此采用边集数组存储。每条边都有三个域：两个端点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和边权</a:t>
            </a:r>
            <a:r>
              <a:rPr lang="en-US" altLang="zh-CN" sz="2800" i="1" dirty="0">
                <a:latin typeface="Times New Roman" panose="02020603050405020304" pitchFamily="18" charset="0"/>
              </a:rPr>
              <a:t>w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）松弛操作。对所有的边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如果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601200"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[e[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].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]&gt;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[e[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].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]+e[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].</a:t>
            </a:r>
            <a:r>
              <a:rPr lang="en-US" altLang="zh-CN" sz="2800" i="1" dirty="0">
                <a:latin typeface="Times New Roman" panose="02020603050405020304" pitchFamily="18" charset="0"/>
              </a:rPr>
              <a:t>w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[e[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].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]=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[e[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].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]+e[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].</a:t>
            </a:r>
            <a:r>
              <a:rPr lang="en-US" altLang="zh-CN" sz="2800" i="1" dirty="0">
                <a:latin typeface="Times New Roman" panose="02020603050405020304" pitchFamily="18" charset="0"/>
              </a:rPr>
              <a:t>w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601200"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</a:rPr>
              <a:t>表示从源点到节点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的最短路径长度。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）重复松弛操作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</a:rPr>
              <a:t>次。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）再</a:t>
            </a:r>
            <a:r>
              <a:rPr lang="zh-CN" altLang="en-US" sz="2800" dirty="0">
                <a:latin typeface="Times New Roman" panose="02020603050405020304" pitchFamily="18" charset="0"/>
              </a:rPr>
              <a:t>执行一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次，</a:t>
            </a:r>
            <a:r>
              <a:rPr lang="zh-CN" altLang="en-US" sz="2800" dirty="0">
                <a:latin typeface="Times New Roman" panose="02020603050405020304" pitchFamily="18" charset="0"/>
              </a:rPr>
              <a:t>如果仍然可以松弛，则说明有负环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4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Bellman-Ford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7" name="矩形 6"/>
          <p:cNvSpPr/>
          <p:nvPr/>
        </p:nvSpPr>
        <p:spPr>
          <a:xfrm>
            <a:off x="1054646" y="1050185"/>
            <a:ext cx="9865096" cy="737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3200" dirty="0" smtClean="0">
                <a:latin typeface="宋体" panose="02010600030101010101" pitchFamily="2" charset="-122"/>
              </a:rPr>
              <a:t>求源点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 smtClean="0">
                <a:latin typeface="宋体" panose="02010600030101010101" pitchFamily="2" charset="-122"/>
              </a:rPr>
              <a:t>到其它各个结点的最短路径。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2277666"/>
            <a:ext cx="4109341" cy="263391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095206" y="2584496"/>
            <a:ext cx="4727987" cy="943324"/>
            <a:chOff x="6095206" y="2584496"/>
            <a:chExt cx="4727987" cy="94332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06" y="2584496"/>
              <a:ext cx="4727987" cy="94332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51" t="38167" r="20354" b="15990"/>
            <a:stretch/>
          </p:blipFill>
          <p:spPr>
            <a:xfrm>
              <a:off x="8459199" y="2953446"/>
              <a:ext cx="644090" cy="432444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51" t="38167" r="20354" b="15990"/>
            <a:stretch/>
          </p:blipFill>
          <p:spPr>
            <a:xfrm>
              <a:off x="7674927" y="2941532"/>
              <a:ext cx="644090" cy="432444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7" name="文本框 16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68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1754012" y="1373899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Bellman-Ford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41088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610</Words>
  <Application>Microsoft Office PowerPoint</Application>
  <PresentationFormat>自定义</PresentationFormat>
  <Paragraphs>75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227</cp:revision>
  <dcterms:created xsi:type="dcterms:W3CDTF">2015-04-23T03:04:00Z</dcterms:created>
  <dcterms:modified xsi:type="dcterms:W3CDTF">2022-02-07T14:02:39Z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