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83" r:id="rId2"/>
    <p:sldId id="540" r:id="rId3"/>
    <p:sldId id="430" r:id="rId4"/>
    <p:sldId id="549" r:id="rId5"/>
    <p:sldId id="578" r:id="rId6"/>
    <p:sldId id="591" r:id="rId7"/>
    <p:sldId id="589" r:id="rId8"/>
    <p:sldId id="590" r:id="rId9"/>
    <p:sldId id="584" r:id="rId10"/>
    <p:sldId id="585" r:id="rId11"/>
    <p:sldId id="586" r:id="rId12"/>
    <p:sldId id="587" r:id="rId13"/>
    <p:sldId id="588" r:id="rId14"/>
    <p:sldId id="536" r:id="rId15"/>
  </p:sldIdLst>
  <p:sldSz cx="12190413" cy="6859588"/>
  <p:notesSz cx="6858000" cy="9144000"/>
  <p:custDataLst>
    <p:tags r:id="rId18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90000"/>
    <a:srgbClr val="990033"/>
    <a:srgbClr val="800000"/>
    <a:srgbClr val="660033"/>
    <a:srgbClr val="669900"/>
    <a:srgbClr val="B11212"/>
    <a:srgbClr val="38B1BF"/>
    <a:srgbClr val="0033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4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16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3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517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65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4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5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51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6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40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19051" y="3884867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0950" y="4721955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58325" y="711748"/>
            <a:ext cx="6840760" cy="304693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短 路 径</a:t>
            </a:r>
            <a:endParaRPr lang="en-US" altLang="zh-CN" sz="96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SPFA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1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5236" y="1102661"/>
            <a:ext cx="1045454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算法分析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）时间复杂度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：最坏情况下的时间</a:t>
            </a:r>
            <a:r>
              <a:rPr lang="zh-CN" altLang="en-US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nm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，对于稀疏图的</a:t>
            </a:r>
            <a:r>
              <a:rPr lang="zh-CN" altLang="en-US" sz="2800" dirty="0">
                <a:latin typeface="Times New Roman" panose="02020603050405020304" pitchFamily="18" charset="0"/>
              </a:rPr>
              <a:t>时间复杂度为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是一个较小的常数。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）空间复杂度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：包含数组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，空间</a:t>
            </a:r>
            <a:r>
              <a:rPr lang="zh-CN" altLang="en-US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n+m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SPFA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97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1761" y="1117952"/>
            <a:ext cx="99746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算法优化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SPFA</a:t>
            </a:r>
            <a:r>
              <a:rPr lang="zh-CN" altLang="en-US" sz="2800" dirty="0">
                <a:latin typeface="Times New Roman" panose="02020603050405020304" pitchFamily="18" charset="0"/>
              </a:rPr>
              <a:t>算法有两个优化策略：</a:t>
            </a:r>
            <a:r>
              <a:rPr lang="en-US" altLang="zh-CN" sz="2800" dirty="0">
                <a:latin typeface="Times New Roman" panose="02020603050405020304" pitchFamily="18" charset="0"/>
              </a:rPr>
              <a:t>SLF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LLL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</a:rPr>
              <a:t>SLF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Small Label First</a:t>
            </a:r>
            <a:r>
              <a:rPr lang="zh-CN" altLang="en-US" sz="2800" dirty="0">
                <a:latin typeface="Times New Roman" panose="02020603050405020304" pitchFamily="18" charset="0"/>
              </a:rPr>
              <a:t>）策略：如果待入队的节点是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</a:rPr>
              <a:t>，队首元素为节点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，若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]&lt;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，则将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</a:rPr>
              <a:t>插入队首，否则插入队尾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854386" y="4509914"/>
            <a:ext cx="2130711" cy="2167675"/>
            <a:chOff x="9462496" y="1644683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SPFA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1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2638" y="1067534"/>
            <a:ext cx="100811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算法优化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</a:rPr>
              <a:t>LLL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Large Label Last</a:t>
            </a:r>
            <a:r>
              <a:rPr lang="zh-CN" altLang="en-US" sz="2800" dirty="0">
                <a:latin typeface="Times New Roman" panose="02020603050405020304" pitchFamily="18" charset="0"/>
              </a:rPr>
              <a:t>）策略：设队首元素为节点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，队列中所有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</a:rPr>
              <a:t>的平均值为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，若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]&gt;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，则将节点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插入队尾，查找下一元素，直到找到某一节点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满足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，将节点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出队，进行松弛操作。</a:t>
            </a:r>
          </a:p>
          <a:p>
            <a:pPr indent="6012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SLF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LLL</a:t>
            </a:r>
            <a:r>
              <a:rPr lang="zh-CN" altLang="en-US" sz="2800" dirty="0">
                <a:latin typeface="Times New Roman" panose="02020603050405020304" pitchFamily="18" charset="0"/>
              </a:rPr>
              <a:t>在随机数据上表现优秀，但是在正权图上的最坏情况为</a:t>
            </a:r>
            <a:r>
              <a:rPr lang="en-US" altLang="zh-CN" sz="2800" i="1" dirty="0">
                <a:latin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nm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，在负权图上的最坏情况为达到指数级复杂度。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SPFA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71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最短路径算法比较分析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558702" y="1413570"/>
            <a:ext cx="8893957" cy="3962246"/>
            <a:chOff x="1413741" y="1582595"/>
            <a:chExt cx="8893957" cy="3962246"/>
          </a:xfrm>
        </p:grpSpPr>
        <p:sp>
          <p:nvSpPr>
            <p:cNvPr id="53" name="Freeform 105"/>
            <p:cNvSpPr/>
            <p:nvPr/>
          </p:nvSpPr>
          <p:spPr bwMode="auto">
            <a:xfrm>
              <a:off x="5231110" y="4293890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7"/>
            <p:cNvSpPr/>
            <p:nvPr/>
          </p:nvSpPr>
          <p:spPr bwMode="auto">
            <a:xfrm>
              <a:off x="3889144" y="4293890"/>
              <a:ext cx="1155700" cy="1250951"/>
            </a:xfrm>
            <a:custGeom>
              <a:avLst/>
              <a:gdLst>
                <a:gd name="T0" fmla="*/ 878 w 878"/>
                <a:gd name="T1" fmla="*/ 30 h 952"/>
                <a:gd name="T2" fmla="*/ 456 w 878"/>
                <a:gd name="T3" fmla="*/ 252 h 952"/>
                <a:gd name="T4" fmla="*/ 498 w 878"/>
                <a:gd name="T5" fmla="*/ 0 h 952"/>
                <a:gd name="T6" fmla="*/ 164 w 878"/>
                <a:gd name="T7" fmla="*/ 0 h 952"/>
                <a:gd name="T8" fmla="*/ 0 w 878"/>
                <a:gd name="T9" fmla="*/ 952 h 952"/>
                <a:gd name="T10" fmla="*/ 878 w 878"/>
                <a:gd name="T11" fmla="*/ 492 h 952"/>
                <a:gd name="T12" fmla="*/ 878 w 878"/>
                <a:gd name="T13" fmla="*/ 3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120792" y="1711556"/>
              <a:ext cx="4030134" cy="3833285"/>
              <a:chOff x="3748193" y="2000673"/>
              <a:chExt cx="4030134" cy="3833285"/>
            </a:xfrm>
          </p:grpSpPr>
          <p:sp>
            <p:nvSpPr>
              <p:cNvPr id="72" name="Freeform 104"/>
              <p:cNvSpPr/>
              <p:nvPr/>
            </p:nvSpPr>
            <p:spPr bwMode="auto">
              <a:xfrm>
                <a:off x="5858511" y="4583007"/>
                <a:ext cx="1151467" cy="1250951"/>
              </a:xfrm>
              <a:custGeom>
                <a:avLst/>
                <a:gdLst>
                  <a:gd name="T0" fmla="*/ 0 w 876"/>
                  <a:gd name="T1" fmla="*/ 2147483647 h 952"/>
                  <a:gd name="T2" fmla="*/ 0 w 876"/>
                  <a:gd name="T3" fmla="*/ 2147483647 h 952"/>
                  <a:gd name="T4" fmla="*/ 2147483647 w 876"/>
                  <a:gd name="T5" fmla="*/ 2147483647 h 952"/>
                  <a:gd name="T6" fmla="*/ 2147483647 w 876"/>
                  <a:gd name="T7" fmla="*/ 0 h 952"/>
                  <a:gd name="T8" fmla="*/ 2147483647 w 876"/>
                  <a:gd name="T9" fmla="*/ 0 h 952"/>
                  <a:gd name="T10" fmla="*/ 2147483647 w 876"/>
                  <a:gd name="T11" fmla="*/ 2147483647 h 952"/>
                  <a:gd name="T12" fmla="*/ 0 w 876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106"/>
              <p:cNvSpPr/>
              <p:nvPr/>
            </p:nvSpPr>
            <p:spPr bwMode="auto">
              <a:xfrm>
                <a:off x="4516545" y="4583007"/>
                <a:ext cx="1155700" cy="1250951"/>
              </a:xfrm>
              <a:custGeom>
                <a:avLst/>
                <a:gdLst>
                  <a:gd name="T0" fmla="*/ 2147483647 w 878"/>
                  <a:gd name="T1" fmla="*/ 2147483647 h 952"/>
                  <a:gd name="T2" fmla="*/ 2147483647 w 878"/>
                  <a:gd name="T3" fmla="*/ 2147483647 h 952"/>
                  <a:gd name="T4" fmla="*/ 2147483647 w 878"/>
                  <a:gd name="T5" fmla="*/ 0 h 952"/>
                  <a:gd name="T6" fmla="*/ 2147483647 w 878"/>
                  <a:gd name="T7" fmla="*/ 0 h 952"/>
                  <a:gd name="T8" fmla="*/ 0 w 878"/>
                  <a:gd name="T9" fmla="*/ 2147483647 h 952"/>
                  <a:gd name="T10" fmla="*/ 2147483647 w 878"/>
                  <a:gd name="T11" fmla="*/ 2147483647 h 952"/>
                  <a:gd name="T12" fmla="*/ 2147483647 w 878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08"/>
              <p:cNvSpPr/>
              <p:nvPr/>
            </p:nvSpPr>
            <p:spPr bwMode="auto">
              <a:xfrm>
                <a:off x="5763260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0 h 1804"/>
                  <a:gd name="T4" fmla="*/ 0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2147483647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 109"/>
              <p:cNvSpPr/>
              <p:nvPr/>
            </p:nvSpPr>
            <p:spPr bwMode="auto">
              <a:xfrm>
                <a:off x="3748193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2147483647 h 1804"/>
                  <a:gd name="T4" fmla="*/ 2147483647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0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Freeform 121"/>
              <p:cNvSpPr/>
              <p:nvPr/>
            </p:nvSpPr>
            <p:spPr bwMode="auto">
              <a:xfrm>
                <a:off x="5462693" y="3837941"/>
                <a:ext cx="254000" cy="251884"/>
              </a:xfrm>
              <a:prstGeom prst="octagon">
                <a:avLst/>
              </a:pr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Freeform 122"/>
              <p:cNvSpPr/>
              <p:nvPr/>
            </p:nvSpPr>
            <p:spPr bwMode="auto">
              <a:xfrm>
                <a:off x="5765378" y="3774440"/>
                <a:ext cx="315383" cy="315384"/>
              </a:xfrm>
              <a:prstGeom prst="octagon">
                <a:avLst/>
              </a:pr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Freeform 123"/>
              <p:cNvSpPr/>
              <p:nvPr/>
            </p:nvSpPr>
            <p:spPr bwMode="auto">
              <a:xfrm>
                <a:off x="5462693" y="4142740"/>
                <a:ext cx="254000" cy="247651"/>
              </a:xfrm>
              <a:prstGeom prst="octagon">
                <a:avLst/>
              </a:pr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124"/>
              <p:cNvSpPr/>
              <p:nvPr/>
            </p:nvSpPr>
            <p:spPr bwMode="auto">
              <a:xfrm>
                <a:off x="5765378" y="4142740"/>
                <a:ext cx="249767" cy="247651"/>
              </a:xfrm>
              <a:prstGeom prst="octagon">
                <a:avLst/>
              </a:pr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矩形 1"/>
            <p:cNvSpPr>
              <a:spLocks noChangeArrowheads="1"/>
            </p:cNvSpPr>
            <p:nvPr/>
          </p:nvSpPr>
          <p:spPr bwMode="auto">
            <a:xfrm>
              <a:off x="1486694" y="1582595"/>
              <a:ext cx="254090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Dijkstra</a:t>
              </a:r>
              <a:r>
                <a:rPr lang="zh-CN" altLang="en-US" sz="2800" b="1" dirty="0" smtClean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1"/>
            <p:cNvSpPr>
              <a:spLocks noChangeArrowheads="1"/>
            </p:cNvSpPr>
            <p:nvPr/>
          </p:nvSpPr>
          <p:spPr bwMode="auto">
            <a:xfrm>
              <a:off x="6815286" y="1601774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Floyd</a:t>
              </a:r>
              <a:r>
                <a:rPr lang="zh-CN" altLang="en-US" sz="2800" b="1" dirty="0" smtClean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1"/>
            <p:cNvSpPr>
              <a:spLocks noChangeArrowheads="1"/>
            </p:cNvSpPr>
            <p:nvPr/>
          </p:nvSpPr>
          <p:spPr bwMode="auto">
            <a:xfrm>
              <a:off x="1500991" y="3603995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SPFA</a:t>
              </a:r>
              <a:r>
                <a:rPr lang="zh-CN" altLang="en-US" sz="28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413741" y="2251307"/>
              <a:ext cx="2843207" cy="882650"/>
              <a:chOff x="1177047" y="2540424"/>
              <a:chExt cx="4018947" cy="882650"/>
            </a:xfrm>
          </p:grpSpPr>
          <p:sp>
            <p:nvSpPr>
              <p:cNvPr id="70" name="任意多边形 69"/>
              <p:cNvSpPr/>
              <p:nvPr/>
            </p:nvSpPr>
            <p:spPr>
              <a:xfrm flipH="1">
                <a:off x="1177047" y="2540424"/>
                <a:ext cx="3966030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Oval 54"/>
              <p:cNvSpPr>
                <a:spLocks noChangeArrowheads="1"/>
              </p:cNvSpPr>
              <p:nvPr/>
            </p:nvSpPr>
            <p:spPr bwMode="auto">
              <a:xfrm>
                <a:off x="5085927" y="3313007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935960" y="2264007"/>
              <a:ext cx="2993488" cy="878416"/>
              <a:chOff x="6563360" y="2553124"/>
              <a:chExt cx="3712633" cy="878416"/>
            </a:xfrm>
          </p:grpSpPr>
          <p:sp>
            <p:nvSpPr>
              <p:cNvPr id="68" name="任意多边形 67"/>
              <p:cNvSpPr/>
              <p:nvPr/>
            </p:nvSpPr>
            <p:spPr>
              <a:xfrm>
                <a:off x="6626860" y="2553124"/>
                <a:ext cx="3649133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1413741" y="4285424"/>
              <a:ext cx="2775970" cy="882650"/>
              <a:chOff x="1177046" y="4574541"/>
              <a:chExt cx="3640065" cy="882650"/>
            </a:xfrm>
          </p:grpSpPr>
          <p:sp>
            <p:nvSpPr>
              <p:cNvPr id="66" name="任意多边形 65"/>
              <p:cNvSpPr/>
              <p:nvPr/>
            </p:nvSpPr>
            <p:spPr>
              <a:xfrm flipH="1">
                <a:off x="1177046" y="4574541"/>
                <a:ext cx="3574447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Oval 54"/>
              <p:cNvSpPr>
                <a:spLocks noChangeArrowheads="1"/>
              </p:cNvSpPr>
              <p:nvPr/>
            </p:nvSpPr>
            <p:spPr bwMode="auto">
              <a:xfrm>
                <a:off x="4707044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矩形 1"/>
            <p:cNvSpPr>
              <a:spLocks noChangeArrowheads="1"/>
            </p:cNvSpPr>
            <p:nvPr/>
          </p:nvSpPr>
          <p:spPr bwMode="auto">
            <a:xfrm>
              <a:off x="6815286" y="3723421"/>
              <a:ext cx="349241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Bellman-Ford</a:t>
              </a:r>
              <a:r>
                <a:rPr lang="zh-CN" altLang="en-US" sz="2800" b="1" dirty="0" smtClean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rgbClr val="66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5986952" y="4391817"/>
              <a:ext cx="4263120" cy="710428"/>
              <a:chOff x="6563360" y="2553124"/>
              <a:chExt cx="5287277" cy="878416"/>
            </a:xfrm>
          </p:grpSpPr>
          <p:sp>
            <p:nvSpPr>
              <p:cNvPr id="64" name="任意多边形 63"/>
              <p:cNvSpPr/>
              <p:nvPr/>
            </p:nvSpPr>
            <p:spPr>
              <a:xfrm>
                <a:off x="6626860" y="2553124"/>
                <a:ext cx="5223777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188010" y="1935691"/>
            <a:ext cx="3034988" cy="774023"/>
            <a:chOff x="909663" y="1858641"/>
            <a:chExt cx="3034988" cy="774023"/>
          </a:xfrm>
        </p:grpSpPr>
        <p:sp>
          <p:nvSpPr>
            <p:cNvPr id="38" name="矩形 37"/>
            <p:cNvSpPr/>
            <p:nvPr/>
          </p:nvSpPr>
          <p:spPr>
            <a:xfrm>
              <a:off x="909663" y="1858641"/>
              <a:ext cx="116278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i="1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b="1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 baseline="300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右箭头 38"/>
            <p:cNvSpPr/>
            <p:nvPr/>
          </p:nvSpPr>
          <p:spPr>
            <a:xfrm>
              <a:off x="1918765" y="2205658"/>
              <a:ext cx="341994" cy="153846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234680" y="1894000"/>
              <a:ext cx="170997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i="1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b="1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800" b="1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log</a:t>
              </a:r>
              <a:r>
                <a:rPr lang="en-US" altLang="zh-CN" sz="2800" b="1" i="1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7344454" y="1988341"/>
            <a:ext cx="1162780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baseline="30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31637" y="4046598"/>
            <a:ext cx="1162780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(k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16590" y="4144415"/>
            <a:ext cx="1162780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nm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921543" y="4496779"/>
            <a:ext cx="1162780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nm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3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82" grpId="0"/>
      <p:bldP spid="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51" name="文本框 5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最短路径问题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413741" y="1341562"/>
            <a:ext cx="8893957" cy="3962246"/>
            <a:chOff x="1413741" y="1582595"/>
            <a:chExt cx="8893957" cy="3962246"/>
          </a:xfrm>
        </p:grpSpPr>
        <p:sp>
          <p:nvSpPr>
            <p:cNvPr id="53" name="Freeform 105"/>
            <p:cNvSpPr/>
            <p:nvPr/>
          </p:nvSpPr>
          <p:spPr bwMode="auto">
            <a:xfrm>
              <a:off x="5231110" y="4293890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7"/>
            <p:cNvSpPr/>
            <p:nvPr/>
          </p:nvSpPr>
          <p:spPr bwMode="auto">
            <a:xfrm>
              <a:off x="3889144" y="4293890"/>
              <a:ext cx="1155700" cy="1250951"/>
            </a:xfrm>
            <a:custGeom>
              <a:avLst/>
              <a:gdLst>
                <a:gd name="T0" fmla="*/ 878 w 878"/>
                <a:gd name="T1" fmla="*/ 30 h 952"/>
                <a:gd name="T2" fmla="*/ 456 w 878"/>
                <a:gd name="T3" fmla="*/ 252 h 952"/>
                <a:gd name="T4" fmla="*/ 498 w 878"/>
                <a:gd name="T5" fmla="*/ 0 h 952"/>
                <a:gd name="T6" fmla="*/ 164 w 878"/>
                <a:gd name="T7" fmla="*/ 0 h 952"/>
                <a:gd name="T8" fmla="*/ 0 w 878"/>
                <a:gd name="T9" fmla="*/ 952 h 952"/>
                <a:gd name="T10" fmla="*/ 878 w 878"/>
                <a:gd name="T11" fmla="*/ 492 h 952"/>
                <a:gd name="T12" fmla="*/ 878 w 878"/>
                <a:gd name="T13" fmla="*/ 3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120792" y="1711556"/>
              <a:ext cx="4030134" cy="3833285"/>
              <a:chOff x="3748193" y="2000673"/>
              <a:chExt cx="4030134" cy="3833285"/>
            </a:xfrm>
          </p:grpSpPr>
          <p:sp>
            <p:nvSpPr>
              <p:cNvPr id="72" name="Freeform 104"/>
              <p:cNvSpPr/>
              <p:nvPr/>
            </p:nvSpPr>
            <p:spPr bwMode="auto">
              <a:xfrm>
                <a:off x="5858511" y="4583007"/>
                <a:ext cx="1151467" cy="1250951"/>
              </a:xfrm>
              <a:custGeom>
                <a:avLst/>
                <a:gdLst>
                  <a:gd name="T0" fmla="*/ 0 w 876"/>
                  <a:gd name="T1" fmla="*/ 2147483647 h 952"/>
                  <a:gd name="T2" fmla="*/ 0 w 876"/>
                  <a:gd name="T3" fmla="*/ 2147483647 h 952"/>
                  <a:gd name="T4" fmla="*/ 2147483647 w 876"/>
                  <a:gd name="T5" fmla="*/ 2147483647 h 952"/>
                  <a:gd name="T6" fmla="*/ 2147483647 w 876"/>
                  <a:gd name="T7" fmla="*/ 0 h 952"/>
                  <a:gd name="T8" fmla="*/ 2147483647 w 876"/>
                  <a:gd name="T9" fmla="*/ 0 h 952"/>
                  <a:gd name="T10" fmla="*/ 2147483647 w 876"/>
                  <a:gd name="T11" fmla="*/ 2147483647 h 952"/>
                  <a:gd name="T12" fmla="*/ 0 w 876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106"/>
              <p:cNvSpPr/>
              <p:nvPr/>
            </p:nvSpPr>
            <p:spPr bwMode="auto">
              <a:xfrm>
                <a:off x="4516545" y="4583007"/>
                <a:ext cx="1155700" cy="1250951"/>
              </a:xfrm>
              <a:custGeom>
                <a:avLst/>
                <a:gdLst>
                  <a:gd name="T0" fmla="*/ 2147483647 w 878"/>
                  <a:gd name="T1" fmla="*/ 2147483647 h 952"/>
                  <a:gd name="T2" fmla="*/ 2147483647 w 878"/>
                  <a:gd name="T3" fmla="*/ 2147483647 h 952"/>
                  <a:gd name="T4" fmla="*/ 2147483647 w 878"/>
                  <a:gd name="T5" fmla="*/ 0 h 952"/>
                  <a:gd name="T6" fmla="*/ 2147483647 w 878"/>
                  <a:gd name="T7" fmla="*/ 0 h 952"/>
                  <a:gd name="T8" fmla="*/ 0 w 878"/>
                  <a:gd name="T9" fmla="*/ 2147483647 h 952"/>
                  <a:gd name="T10" fmla="*/ 2147483647 w 878"/>
                  <a:gd name="T11" fmla="*/ 2147483647 h 952"/>
                  <a:gd name="T12" fmla="*/ 2147483647 w 878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08"/>
              <p:cNvSpPr/>
              <p:nvPr/>
            </p:nvSpPr>
            <p:spPr bwMode="auto">
              <a:xfrm>
                <a:off x="5763260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0 h 1804"/>
                  <a:gd name="T4" fmla="*/ 0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2147483647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 109"/>
              <p:cNvSpPr/>
              <p:nvPr/>
            </p:nvSpPr>
            <p:spPr bwMode="auto">
              <a:xfrm>
                <a:off x="3748193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2147483647 h 1804"/>
                  <a:gd name="T4" fmla="*/ 2147483647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0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Freeform 121"/>
              <p:cNvSpPr/>
              <p:nvPr/>
            </p:nvSpPr>
            <p:spPr bwMode="auto">
              <a:xfrm>
                <a:off x="5462693" y="3837941"/>
                <a:ext cx="254000" cy="251884"/>
              </a:xfrm>
              <a:prstGeom prst="octagon">
                <a:avLst/>
              </a:pr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Freeform 122"/>
              <p:cNvSpPr/>
              <p:nvPr/>
            </p:nvSpPr>
            <p:spPr bwMode="auto">
              <a:xfrm>
                <a:off x="5765378" y="3774440"/>
                <a:ext cx="315383" cy="315384"/>
              </a:xfrm>
              <a:prstGeom prst="octagon">
                <a:avLst/>
              </a:pr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Freeform 123"/>
              <p:cNvSpPr/>
              <p:nvPr/>
            </p:nvSpPr>
            <p:spPr bwMode="auto">
              <a:xfrm>
                <a:off x="5462693" y="4142740"/>
                <a:ext cx="254000" cy="247651"/>
              </a:xfrm>
              <a:prstGeom prst="octagon">
                <a:avLst/>
              </a:pr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124"/>
              <p:cNvSpPr/>
              <p:nvPr/>
            </p:nvSpPr>
            <p:spPr bwMode="auto">
              <a:xfrm>
                <a:off x="5765378" y="4142740"/>
                <a:ext cx="249767" cy="247651"/>
              </a:xfrm>
              <a:prstGeom prst="octagon">
                <a:avLst/>
              </a:pr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矩形 1"/>
            <p:cNvSpPr>
              <a:spLocks noChangeArrowheads="1"/>
            </p:cNvSpPr>
            <p:nvPr/>
          </p:nvSpPr>
          <p:spPr bwMode="auto">
            <a:xfrm>
              <a:off x="1486694" y="1582595"/>
              <a:ext cx="254090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Dijkstra</a:t>
              </a:r>
              <a:r>
                <a:rPr lang="zh-CN" altLang="en-US" sz="2800" b="1" dirty="0" smtClean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1"/>
            <p:cNvSpPr>
              <a:spLocks noChangeArrowheads="1"/>
            </p:cNvSpPr>
            <p:nvPr/>
          </p:nvSpPr>
          <p:spPr bwMode="auto">
            <a:xfrm>
              <a:off x="6815286" y="1601774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Floyd</a:t>
              </a:r>
              <a:r>
                <a:rPr lang="zh-CN" altLang="en-US" sz="2800" b="1" dirty="0" smtClean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1"/>
            <p:cNvSpPr>
              <a:spLocks noChangeArrowheads="1"/>
            </p:cNvSpPr>
            <p:nvPr/>
          </p:nvSpPr>
          <p:spPr bwMode="auto">
            <a:xfrm>
              <a:off x="1500991" y="3603995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SPFA</a:t>
              </a:r>
              <a:r>
                <a:rPr lang="zh-CN" altLang="en-US" sz="28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413741" y="2251307"/>
              <a:ext cx="2843207" cy="882650"/>
              <a:chOff x="1177047" y="2540424"/>
              <a:chExt cx="4018947" cy="882650"/>
            </a:xfrm>
          </p:grpSpPr>
          <p:sp>
            <p:nvSpPr>
              <p:cNvPr id="70" name="任意多边形 69"/>
              <p:cNvSpPr/>
              <p:nvPr/>
            </p:nvSpPr>
            <p:spPr>
              <a:xfrm flipH="1">
                <a:off x="1177047" y="2540424"/>
                <a:ext cx="3966030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Oval 54"/>
              <p:cNvSpPr>
                <a:spLocks noChangeArrowheads="1"/>
              </p:cNvSpPr>
              <p:nvPr/>
            </p:nvSpPr>
            <p:spPr bwMode="auto">
              <a:xfrm>
                <a:off x="5085927" y="3313007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935960" y="2264007"/>
              <a:ext cx="2993488" cy="878416"/>
              <a:chOff x="6563360" y="2553124"/>
              <a:chExt cx="3712633" cy="878416"/>
            </a:xfrm>
          </p:grpSpPr>
          <p:sp>
            <p:nvSpPr>
              <p:cNvPr id="68" name="任意多边形 67"/>
              <p:cNvSpPr/>
              <p:nvPr/>
            </p:nvSpPr>
            <p:spPr>
              <a:xfrm>
                <a:off x="6626860" y="2553124"/>
                <a:ext cx="3649133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1413741" y="4285424"/>
              <a:ext cx="2775970" cy="882650"/>
              <a:chOff x="1177046" y="4574541"/>
              <a:chExt cx="3640065" cy="882650"/>
            </a:xfrm>
          </p:grpSpPr>
          <p:sp>
            <p:nvSpPr>
              <p:cNvPr id="66" name="任意多边形 65"/>
              <p:cNvSpPr/>
              <p:nvPr/>
            </p:nvSpPr>
            <p:spPr>
              <a:xfrm flipH="1">
                <a:off x="1177046" y="4574541"/>
                <a:ext cx="3574447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Oval 54"/>
              <p:cNvSpPr>
                <a:spLocks noChangeArrowheads="1"/>
              </p:cNvSpPr>
              <p:nvPr/>
            </p:nvSpPr>
            <p:spPr bwMode="auto">
              <a:xfrm>
                <a:off x="4707044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矩形 1"/>
            <p:cNvSpPr>
              <a:spLocks noChangeArrowheads="1"/>
            </p:cNvSpPr>
            <p:nvPr/>
          </p:nvSpPr>
          <p:spPr bwMode="auto">
            <a:xfrm>
              <a:off x="6815286" y="3723421"/>
              <a:ext cx="349241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Bellman-Ford</a:t>
              </a:r>
              <a:r>
                <a:rPr lang="zh-CN" altLang="en-US" sz="2800" b="1" dirty="0" smtClean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rgbClr val="66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5986952" y="4391817"/>
              <a:ext cx="4263120" cy="710428"/>
              <a:chOff x="6563360" y="2553124"/>
              <a:chExt cx="5287277" cy="878416"/>
            </a:xfrm>
          </p:grpSpPr>
          <p:sp>
            <p:nvSpPr>
              <p:cNvPr id="64" name="任意多边形 63"/>
              <p:cNvSpPr/>
              <p:nvPr/>
            </p:nvSpPr>
            <p:spPr>
              <a:xfrm>
                <a:off x="6626860" y="2553124"/>
                <a:ext cx="5223777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88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SPFA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8967" y="1197546"/>
            <a:ext cx="97930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SPFA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Faster Algorithm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）算法是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算法的队列优化算法，通常用于求解含负权边的单源最短路径，以及判负环。在最坏情况下，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SPFA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算法的时间复杂度和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算法相同，为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；但在稀疏图上运行效率较高，为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是一个较小的常数。</a:t>
            </a:r>
          </a:p>
        </p:txBody>
      </p:sp>
    </p:spTree>
    <p:extLst>
      <p:ext uri="{BB962C8B-B14F-4D97-AF65-F5344CB8AC3E}">
        <p14:creationId xmlns:p14="http://schemas.microsoft.com/office/powerpoint/2010/main" val="42902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SPFA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0900" y="1102661"/>
            <a:ext cx="977743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）数据结构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。链式前向星存储</a:t>
            </a:r>
            <a:r>
              <a:rPr lang="zh-CN" altLang="en-US" sz="2800" dirty="0">
                <a:latin typeface="Times New Roman" panose="02020603050405020304" pitchFamily="18" charset="0"/>
              </a:rPr>
              <a:t>图，</a:t>
            </a:r>
            <a:r>
              <a:rPr lang="en-US" altLang="zh-CN" sz="2800" dirty="0" err="1">
                <a:latin typeface="Times New Roman" panose="02020603050405020304" pitchFamily="18" charset="0"/>
              </a:rPr>
              <a:t>dist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记录从源点到节点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</a:rPr>
              <a:t>最短路径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长度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vis[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标记</a:t>
            </a:r>
            <a:r>
              <a:rPr lang="zh-CN" altLang="en-US" sz="2800" dirty="0">
                <a:latin typeface="Times New Roman" panose="02020603050405020304" pitchFamily="18" charset="0"/>
              </a:rPr>
              <a:t>节点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是否在</a:t>
            </a:r>
            <a:r>
              <a:rPr lang="zh-CN" altLang="en-US" sz="2800" dirty="0">
                <a:latin typeface="Times New Roman" panose="02020603050405020304" pitchFamily="18" charset="0"/>
              </a:rPr>
              <a:t>队列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sum[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记录节点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入队次数。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）创建</a:t>
            </a:r>
            <a:r>
              <a:rPr lang="zh-CN" altLang="en-US" sz="2800" dirty="0">
                <a:latin typeface="Times New Roman" panose="02020603050405020304" pitchFamily="18" charset="0"/>
              </a:rPr>
              <a:t>一个队列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，源点</a:t>
            </a:r>
            <a:r>
              <a:rPr lang="en-US" altLang="zh-CN" sz="2800" i="1" dirty="0">
                <a:latin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</a:rPr>
              <a:t>入队，标记</a:t>
            </a:r>
            <a:r>
              <a:rPr lang="en-US" altLang="zh-CN" sz="2800" i="1" dirty="0">
                <a:latin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</a:rPr>
              <a:t>在队列中，</a:t>
            </a:r>
            <a:r>
              <a:rPr lang="en-US" altLang="zh-CN" sz="2800" i="1" dirty="0">
                <a:latin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</a:rPr>
              <a:t>的入队次数加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0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SPFA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734" y="1269554"/>
            <a:ext cx="99244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</a:rPr>
              <a:t>松弛操作。取出队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头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，标记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不在队列中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。考察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的所有出边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，如果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</a:rPr>
              <a:t>]&gt;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]+e[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].</a:t>
            </a:r>
            <a:r>
              <a:rPr lang="en-US" altLang="zh-CN" sz="2800" i="1" dirty="0">
                <a:latin typeface="Times New Roman" panose="02020603050405020304" pitchFamily="18" charset="0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</a:rPr>
              <a:t>]=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]+e[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].</a:t>
            </a:r>
            <a:r>
              <a:rPr lang="en-US" altLang="zh-CN" sz="2800" i="1" dirty="0">
                <a:latin typeface="Times New Roman" panose="02020603050405020304" pitchFamily="18" charset="0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</a:rPr>
              <a:t>。如果节点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不在队列中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，如果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的入队次数加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后大于或等于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，则说明有负环，退出；否则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入队，标记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在队列中。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</a:rPr>
              <a:t>重复松弛操作，直到队列为空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4646" y="1050185"/>
            <a:ext cx="9865096" cy="737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dirty="0" smtClean="0">
                <a:latin typeface="宋体" panose="02010600030101010101" pitchFamily="2" charset="-122"/>
              </a:rPr>
              <a:t>求源点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 smtClean="0">
                <a:latin typeface="宋体" panose="02010600030101010101" pitchFamily="2" charset="-122"/>
              </a:rPr>
              <a:t>到其它各个结点的最短路径。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2277666"/>
            <a:ext cx="4109341" cy="263391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095206" y="2584496"/>
            <a:ext cx="4727987" cy="943324"/>
            <a:chOff x="6095206" y="2584496"/>
            <a:chExt cx="4727987" cy="94332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06" y="2584496"/>
              <a:ext cx="4727987" cy="94332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51" t="38167" r="20354" b="15990"/>
            <a:stretch/>
          </p:blipFill>
          <p:spPr>
            <a:xfrm>
              <a:off x="8459199" y="2953446"/>
              <a:ext cx="644090" cy="43244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51" t="38167" r="20354" b="15990"/>
            <a:stretch/>
          </p:blipFill>
          <p:spPr>
            <a:xfrm>
              <a:off x="7674927" y="2941532"/>
              <a:ext cx="644090" cy="432444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7" name="文本框 16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SPFA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6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SPFA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9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682</Words>
  <Application>Microsoft Office PowerPoint</Application>
  <PresentationFormat>自定义</PresentationFormat>
  <Paragraphs>87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226</cp:revision>
  <dcterms:created xsi:type="dcterms:W3CDTF">2015-04-23T03:04:00Z</dcterms:created>
  <dcterms:modified xsi:type="dcterms:W3CDTF">2022-02-07T14:28:41Z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