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3" r:id="rId2"/>
    <p:sldId id="540" r:id="rId3"/>
    <p:sldId id="430" r:id="rId4"/>
    <p:sldId id="549" r:id="rId5"/>
    <p:sldId id="589" r:id="rId6"/>
    <p:sldId id="590" r:id="rId7"/>
    <p:sldId id="594" r:id="rId8"/>
    <p:sldId id="597" r:id="rId9"/>
    <p:sldId id="596" r:id="rId10"/>
    <p:sldId id="584" r:id="rId11"/>
    <p:sldId id="585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933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7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1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80296" y="711748"/>
            <a:ext cx="7704856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36" y="1102661"/>
            <a:ext cx="101665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排序为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合并为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：辅助数组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nodeset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825236" y="3069754"/>
            <a:ext cx="101665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>
                <a:latin typeface="Times New Roman" panose="02020603050405020304" pitchFamily="18" charset="0"/>
              </a:rPr>
              <a:t>：边排序为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，合并为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  <p:sp>
        <p:nvSpPr>
          <p:cNvPr id="82" name="矩形 81"/>
          <p:cNvSpPr/>
          <p:nvPr/>
        </p:nvSpPr>
        <p:spPr>
          <a:xfrm>
            <a:off x="982638" y="1019363"/>
            <a:ext cx="97930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校园网布线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如何</a:t>
            </a:r>
            <a:r>
              <a:rPr lang="zh-CN" altLang="zh-CN" sz="2800" dirty="0">
                <a:latin typeface="Times New Roman" panose="02020603050405020304" pitchFamily="18" charset="0"/>
              </a:rPr>
              <a:t>设计网络电缆布线，将各个单位连通起来，并使费用最少呢？</a:t>
            </a:r>
          </a:p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对于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</a:rPr>
              <a:t>个顶点的连通图，只需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</a:t>
            </a:r>
            <a:r>
              <a:rPr lang="zh-CN" altLang="zh-CN" sz="2800" dirty="0">
                <a:latin typeface="Times New Roman" panose="02020603050405020304" pitchFamily="18" charset="0"/>
              </a:rPr>
              <a:t>条边就可以使这个图连通，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</a:t>
            </a:r>
            <a:r>
              <a:rPr lang="zh-CN" altLang="zh-CN" sz="2800" dirty="0">
                <a:latin typeface="Times New Roman" panose="02020603050405020304" pitchFamily="18" charset="0"/>
              </a:rPr>
              <a:t>条边要想保证图连通，就必须不含回路，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所以只需</a:t>
            </a:r>
            <a:r>
              <a:rPr lang="zh-CN" altLang="zh-CN" sz="2800" dirty="0">
                <a:latin typeface="Times New Roman" panose="02020603050405020304" pitchFamily="18" charset="0"/>
              </a:rPr>
              <a:t>要找出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 −1</a:t>
            </a:r>
            <a:r>
              <a:rPr lang="zh-CN" altLang="zh-CN" sz="2800" dirty="0">
                <a:latin typeface="Times New Roman" panose="02020603050405020304" pitchFamily="18" charset="0"/>
              </a:rPr>
              <a:t>条权值最小且无回路的边即可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371" y="1092500"/>
            <a:ext cx="10310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找出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 −1</a:t>
            </a:r>
            <a:r>
              <a:rPr lang="zh-CN" altLang="zh-CN" sz="2800" dirty="0">
                <a:latin typeface="Times New Roman" panose="02020603050405020304" pitchFamily="18" charset="0"/>
              </a:rPr>
              <a:t>条权值最小的边很容易，那么怎么保证无回路呢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？如果</a:t>
            </a:r>
            <a:r>
              <a:rPr lang="zh-CN" altLang="zh-CN" sz="2800" dirty="0">
                <a:latin typeface="Times New Roman" panose="02020603050405020304" pitchFamily="18" charset="0"/>
              </a:rPr>
              <a:t>在一个图中深度搜索或广度搜索有没有回路，是一件繁重的工作。有一个很好的办法——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集合避圈法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39502" r="4473" b="16409"/>
          <a:stretch/>
        </p:blipFill>
        <p:spPr>
          <a:xfrm>
            <a:off x="2805967" y="3123825"/>
            <a:ext cx="5544616" cy="26822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806182" y="3201763"/>
            <a:ext cx="1023978" cy="988009"/>
            <a:chOff x="6156589" y="2586760"/>
            <a:chExt cx="504056" cy="504056"/>
          </a:xfrm>
        </p:grpSpPr>
        <p:sp>
          <p:nvSpPr>
            <p:cNvPr id="18" name="椭圆 17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227481" y="2671115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21129" y="4818978"/>
            <a:ext cx="969197" cy="916189"/>
            <a:chOff x="6156589" y="2586760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30"/>
          <p:cNvSpPr txBox="1"/>
          <p:nvPr/>
        </p:nvSpPr>
        <p:spPr>
          <a:xfrm>
            <a:off x="3793564" y="3256357"/>
            <a:ext cx="3905199" cy="732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lang="zh-CN" altLang="en-US" sz="3600" b="1" dirty="0" smtClean="0">
                <a:ln/>
                <a:solidFill>
                  <a:srgbClr val="C00000"/>
                </a:solidFill>
                <a:latin typeface="+mn-ea"/>
              </a:rPr>
              <a:t>算法</a:t>
            </a:r>
            <a:endParaRPr lang="en-US" altLang="zh-CN" sz="3600" b="1" dirty="0">
              <a:ln/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3842368" y="4852077"/>
            <a:ext cx="42484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lang="zh-CN" altLang="en-US" sz="3600" b="1" dirty="0" smtClean="0">
                <a:ln/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b="1" dirty="0">
              <a:ln/>
              <a:solidFill>
                <a:srgbClr val="00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54646" y="1341562"/>
            <a:ext cx="98009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Kruskal</a:t>
            </a:r>
            <a:r>
              <a:rPr lang="zh-CN" altLang="zh-CN" sz="2800" dirty="0">
                <a:latin typeface="Times New Roman" panose="02020603050405020304" pitchFamily="18" charset="0"/>
              </a:rPr>
              <a:t>算法将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</a:rPr>
              <a:t>个顶点看成是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</a:rPr>
              <a:t>个孤立的连通分支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首先</a:t>
            </a:r>
            <a:r>
              <a:rPr lang="zh-CN" altLang="zh-CN" sz="2800" dirty="0">
                <a:latin typeface="Times New Roman" panose="02020603050405020304" pitchFamily="18" charset="0"/>
              </a:rPr>
              <a:t>将所有的边按权值从小到大排序，然后做贪心选择：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在边集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</a:rPr>
              <a:t>中选取权值最小的边（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 j</a:t>
            </a:r>
            <a:r>
              <a:rPr lang="zh-CN" altLang="zh-CN" sz="2800" dirty="0">
                <a:latin typeface="Times New Roman" panose="02020603050405020304" pitchFamily="18" charset="0"/>
              </a:rPr>
              <a:t>），如果将边（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）加入集合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TE</a:t>
            </a:r>
            <a:r>
              <a:rPr lang="zh-CN" altLang="zh-CN" sz="2800" dirty="0">
                <a:latin typeface="Times New Roman" panose="02020603050405020304" pitchFamily="18" charset="0"/>
              </a:rPr>
              <a:t>中不产生回路（圈），则将边（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）加入边集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TE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中；</a:t>
            </a:r>
            <a:r>
              <a:rPr lang="zh-CN" altLang="zh-CN" sz="2800" dirty="0">
                <a:latin typeface="Times New Roman" panose="02020603050405020304" pitchFamily="18" charset="0"/>
              </a:rPr>
              <a:t>否则继续选择下一条最短边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38585" y="1269554"/>
            <a:ext cx="9880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怎样</a:t>
            </a:r>
            <a:r>
              <a:rPr lang="zh-CN" altLang="zh-CN" sz="2800" dirty="0">
                <a:latin typeface="Times New Roman" panose="02020603050405020304" pitchFamily="18" charset="0"/>
              </a:rPr>
              <a:t>判断加入某条边后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中</a:t>
            </a:r>
            <a:r>
              <a:rPr lang="zh-CN" altLang="zh-CN" sz="2800" dirty="0">
                <a:latin typeface="Times New Roman" panose="02020603050405020304" pitchFamily="18" charset="0"/>
              </a:rPr>
              <a:t>会不会出现回路呢？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Kruskal</a:t>
            </a:r>
            <a:r>
              <a:rPr lang="zh-CN" altLang="zh-CN" sz="2800" dirty="0">
                <a:latin typeface="Times New Roman" panose="02020603050405020304" pitchFamily="18" charset="0"/>
              </a:rPr>
              <a:t>用了一个非常聪明的方法，即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集合避圈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法</a:t>
            </a:r>
            <a:r>
              <a:rPr lang="zh-CN" altLang="zh-CN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待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选择边</a:t>
            </a:r>
            <a:r>
              <a:rPr lang="zh-CN" altLang="zh-CN" sz="2800" dirty="0">
                <a:latin typeface="Times New Roman" panose="02020603050405020304" pitchFamily="18" charset="0"/>
              </a:rPr>
              <a:t>的起点和终点都在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</a:rPr>
              <a:t>的集合中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，就可以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判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定形</a:t>
            </a:r>
            <a:r>
              <a:rPr lang="zh-CN" altLang="zh-CN" sz="2800" dirty="0">
                <a:latin typeface="Times New Roman" panose="02020603050405020304" pitchFamily="18" charset="0"/>
              </a:rPr>
              <a:t>成回路（圈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）。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待选择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边</a:t>
            </a:r>
            <a:r>
              <a:rPr lang="zh-CN" altLang="zh-CN" sz="2800" dirty="0">
                <a:latin typeface="Times New Roman" panose="02020603050405020304" pitchFamily="18" charset="0"/>
              </a:rPr>
              <a:t>的两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端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2800" dirty="0">
                <a:latin typeface="Times New Roman" panose="02020603050405020304" pitchFamily="18" charset="0"/>
              </a:rPr>
              <a:t>不能属于同一集合。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854274" y="981522"/>
            <a:ext cx="101690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）初始化。将图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</a:rPr>
              <a:t>的边集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</a:rPr>
              <a:t>中的所有边按权值从小到大排序，边集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TE</a:t>
            </a:r>
            <a:r>
              <a:rPr lang="en-US" altLang="zh-CN" sz="2800" dirty="0">
                <a:latin typeface="Times New Roman" panose="02020603050405020304" pitchFamily="18" charset="0"/>
              </a:rPr>
              <a:t>={ }</a:t>
            </a:r>
            <a:r>
              <a:rPr lang="zh-CN" altLang="zh-CN" sz="2800" dirty="0">
                <a:latin typeface="Times New Roman" panose="02020603050405020304" pitchFamily="18" charset="0"/>
              </a:rPr>
              <a:t>，每个顶点初始化一个集合</a:t>
            </a:r>
            <a:r>
              <a:rPr lang="zh-CN" altLang="en-US" sz="2800" dirty="0">
                <a:latin typeface="Times New Roman" panose="02020603050405020304" pitchFamily="18" charset="0"/>
              </a:rPr>
              <a:t>号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）在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</a:rPr>
              <a:t>中寻找权值最小的边（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）如果顶点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位于两个不同连通分支，则将边（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）加入边集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TE</a:t>
            </a:r>
            <a:r>
              <a:rPr lang="zh-CN" altLang="zh-CN" sz="2800" dirty="0">
                <a:latin typeface="Times New Roman" panose="02020603050405020304" pitchFamily="18" charset="0"/>
              </a:rPr>
              <a:t>，并将两个连通分支进行合并。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</a:rPr>
              <a:t>）将边（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）从集合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</a:rPr>
              <a:t>中删去，即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−{</a:t>
            </a:r>
            <a:r>
              <a:rPr lang="zh-CN" altLang="zh-CN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</a:rPr>
              <a:t>）如果选取边数小于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</a:t>
            </a:r>
            <a:r>
              <a:rPr lang="zh-CN" altLang="zh-CN" sz="2800" dirty="0">
                <a:latin typeface="Times New Roman" panose="02020603050405020304" pitchFamily="18" charset="0"/>
              </a:rPr>
              <a:t>，转步骤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；否则，算法结束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5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Kruskal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184804"/>
            <a:ext cx="4176464" cy="3121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11D46-6F8C-4023-81D0-D0BF4D421401}"/>
              </a:ext>
            </a:extLst>
          </p:cNvPr>
          <p:cNvSpPr txBox="1"/>
          <p:nvPr/>
        </p:nvSpPr>
        <p:spPr>
          <a:xfrm>
            <a:off x="885846" y="1172781"/>
            <a:ext cx="7353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最小生成树。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01" y="2217499"/>
            <a:ext cx="47148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652</Words>
  <Application>Microsoft Office PowerPoint</Application>
  <PresentationFormat>自定义</PresentationFormat>
  <Paragraphs>75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244</cp:revision>
  <dcterms:created xsi:type="dcterms:W3CDTF">2015-04-23T03:04:00Z</dcterms:created>
  <dcterms:modified xsi:type="dcterms:W3CDTF">2022-02-14T02:34:34Z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