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83" r:id="rId2"/>
    <p:sldId id="540" r:id="rId3"/>
    <p:sldId id="430" r:id="rId4"/>
    <p:sldId id="578" r:id="rId5"/>
    <p:sldId id="589" r:id="rId6"/>
    <p:sldId id="592" r:id="rId7"/>
    <p:sldId id="593" r:id="rId8"/>
    <p:sldId id="591" r:id="rId9"/>
    <p:sldId id="590" r:id="rId10"/>
    <p:sldId id="584" r:id="rId11"/>
    <p:sldId id="585" r:id="rId12"/>
    <p:sldId id="536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90000"/>
    <a:srgbClr val="990033"/>
    <a:srgbClr val="800000"/>
    <a:srgbClr val="660033"/>
    <a:srgbClr val="669900"/>
    <a:srgbClr val="B11212"/>
    <a:srgbClr val="38B1BF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16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3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7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4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5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4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39222" y="3349444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50" y="4721955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69853" y="992048"/>
            <a:ext cx="684076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拓 扑 排 序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1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8229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1841" y="1341562"/>
            <a:ext cx="100945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算法分析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）时间复杂度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：访问每个节点的邻接点，时间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。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</a:t>
            </a:r>
            <a:r>
              <a:rPr lang="zh-CN" altLang="en-US" sz="2800" dirty="0">
                <a:latin typeface="Times New Roman" panose="02020603050405020304" pitchFamily="18" charset="0"/>
              </a:rPr>
              <a:t>节点数，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</a:rPr>
              <a:t>为边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数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）空间复杂度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：辅助数组</a:t>
            </a:r>
            <a:r>
              <a:rPr lang="en-US" altLang="zh-CN" sz="2800" dirty="0" err="1">
                <a:latin typeface="Times New Roman" panose="02020603050405020304" pitchFamily="18" charset="0"/>
              </a:rPr>
              <a:t>indegree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topo[]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，空间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7659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AOV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8187" y="1012681"/>
            <a:ext cx="97930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</a:rPr>
              <a:t>一</a:t>
            </a:r>
            <a:r>
              <a:rPr lang="zh-CN" altLang="zh-CN" sz="2800" dirty="0">
                <a:latin typeface="Times New Roman" panose="02020603050405020304" pitchFamily="18" charset="0"/>
              </a:rPr>
              <a:t>个无环的有向图称为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有向无环图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DAG</a:t>
            </a:r>
            <a:r>
              <a:rPr lang="zh-CN" altLang="zh-CN" sz="2800" dirty="0">
                <a:latin typeface="Times New Roman" panose="02020603050405020304" pitchFamily="18" charset="0"/>
              </a:rPr>
              <a:t>）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。有</a:t>
            </a:r>
            <a:r>
              <a:rPr lang="zh-CN" altLang="zh-CN" sz="2800" dirty="0">
                <a:latin typeface="Times New Roman" panose="02020603050405020304" pitchFamily="18" charset="0"/>
              </a:rPr>
              <a:t>向无环图是描述一个工程、计划、生产、系统等流程的有效工具。一个大工程可分为若干个子工程（活动），活动之间通常有一定的约束，例如先做什么活动、后做什么活动。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</a:rPr>
              <a:t>用顶点表示活动，用弧表示活动之间的优先关系的有向图，称为顶点表示活动的网（</a:t>
            </a:r>
            <a:r>
              <a:rPr lang="en-US" altLang="zh-CN" sz="2800" dirty="0">
                <a:latin typeface="Times New Roman" panose="02020603050405020304" pitchFamily="18" charset="0"/>
              </a:rPr>
              <a:t>Activity On Vertex Network</a:t>
            </a:r>
            <a:r>
              <a:rPr lang="zh-CN" altLang="zh-CN" sz="2800" dirty="0">
                <a:latin typeface="Times New Roman" panose="02020603050405020304" pitchFamily="18" charset="0"/>
              </a:rPr>
              <a:t>），简称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AOV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网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983638" y="4574487"/>
            <a:ext cx="2130711" cy="2167675"/>
            <a:chOff x="9462496" y="1644683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2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AOV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7744" y="1079952"/>
            <a:ext cx="9924485" cy="453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</a:rPr>
              <a:t>AOV</a:t>
            </a:r>
            <a:r>
              <a:rPr lang="zh-CN" altLang="zh-CN" sz="2800" dirty="0">
                <a:latin typeface="Times New Roman" panose="02020603050405020304" pitchFamily="18" charset="0"/>
              </a:rPr>
              <a:t>网中，若从顶点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到顶点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之间存在一条有向路径，称顶点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是顶点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的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前驱</a:t>
            </a:r>
            <a:r>
              <a:rPr lang="zh-CN" altLang="zh-CN" sz="2800" dirty="0">
                <a:latin typeface="Times New Roman" panose="02020603050405020304" pitchFamily="18" charset="0"/>
              </a:rPr>
              <a:t>，或者称顶点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是顶点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的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后继</a:t>
            </a:r>
            <a:r>
              <a:rPr lang="zh-CN" altLang="zh-CN" sz="2800" dirty="0">
                <a:latin typeface="Times New Roman" panose="02020603050405020304" pitchFamily="18" charset="0"/>
              </a:rPr>
              <a:t>。若</a:t>
            </a:r>
            <a:r>
              <a:rPr lang="en-US" altLang="zh-CN" sz="2800" dirty="0">
                <a:latin typeface="Times New Roman" panose="02020603050405020304" pitchFamily="18" charset="0"/>
              </a:rPr>
              <a:t>&lt;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zh-CN" altLang="zh-CN" sz="2800" dirty="0">
                <a:latin typeface="Times New Roman" panose="02020603050405020304" pitchFamily="18" charset="0"/>
              </a:rPr>
              <a:t>是图中的弧，则称顶点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是顶点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的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直接前驱</a:t>
            </a:r>
            <a:r>
              <a:rPr lang="zh-CN" altLang="zh-CN" sz="2800" dirty="0">
                <a:latin typeface="Times New Roman" panose="02020603050405020304" pitchFamily="18" charset="0"/>
              </a:rPr>
              <a:t>，顶点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是顶点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的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直接后驱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AOV</a:t>
            </a:r>
            <a:r>
              <a:rPr lang="zh-CN" altLang="zh-CN" sz="2800" dirty="0">
                <a:latin typeface="Times New Roman" panose="02020603050405020304" pitchFamily="18" charset="0"/>
              </a:rPr>
              <a:t>网中的弧表示活动之间存在的制约关系。例如，计算机专业的学生必须完成一系列规定的基础课和专业课才能毕业。学生按照怎样的顺序来学习这些课程呢？</a:t>
            </a:r>
          </a:p>
        </p:txBody>
      </p:sp>
    </p:spTree>
    <p:extLst>
      <p:ext uri="{BB962C8B-B14F-4D97-AF65-F5344CB8AC3E}">
        <p14:creationId xmlns:p14="http://schemas.microsoft.com/office/powerpoint/2010/main" val="241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AOV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AFA76D-6A14-4500-822E-72EAB5565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7" y="1341562"/>
            <a:ext cx="7328199" cy="38884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45C079-7364-480F-8053-5ECA441DD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1"/>
          <a:stretch/>
        </p:blipFill>
        <p:spPr>
          <a:xfrm>
            <a:off x="8615486" y="1844013"/>
            <a:ext cx="2664296" cy="32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8123" y="1112482"/>
            <a:ext cx="97816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拓扑排序</a:t>
            </a:r>
            <a:r>
              <a:rPr lang="zh-CN" altLang="zh-CN" sz="2800" dirty="0">
                <a:latin typeface="Times New Roman" panose="02020603050405020304" pitchFamily="18" charset="0"/>
              </a:rPr>
              <a:t>是指将</a:t>
            </a:r>
            <a:r>
              <a:rPr lang="en-US" altLang="zh-CN" sz="2800" dirty="0">
                <a:latin typeface="Times New Roman" panose="02020603050405020304" pitchFamily="18" charset="0"/>
              </a:rPr>
              <a:t>AOV</a:t>
            </a:r>
            <a:r>
              <a:rPr lang="zh-CN" altLang="zh-CN" sz="2800" dirty="0">
                <a:latin typeface="Times New Roman" panose="02020603050405020304" pitchFamily="18" charset="0"/>
              </a:rPr>
              <a:t>网中的顶点排成一个线性序列，该序列必须满足：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</a:rPr>
              <a:t>若从顶点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到顶点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有一条路径，则该序列中顶点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一定在顶点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</a:rPr>
              <a:t>之前。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zh-CN" sz="2800" dirty="0">
                <a:latin typeface="Times New Roman" panose="02020603050405020304" pitchFamily="18" charset="0"/>
              </a:rPr>
              <a:t>拓扑排序并不是唯一的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1060034" y="909514"/>
            <a:ext cx="1021974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</a:rPr>
              <a:t>）求出各顶点的入度，存入数组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in[]</a:t>
            </a:r>
            <a:r>
              <a:rPr lang="zh-CN" altLang="zh-CN" sz="2800" dirty="0">
                <a:latin typeface="Times New Roman" panose="02020603050405020304" pitchFamily="18" charset="0"/>
              </a:rPr>
              <a:t>中，并将入度为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zh-CN" sz="2800" dirty="0">
                <a:latin typeface="Times New Roman" panose="02020603050405020304" pitchFamily="18" charset="0"/>
              </a:rPr>
              <a:t>的顶点入栈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</a:rPr>
              <a:t>）如果栈不空，则重复执行以下操作：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栈顶元素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出栈，并保存到拓扑序列数组</a:t>
            </a:r>
            <a:r>
              <a:rPr lang="en-US" altLang="zh-CN" sz="2800" dirty="0">
                <a:latin typeface="Times New Roman" panose="02020603050405020304" pitchFamily="18" charset="0"/>
              </a:rPr>
              <a:t>topo[]</a:t>
            </a:r>
            <a:r>
              <a:rPr lang="zh-CN" altLang="zh-CN" sz="2800" dirty="0">
                <a:latin typeface="Times New Roman" panose="02020603050405020304" pitchFamily="18" charset="0"/>
              </a:rPr>
              <a:t>中；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顶点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</a:rPr>
              <a:t>的所有邻接点入度减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</a:rPr>
              <a:t>，如果减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</a:rPr>
              <a:t>后入度为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则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入栈。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</a:rPr>
              <a:t>）如果输出的顶点数小于</a:t>
            </a:r>
            <a:r>
              <a:rPr lang="en-US" altLang="zh-CN" sz="2800" dirty="0">
                <a:latin typeface="Times New Roman" panose="02020603050405020304" pitchFamily="18" charset="0"/>
              </a:rPr>
              <a:t>AOV</a:t>
            </a:r>
            <a:r>
              <a:rPr lang="zh-CN" altLang="zh-CN" sz="2800" dirty="0">
                <a:latin typeface="Times New Roman" panose="02020603050405020304" pitchFamily="18" charset="0"/>
              </a:rPr>
              <a:t>网中的顶点数，则说明网中有环，否则输出拓扑序列。</a:t>
            </a:r>
          </a:p>
        </p:txBody>
      </p:sp>
    </p:spTree>
    <p:extLst>
      <p:ext uri="{BB962C8B-B14F-4D97-AF65-F5344CB8AC3E}">
        <p14:creationId xmlns:p14="http://schemas.microsoft.com/office/powerpoint/2010/main" val="37220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5B10BD-71F6-41BC-A6E3-9AF345A7F185}"/>
              </a:ext>
            </a:extLst>
          </p:cNvPr>
          <p:cNvSpPr/>
          <p:nvPr/>
        </p:nvSpPr>
        <p:spPr>
          <a:xfrm>
            <a:off x="733679" y="1141649"/>
            <a:ext cx="85628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网如图所示，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其拓扑排序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1B0BBB2-3FAE-4C50-A7E2-224FDE85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2277666"/>
            <a:ext cx="4135585" cy="324938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BD26916-D579-4A28-BD67-9E9520552B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1"/>
          <a:stretch/>
        </p:blipFill>
        <p:spPr>
          <a:xfrm>
            <a:off x="7175325" y="1819028"/>
            <a:ext cx="3873667" cy="9575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9154DF0-99AD-4F4A-A37F-90389E479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62" y="3011834"/>
            <a:ext cx="1429093" cy="3125306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9983638" y="4574487"/>
            <a:ext cx="2130711" cy="2167675"/>
            <a:chOff x="9462496" y="1644683"/>
            <a:chExt cx="2130711" cy="2167675"/>
          </a:xfrm>
        </p:grpSpPr>
        <p:sp>
          <p:nvSpPr>
            <p:cNvPr id="26" name="文本框 25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F05B10BD-71F6-41BC-A6E3-9AF345A7F185}"/>
              </a:ext>
            </a:extLst>
          </p:cNvPr>
          <p:cNvSpPr/>
          <p:nvPr/>
        </p:nvSpPr>
        <p:spPr>
          <a:xfrm>
            <a:off x="5663157" y="2003337"/>
            <a:ext cx="17535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in[]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6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607</Words>
  <Application>Microsoft Office PowerPoint</Application>
  <PresentationFormat>自定义</PresentationFormat>
  <Paragraphs>66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238</cp:revision>
  <dcterms:created xsi:type="dcterms:W3CDTF">2015-04-23T03:04:00Z</dcterms:created>
  <dcterms:modified xsi:type="dcterms:W3CDTF">2022-02-14T07:08:28Z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