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83" r:id="rId2"/>
    <p:sldId id="540" r:id="rId3"/>
    <p:sldId id="430" r:id="rId4"/>
    <p:sldId id="578" r:id="rId5"/>
    <p:sldId id="592" r:id="rId6"/>
    <p:sldId id="593" r:id="rId7"/>
    <p:sldId id="594" r:id="rId8"/>
    <p:sldId id="596" r:id="rId9"/>
    <p:sldId id="595" r:id="rId10"/>
    <p:sldId id="597" r:id="rId11"/>
    <p:sldId id="598" r:id="rId12"/>
    <p:sldId id="602" r:id="rId13"/>
    <p:sldId id="591" r:id="rId14"/>
    <p:sldId id="590" r:id="rId15"/>
    <p:sldId id="584" r:id="rId16"/>
    <p:sldId id="585" r:id="rId17"/>
    <p:sldId id="536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8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1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8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2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6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2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39222" y="3285778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52927" y="992811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 键 路 径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14669" y="1202274"/>
            <a:ext cx="922809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的最早发生时间为其弧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尾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86894" y="2997746"/>
            <a:ext cx="4392488" cy="1698864"/>
            <a:chOff x="3286894" y="2997746"/>
            <a:chExt cx="4392488" cy="169886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C51F2B4-801F-45D3-9990-B27B9225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926" y="2997746"/>
              <a:ext cx="4104456" cy="169886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286894" y="4221882"/>
              <a:ext cx="1330381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6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622598" y="1126530"/>
            <a:ext cx="10140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即活动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的最迟发生时间等于弧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头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的最迟发生时间减去边值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2838" y="2925738"/>
            <a:ext cx="4987668" cy="1696500"/>
            <a:chOff x="2782838" y="2925738"/>
            <a:chExt cx="4987668" cy="16965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C8BC81B-BCB2-4662-A36E-02964275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854" y="2925738"/>
              <a:ext cx="4843652" cy="169650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782838" y="4101244"/>
              <a:ext cx="1330381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6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550590" y="1269554"/>
            <a:ext cx="10812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求解秘籍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）事件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的最早发生时间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ve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：考查入边，弧尾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ve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zh-CN" altLang="zh-CN" sz="2800" dirty="0">
                <a:latin typeface="Times New Roman" panose="02020603050405020304" pitchFamily="18" charset="0"/>
              </a:rPr>
              <a:t>入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边最大</a:t>
            </a:r>
            <a:r>
              <a:rPr lang="zh-CN" altLang="zh-CN" sz="2800" dirty="0">
                <a:latin typeface="Times New Roman" panose="02020603050405020304" pitchFamily="18" charset="0"/>
              </a:rPr>
              <a:t>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）事件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的最迟发生时间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vl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：考查出边，弧头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vl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zh-CN" altLang="zh-CN" sz="2800" dirty="0">
                <a:latin typeface="Times New Roman" panose="02020603050405020304" pitchFamily="18" charset="0"/>
              </a:rPr>
              <a:t>出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边最小值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）活动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的最早发生时间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：弧尾的最早发生时间。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</a:rPr>
              <a:t>）活动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的最迟发生时间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：弧头的最迟发生时间减去边值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766614" y="1025069"/>
            <a:ext cx="103008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）利用拓扑排序算法，将拓扑排序结果保存在</a:t>
            </a:r>
            <a:r>
              <a:rPr lang="en-US" altLang="zh-CN" sz="2800" dirty="0">
                <a:latin typeface="Times New Roman" panose="02020603050405020304" pitchFamily="18" charset="0"/>
              </a:rPr>
              <a:t>topo[]</a:t>
            </a:r>
            <a:r>
              <a:rPr lang="zh-CN" altLang="zh-CN" sz="2800" dirty="0">
                <a:latin typeface="Times New Roman" panose="02020603050405020304" pitchFamily="18" charset="0"/>
              </a:rPr>
              <a:t>数组中。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）将每个事件的最早发生时间初始化为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</a:rPr>
              <a:t>，即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ve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）根据拓扑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顺序从前向后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</a:rPr>
              <a:t>求每个事件的最早发生时间。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</a:rPr>
              <a:t>）按照逆拓扑顺序从后向前，求解每个事件的最迟发生时间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</a:rPr>
              <a:t>）判断活动是否为关键活动。计算活动</a:t>
            </a: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zh-CN" altLang="zh-CN" sz="2800" dirty="0">
                <a:latin typeface="Times New Roman" panose="02020603050405020304" pitchFamily="18" charset="0"/>
              </a:rPr>
              <a:t>的最早和最迟发生时间，如果</a:t>
            </a:r>
            <a:r>
              <a:rPr lang="zh-CN" altLang="en-US" sz="2800" dirty="0">
                <a:latin typeface="Times New Roman" panose="02020603050405020304" pitchFamily="18" charset="0"/>
              </a:rPr>
              <a:t>两者</a:t>
            </a:r>
            <a:r>
              <a:rPr lang="zh-CN" altLang="zh-CN" sz="2800" dirty="0">
                <a:latin typeface="Times New Roman" panose="02020603050405020304" pitchFamily="18" charset="0"/>
              </a:rPr>
              <a:t>相等，则活动</a:t>
            </a: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zh-CN" altLang="zh-CN" sz="2800" dirty="0">
                <a:latin typeface="Times New Roman" panose="02020603050405020304" pitchFamily="18" charset="0"/>
              </a:rPr>
              <a:t>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766614" y="1110599"/>
            <a:ext cx="9228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求解下图的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关键路径。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1999104-B6B8-4F66-8743-9D3EF871E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5"/>
          <a:stretch/>
        </p:blipFill>
        <p:spPr>
          <a:xfrm>
            <a:off x="837022" y="2349674"/>
            <a:ext cx="5746066" cy="289630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984646D-8A44-4A0D-A332-1ED09AC0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18" y="1625881"/>
            <a:ext cx="4049648" cy="4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413570"/>
            <a:ext cx="74168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n+e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n+e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54386" y="4509914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932" y="1102661"/>
            <a:ext cx="100247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AOV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网</a:t>
            </a:r>
            <a:r>
              <a:rPr lang="zh-CN" altLang="zh-CN" sz="2800" dirty="0">
                <a:latin typeface="Times New Roman" panose="02020603050405020304" pitchFamily="18" charset="0"/>
              </a:rPr>
              <a:t>可以反映活动之间的先后制约关系，但在实际工程中，有时活动不仅有先后顺序，还有持续时间，即必须经过多长时间该活动才可以完成。这时需要另外一种边表示活动的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网络</a:t>
            </a:r>
            <a:r>
              <a:rPr lang="zh-CN" altLang="zh-CN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Activity On Edge Network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，简称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AOE</a:t>
            </a:r>
            <a:r>
              <a:rPr lang="zh-CN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网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</a:rPr>
              <a:t>AOE</a:t>
            </a:r>
            <a:r>
              <a:rPr lang="zh-CN" altLang="zh-CN" sz="2800" dirty="0">
                <a:latin typeface="Times New Roman" panose="02020603050405020304" pitchFamily="18" charset="0"/>
              </a:rPr>
              <a:t>网是一个带权的有向无环图，顶点表示事件，弧表示活动，弧上的权值表示活动持续的时间。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2F153A-F7CF-4FFF-A6DB-00B09C0B5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1"/>
          <a:stretch/>
        </p:blipFill>
        <p:spPr>
          <a:xfrm>
            <a:off x="2494806" y="1474409"/>
            <a:ext cx="6444029" cy="32310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39022" y="4875932"/>
            <a:ext cx="2359170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AOE</a:t>
            </a:r>
            <a:r>
              <a:rPr lang="zh-CN" altLang="zh-CN" sz="2800" b="1" dirty="0" smtClean="0">
                <a:latin typeface="Times New Roman" panose="02020603050405020304" pitchFamily="18" charset="0"/>
              </a:rPr>
              <a:t>网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1075734" y="1269554"/>
            <a:ext cx="9924485" cy="388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在实际工程应用中，通常需要解决两个问题：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）估算完成整个工程至少需要多少时间；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）判断哪些活动是关键活动，即如果该活动耽搁会影响整个工程进度。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AOE</a:t>
            </a:r>
            <a:r>
              <a:rPr lang="zh-CN" altLang="zh-CN" sz="2800" dirty="0">
                <a:latin typeface="Times New Roman" panose="02020603050405020304" pitchFamily="18" charset="0"/>
              </a:rPr>
              <a:t>网中，从源点到汇点的带权路径长度最大的路径为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关键路径</a:t>
            </a:r>
            <a:r>
              <a:rPr lang="zh-CN" altLang="zh-CN" sz="2800" dirty="0">
                <a:latin typeface="Times New Roman" panose="02020603050405020304" pitchFamily="18" charset="0"/>
              </a:rPr>
              <a:t>，关键路径上的活动为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关键活动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14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1075734" y="1269554"/>
            <a:ext cx="99244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如何确定关键路径呢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？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首先</a:t>
            </a:r>
            <a:r>
              <a:rPr lang="zh-CN" altLang="zh-CN" sz="2800" dirty="0">
                <a:latin typeface="Times New Roman" panose="02020603050405020304" pitchFamily="18" charset="0"/>
              </a:rPr>
              <a:t>要清楚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个问题</a:t>
            </a:r>
            <a:r>
              <a:rPr lang="zh-CN" altLang="zh-CN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事件的最早发生时间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事件的最迟发生时间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活动的最早发生时间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活动的最迟发生时间</a:t>
            </a:r>
          </a:p>
        </p:txBody>
      </p:sp>
    </p:spTree>
    <p:extLst>
      <p:ext uri="{BB962C8B-B14F-4D97-AF65-F5344CB8AC3E}">
        <p14:creationId xmlns:p14="http://schemas.microsoft.com/office/powerpoint/2010/main" val="24209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694606" y="105724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的最早发生时间是从源点到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的最大路径长度。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的最早发生时间考查入边，取弧尾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28721" y="3236294"/>
            <a:ext cx="3956906" cy="2868437"/>
            <a:chOff x="3828721" y="3236294"/>
            <a:chExt cx="3956906" cy="286843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86A090B-34EA-4E31-AC35-482ABD75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721" y="3236294"/>
              <a:ext cx="3956906" cy="2868437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3934966" y="5374010"/>
              <a:ext cx="1330381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9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622598" y="1126530"/>
            <a:ext cx="10068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迟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发生时间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的最迟发生时间考查出边，取弧头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547136" y="2728540"/>
            <a:ext cx="3843139" cy="2980340"/>
            <a:chOff x="3547136" y="2728540"/>
            <a:chExt cx="3843139" cy="298034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E31891F-8E6C-46F9-A6C0-0799F1534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926" y="2728540"/>
              <a:ext cx="3815349" cy="298034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547136" y="4975527"/>
              <a:ext cx="1330381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3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777</Words>
  <Application>Microsoft Office PowerPoint</Application>
  <PresentationFormat>自定义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234</cp:revision>
  <dcterms:created xsi:type="dcterms:W3CDTF">2015-04-23T03:04:00Z</dcterms:created>
  <dcterms:modified xsi:type="dcterms:W3CDTF">2022-02-15T14:06:50Z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