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34" r:id="rId2"/>
    <p:sldId id="530" r:id="rId3"/>
    <p:sldId id="430" r:id="rId4"/>
    <p:sldId id="517" r:id="rId5"/>
    <p:sldId id="519" r:id="rId6"/>
    <p:sldId id="520" r:id="rId7"/>
    <p:sldId id="521" r:id="rId8"/>
    <p:sldId id="522" r:id="rId9"/>
    <p:sldId id="523" r:id="rId10"/>
    <p:sldId id="524" r:id="rId11"/>
    <p:sldId id="532" r:id="rId12"/>
    <p:sldId id="531" r:id="rId13"/>
    <p:sldId id="525" r:id="rId14"/>
    <p:sldId id="533" r:id="rId15"/>
    <p:sldId id="529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1" autoAdjust="0"/>
    <p:restoredTop sz="94256" autoAdjust="0"/>
  </p:normalViewPr>
  <p:slideViewPr>
    <p:cSldViewPr>
      <p:cViewPr varScale="1">
        <p:scale>
          <a:sx n="83" d="100"/>
          <a:sy n="83" d="100"/>
        </p:scale>
        <p:origin x="850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8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6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6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84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6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02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8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9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8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555968" y="382569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82218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38055" y="919216"/>
            <a:ext cx="7344815" cy="280071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倍增  </a:t>
            </a:r>
            <a:r>
              <a:rPr lang="en-US" altLang="zh-CN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 </a:t>
            </a:r>
            <a:r>
              <a:rPr lang="en-US" altLang="zh-CN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RMQ </a:t>
            </a:r>
            <a:endParaRPr lang="zh-CN" altLang="en-US" sz="88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2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3167" y="4581922"/>
            <a:ext cx="2130711" cy="2167675"/>
            <a:chOff x="9966552" y="4581922"/>
            <a:chExt cx="2130711" cy="2167675"/>
          </a:xfrm>
        </p:grpSpPr>
        <p:sp>
          <p:nvSpPr>
            <p:cNvPr id="12" name="文本框 11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94606" y="1125538"/>
            <a:ext cx="1065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例如，有</a:t>
            </a:r>
            <a:r>
              <a:rPr lang="en-US" altLang="zh-CN" sz="2400" dirty="0"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</a:rPr>
              <a:t>个元素</a:t>
            </a:r>
            <a:r>
              <a:rPr lang="en-US" altLang="zh-CN" sz="2400" dirty="0">
                <a:latin typeface="Times New Roman" panose="02020603050405020304" pitchFamily="18" charset="0"/>
              </a:rPr>
              <a:t>a[1..10]={5,3,7,2,12,1,6,4, 8,15}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，创建查询最大值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表。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F[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区间的最值，区间长度为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2" y="2421682"/>
            <a:ext cx="2736304" cy="349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20" y="2535224"/>
            <a:ext cx="6377270" cy="19131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9" name="文本框 1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1976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342678" y="1189500"/>
            <a:ext cx="766137" cy="728126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10586" y="1184361"/>
            <a:ext cx="1673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表查询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640111" y="1967254"/>
            <a:ext cx="94236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区间的最值，则首先计算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值，和前面的计算方法相同，区间长度为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+1&lt;2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=log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若查询区间的长度大于或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且小于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则根据倍增思想，可以将查询区间分为两个查询区间，取两个区间的最值即可。两个区间分别为从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，这两个区间可能有重叠，但对求最值没有影响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41626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53" y="3091841"/>
            <a:ext cx="4074761" cy="1833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291539"/>
            <a:ext cx="8784976" cy="141827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059281" y="5068873"/>
            <a:ext cx="5395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例如查询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之间的最大值。</a:t>
            </a:r>
          </a:p>
        </p:txBody>
      </p:sp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2853730"/>
            <a:ext cx="2736304" cy="3490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1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547741" y="331236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405906" y="2277666"/>
            <a:ext cx="115448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4405906" y="3361022"/>
            <a:ext cx="115448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查询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5744002" y="2297907"/>
            <a:ext cx="15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547740" y="227766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5986506" y="3312368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RMQ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270670" y="1557586"/>
            <a:ext cx="94236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（区间最值查询）问题有多种解决方法，用线段树和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问题的对比如下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7095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树预处理的时间为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，查询的时间为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，支持在线修改；</a:t>
            </a:r>
          </a:p>
          <a:p>
            <a:pPr marL="887095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预处理的时间为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，查询的时间为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，不支持在线修改。</a:t>
            </a:r>
          </a:p>
        </p:txBody>
      </p:sp>
    </p:spTree>
    <p:extLst>
      <p:ext uri="{BB962C8B-B14F-4D97-AF65-F5344CB8AC3E}">
        <p14:creationId xmlns:p14="http://schemas.microsoft.com/office/powerpoint/2010/main" val="22606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5" y="945611"/>
            <a:ext cx="10058400" cy="55348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4274" y="193148"/>
            <a:ext cx="531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sp>
        <p:nvSpPr>
          <p:cNvPr id="3" name="矩形 2"/>
          <p:cNvSpPr/>
          <p:nvPr/>
        </p:nvSpPr>
        <p:spPr>
          <a:xfrm>
            <a:off x="291946" y="5878066"/>
            <a:ext cx="54521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进阶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https://vjudge.net/article/2642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025117" y="4581922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0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</p:grpSp>
    </p:spTree>
    <p:extLst>
      <p:ext uri="{BB962C8B-B14F-4D97-AF65-F5344CB8AC3E}">
        <p14:creationId xmlns:p14="http://schemas.microsoft.com/office/powerpoint/2010/main" val="3659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630" y="19314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968395"/>
            <a:ext cx="7200800" cy="57812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18" name="文本框 17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倍增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13167" y="4646495"/>
            <a:ext cx="2130711" cy="2167675"/>
            <a:chOff x="9966552" y="4581922"/>
            <a:chExt cx="2130711" cy="2167675"/>
          </a:xfrm>
        </p:grpSpPr>
        <p:sp>
          <p:nvSpPr>
            <p:cNvPr id="14" name="文本框 13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82638" y="1099480"/>
            <a:ext cx="10081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任意</a:t>
            </a:r>
            <a:r>
              <a:rPr lang="zh-CN" altLang="en-US" sz="2400" dirty="0">
                <a:latin typeface="Times New Roman" panose="02020603050405020304" pitchFamily="18" charset="0"/>
              </a:rPr>
              <a:t>整数均可被表示成若干个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的次幂项之和。例如整数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，其二进制表示为</a:t>
            </a:r>
            <a:r>
              <a:rPr lang="en-US" altLang="zh-CN" sz="2400" dirty="0">
                <a:latin typeface="Times New Roman" panose="02020603050405020304" pitchFamily="18" charset="0"/>
              </a:rPr>
              <a:t>101</a:t>
            </a:r>
            <a:r>
              <a:rPr lang="zh-CN" altLang="en-US" sz="2400" dirty="0">
                <a:latin typeface="Times New Roman" panose="02020603050405020304" pitchFamily="18" charset="0"/>
              </a:rPr>
              <a:t>，该二进制数从右向左第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位均为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</a:rPr>
              <a:t>5=2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+2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；整数</a:t>
            </a:r>
            <a:r>
              <a:rPr lang="en-US" altLang="zh-CN" sz="2400" dirty="0">
                <a:latin typeface="Times New Roman" panose="02020603050405020304" pitchFamily="18" charset="0"/>
              </a:rPr>
              <a:t>26</a:t>
            </a:r>
            <a:r>
              <a:rPr lang="zh-CN" altLang="en-US" sz="2400" dirty="0">
                <a:latin typeface="Times New Roman" panose="02020603050405020304" pitchFamily="18" charset="0"/>
              </a:rPr>
              <a:t>，其二进制表示为</a:t>
            </a:r>
            <a:r>
              <a:rPr lang="en-US" altLang="zh-CN" sz="2400" dirty="0">
                <a:latin typeface="Times New Roman" panose="02020603050405020304" pitchFamily="18" charset="0"/>
              </a:rPr>
              <a:t>11010</a:t>
            </a:r>
            <a:r>
              <a:rPr lang="zh-CN" altLang="en-US" sz="2400" dirty="0">
                <a:latin typeface="Times New Roman" panose="02020603050405020304" pitchFamily="18" charset="0"/>
              </a:rPr>
              <a:t>，该二进制数从右向左第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位均为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</a:rPr>
              <a:t>26=2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</a:rPr>
              <a:t>+2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+2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。也就是说，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的次幂项可被拼成任一需要的值。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倍增</a:t>
            </a:r>
            <a:r>
              <a:rPr lang="zh-CN" altLang="en-US" sz="2400" dirty="0">
                <a:latin typeface="Times New Roman" panose="02020603050405020304" pitchFamily="18" charset="0"/>
              </a:rPr>
              <a:t>，顾名思义就是成倍增加。若问题的状态空间特别大，则一步步递推的算法复杂度太高，可以通过倍增思想，只考察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的整数次幂位置，快速缩小求解范围，直到找到解。</a:t>
            </a:r>
          </a:p>
        </p:txBody>
      </p:sp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倍增</a:t>
            </a:r>
          </a:p>
        </p:txBody>
      </p:sp>
      <p:pic>
        <p:nvPicPr>
          <p:cNvPr id="7" name="Picture 1" descr="C:\Users\Administrator\AppData\Roaming\Tencent\Users\155170962\QQ\WinTemp\RichOle\_T}K0K71(GK`}SQLZRD~1A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1269554"/>
            <a:ext cx="4723128" cy="46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7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6654" y="1269554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ST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Sparse Table</a:t>
            </a:r>
            <a:r>
              <a:rPr lang="zh-CN" altLang="en-US" sz="2400" dirty="0">
                <a:latin typeface="Times New Roman" panose="02020603050405020304" pitchFamily="18" charset="0"/>
              </a:rPr>
              <a:t>，稀疏表）算法采用了倍增思想，在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时间构造一个二维表之后，可以在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</a:rPr>
              <a:t>时间在线查询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区间的最值，有效解决在线</a:t>
            </a:r>
            <a:r>
              <a:rPr lang="en-US" altLang="zh-CN" sz="2400" dirty="0">
                <a:latin typeface="Times New Roman" panose="02020603050405020304" pitchFamily="18" charset="0"/>
              </a:rPr>
              <a:t>RMQ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Range Minimum/Maximum Query</a:t>
            </a:r>
            <a:r>
              <a:rPr lang="zh-CN" altLang="en-US" sz="2400" dirty="0">
                <a:latin typeface="Times New Roman" panose="02020603050405020304" pitchFamily="18" charset="0"/>
              </a:rPr>
              <a:t>，区间最值查询）问题。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如何</a:t>
            </a:r>
            <a:r>
              <a:rPr lang="zh-CN" altLang="en-US" sz="2400" dirty="0">
                <a:latin typeface="Times New Roman" panose="02020603050405020304" pitchFamily="18" charset="0"/>
              </a:rPr>
              <a:t>实现呢？设</a:t>
            </a:r>
            <a:r>
              <a:rPr lang="en-US" altLang="zh-CN" sz="2400" dirty="0">
                <a:latin typeface="Times New Roman" panose="02020603050405020304" pitchFamily="18" charset="0"/>
              </a:rPr>
              <a:t>F[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区间的最值，区间长度为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3717826"/>
            <a:ext cx="559101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83638" y="4646495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771773" y="1208273"/>
            <a:ext cx="10657184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根据</a:t>
            </a:r>
            <a:r>
              <a:rPr lang="zh-CN" altLang="en-US" sz="2400" dirty="0">
                <a:latin typeface="Times New Roman" panose="02020603050405020304" pitchFamily="18" charset="0"/>
              </a:rPr>
              <a:t>倍增思想，长度为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的区间可被分成两个长度为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</a:rPr>
              <a:t>的子区间，然后求两个子区间的最值即可。递推公式：</a:t>
            </a:r>
            <a:r>
              <a:rPr lang="en-US" altLang="zh-CN" sz="2400" dirty="0">
                <a:latin typeface="Times New Roman" panose="02020603050405020304" pitchFamily="18" charset="0"/>
              </a:rPr>
              <a:t>F[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]=max(F[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],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F[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400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 j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</a:rPr>
              <a:t>])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2776637"/>
            <a:ext cx="4824536" cy="22391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342678" y="1189500"/>
            <a:ext cx="766137" cy="728126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10587" y="1184361"/>
            <a:ext cx="1673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表创建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640111" y="1967254"/>
            <a:ext cx="9423647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区间的最值，区间长度为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的取值范围是多少呢？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数组的长度为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，最大区间长度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=⌊log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，比如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。在程序中，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=log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，也可用通用表达方式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=log(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)/log(2)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为底的自然对数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63" y="1917626"/>
            <a:ext cx="8938203" cy="268146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8" name="文本框 7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643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782</Words>
  <Application>Microsoft Office PowerPoint</Application>
  <PresentationFormat>自定义</PresentationFormat>
  <Paragraphs>83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164</cp:revision>
  <dcterms:created xsi:type="dcterms:W3CDTF">2015-04-23T03:04:00Z</dcterms:created>
  <dcterms:modified xsi:type="dcterms:W3CDTF">2022-04-09T07:28:23Z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