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83" r:id="rId2"/>
    <p:sldId id="540" r:id="rId3"/>
    <p:sldId id="430" r:id="rId4"/>
    <p:sldId id="598" r:id="rId5"/>
    <p:sldId id="589" r:id="rId6"/>
    <p:sldId id="599" r:id="rId7"/>
    <p:sldId id="597" r:id="rId8"/>
    <p:sldId id="594" r:id="rId9"/>
    <p:sldId id="600" r:id="rId10"/>
    <p:sldId id="601" r:id="rId11"/>
    <p:sldId id="595" r:id="rId12"/>
    <p:sldId id="596" r:id="rId13"/>
    <p:sldId id="584" r:id="rId14"/>
    <p:sldId id="585" r:id="rId15"/>
    <p:sldId id="602" r:id="rId16"/>
    <p:sldId id="605" r:id="rId17"/>
    <p:sldId id="604" r:id="rId18"/>
    <p:sldId id="536" r:id="rId19"/>
  </p:sldIdLst>
  <p:sldSz cx="12190413" cy="6859588"/>
  <p:notesSz cx="6858000" cy="9144000"/>
  <p:custDataLst>
    <p:tags r:id="rId22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0000"/>
    <a:srgbClr val="990033"/>
    <a:srgbClr val="800000"/>
    <a:srgbClr val="660033"/>
    <a:srgbClr val="669900"/>
    <a:srgbClr val="B11212"/>
    <a:srgbClr val="38B1B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1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99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91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30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8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0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38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5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2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7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01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4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0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39222" y="3349444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69853" y="992048"/>
            <a:ext cx="684076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1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29E3D7-09B6-4053-88ED-D3ABC459ECE0}"/>
              </a:ext>
            </a:extLst>
          </p:cNvPr>
          <p:cNvSpPr/>
          <p:nvPr/>
        </p:nvSpPr>
        <p:spPr>
          <a:xfrm>
            <a:off x="910257" y="1057090"/>
            <a:ext cx="95519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next[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]≠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时，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需要回退的位置，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′="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42878" y="3141762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477688"/>
              </p:ext>
            </p:extLst>
          </p:nvPr>
        </p:nvGraphicFramePr>
        <p:xfrm>
          <a:off x="2710830" y="1855304"/>
          <a:ext cx="7121012" cy="13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3035300" imgH="596900" progId="Equation.DSMT4">
                  <p:embed/>
                </p:oleObj>
              </mc:Choice>
              <mc:Fallback>
                <p:oleObj name="Equation" r:id="rId4" imgW="3035300" imgH="596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830" y="1855304"/>
                        <a:ext cx="7121012" cy="13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574767" y="3426404"/>
            <a:ext cx="5602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纯手工计算</a:t>
            </a:r>
            <a:r>
              <a:rPr lang="en-US" altLang="zh-CN" sz="2800" i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="abaabe"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next[]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endParaRPr lang="zh-CN" altLang="en-US" sz="2800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67014" y="518770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847035"/>
              </p:ext>
            </p:extLst>
          </p:nvPr>
        </p:nvGraphicFramePr>
        <p:xfrm>
          <a:off x="3940125" y="4221882"/>
          <a:ext cx="4320480" cy="1657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6" imgW="1933612" imgH="743040" progId="Visio.Drawing.15">
                  <p:embed/>
                </p:oleObj>
              </mc:Choice>
              <mc:Fallback>
                <p:oleObj name="Visio" r:id="rId6" imgW="1933612" imgH="743040" progId="Visio.Drawing.1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25" y="4221882"/>
                        <a:ext cx="4320480" cy="1657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159101" y="5325885"/>
            <a:ext cx="310150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48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A9314-F1BD-4CB2-A8D8-C5C4C4E1ED07}"/>
              </a:ext>
            </a:extLst>
          </p:cNvPr>
          <p:cNvSpPr/>
          <p:nvPr/>
        </p:nvSpPr>
        <p:spPr>
          <a:xfrm>
            <a:off x="991533" y="1801702"/>
            <a:ext cx="9551963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的求解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：假设已知</a:t>
            </a:r>
            <a:r>
              <a:rPr lang="en-US" altLang="zh-CN" sz="2800" i="1" dirty="0">
                <a:latin typeface="Times New Roman" panose="02020603050405020304" pitchFamily="18" charset="0"/>
              </a:rPr>
              <a:t>next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]=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endParaRPr lang="zh-CN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BB07C8-A893-4FEF-973E-2C0C9B6B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5" y="3867362"/>
            <a:ext cx="4536505" cy="50405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E29E3D7-09B6-4053-88ED-D3ABC459ECE0}"/>
              </a:ext>
            </a:extLst>
          </p:cNvPr>
          <p:cNvSpPr/>
          <p:nvPr/>
        </p:nvSpPr>
        <p:spPr>
          <a:xfrm>
            <a:off x="1013853" y="1068304"/>
            <a:ext cx="95519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]≠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时，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需要回退的位置，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′="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6" y="2583732"/>
            <a:ext cx="4369328" cy="12033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44" y="4535387"/>
            <a:ext cx="4922580" cy="13210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29" y="1799869"/>
            <a:ext cx="2954822" cy="10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D2CB6C-6BD3-45E5-884B-5B7FA1ACA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368702"/>
            <a:ext cx="4683191" cy="5520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2240C1-8AED-45BF-B96D-3A096AA4C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01" y="4288723"/>
            <a:ext cx="1687175" cy="51799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983638" y="4574487"/>
            <a:ext cx="2130711" cy="2167675"/>
            <a:chOff x="9462496" y="1644683"/>
            <a:chExt cx="2130711" cy="2167675"/>
          </a:xfrm>
        </p:grpSpPr>
        <p:sp>
          <p:nvSpPr>
            <p:cNvPr id="13" name="文本框 12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42" y="2414656"/>
            <a:ext cx="3462114" cy="19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486694" y="1230802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8" y="2101470"/>
            <a:ext cx="70770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2638" y="1102661"/>
            <a:ext cx="1009450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）时间复杂度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zh-CN" sz="2800" dirty="0">
                <a:latin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zh-CN" sz="2800" dirty="0">
                <a:latin typeface="Times New Roman" panose="02020603050405020304" pitchFamily="18" charset="0"/>
              </a:rPr>
              <a:t>串的长度分别为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</a:rPr>
              <a:t>KMP</a:t>
            </a:r>
            <a:r>
              <a:rPr lang="zh-CN" altLang="zh-CN" sz="2800" dirty="0">
                <a:latin typeface="Times New Roman" panose="02020603050405020304" pitchFamily="18" charset="0"/>
              </a:rPr>
              <a:t>算法的特点是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不回退，当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]≠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</a:rPr>
              <a:t>时，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回退到</a:t>
            </a:r>
            <a:r>
              <a:rPr lang="en-US" altLang="zh-CN" sz="2800" dirty="0">
                <a:latin typeface="Times New Roman" panose="02020603050405020304" pitchFamily="18" charset="0"/>
              </a:rPr>
              <a:t>next[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</a:rPr>
              <a:t>，重新开始比较。最坏情况下扫描整个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zh-CN" sz="2800" dirty="0">
                <a:latin typeface="Times New Roman" panose="02020603050405020304" pitchFamily="18" charset="0"/>
              </a:rPr>
              <a:t>串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，时间</a:t>
            </a:r>
            <a:r>
              <a:rPr lang="zh-CN" altLang="zh-CN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</a:rPr>
              <a:t>。计算</a:t>
            </a:r>
            <a:r>
              <a:rPr lang="en-US" altLang="zh-CN" sz="2800" dirty="0">
                <a:latin typeface="Times New Roman" panose="02020603050405020304" pitchFamily="18" charset="0"/>
              </a:rPr>
              <a:t>next[]</a:t>
            </a:r>
            <a:r>
              <a:rPr lang="zh-CN" altLang="zh-CN" sz="2800" dirty="0">
                <a:latin typeface="Times New Roman" panose="02020603050405020304" pitchFamily="18" charset="0"/>
              </a:rPr>
              <a:t>数组需要扫描整个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zh-CN" sz="2800" dirty="0">
                <a:latin typeface="Times New Roman" panose="02020603050405020304" pitchFamily="18" charset="0"/>
              </a:rPr>
              <a:t>串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，时间</a:t>
            </a:r>
            <a:r>
              <a:rPr lang="zh-CN" altLang="zh-CN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，总</a:t>
            </a:r>
            <a:r>
              <a:rPr lang="zh-CN" altLang="zh-CN" sz="2800" dirty="0">
                <a:latin typeface="Times New Roman" panose="02020603050405020304" pitchFamily="18" charset="0"/>
              </a:rPr>
              <a:t>时间复杂度为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）空间复杂度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：辅助数组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next[]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7659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4896" y="976230"/>
            <a:ext cx="106109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KMP</a:t>
            </a:r>
            <a:r>
              <a:rPr lang="zh-CN" altLang="zh-CN" sz="2800" dirty="0">
                <a:latin typeface="Times New Roman" panose="02020603050405020304" pitchFamily="18" charset="0"/>
              </a:rPr>
              <a:t>算法中，采用</a:t>
            </a:r>
            <a:r>
              <a:rPr lang="en-US" altLang="zh-CN" sz="2800" dirty="0">
                <a:latin typeface="Times New Roman" panose="02020603050405020304" pitchFamily="18" charset="0"/>
              </a:rPr>
              <a:t>next[]</a:t>
            </a:r>
            <a:r>
              <a:rPr lang="zh-CN" altLang="zh-CN" sz="2800" dirty="0">
                <a:latin typeface="Times New Roman" panose="02020603050405020304" pitchFamily="18" charset="0"/>
              </a:rPr>
              <a:t>求解非常方便、迅速，但是也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有问题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假设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next[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]=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zh-CN" altLang="zh-CN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′="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</a:rPr>
              <a:t>…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"</a:t>
            </a:r>
            <a:r>
              <a:rPr lang="zh-CN" altLang="zh-CN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′</a:t>
            </a:r>
            <a:r>
              <a:rPr lang="zh-CN" altLang="zh-CN" sz="2800" dirty="0">
                <a:latin typeface="Times New Roman" panose="02020603050405020304" pitchFamily="18" charset="0"/>
              </a:rPr>
              <a:t>的相等前缀后缀的最大长度为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k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改进算法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66" y="2355351"/>
            <a:ext cx="4486395" cy="12797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84896" y="3635124"/>
            <a:ext cx="102251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时，原则上</a:t>
            </a:r>
            <a:r>
              <a:rPr lang="en-US" altLang="zh-CN" sz="2800" dirty="0">
                <a:latin typeface="Times New Roman" panose="02020603050405020304" pitchFamily="18" charset="0"/>
              </a:rPr>
              <a:t>next[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+1]=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+1</a:t>
            </a:r>
            <a:r>
              <a:rPr lang="zh-CN" altLang="zh-CN" sz="2800" dirty="0">
                <a:latin typeface="Times New Roman" panose="02020603050405020304" pitchFamily="18" charset="0"/>
              </a:rPr>
              <a:t>，因为相等前缀和后缀的长度比</a:t>
            </a:r>
            <a:r>
              <a:rPr lang="en-US" altLang="zh-CN" sz="2800" dirty="0">
                <a:latin typeface="Times New Roman" panose="02020603050405020304" pitchFamily="18" charset="0"/>
              </a:rPr>
              <a:t>next[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</a:rPr>
              <a:t>多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06" y="4653930"/>
            <a:ext cx="4986479" cy="12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6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4646" y="1011445"/>
            <a:ext cx="10225136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但是</a:t>
            </a:r>
            <a:r>
              <a:rPr lang="zh-CN" altLang="zh-CN" sz="2800" dirty="0">
                <a:latin typeface="Times New Roman" panose="02020603050405020304" pitchFamily="18" charset="0"/>
              </a:rPr>
              <a:t>，如果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800" i="1" dirty="0">
                <a:latin typeface="Times New Roman" panose="02020603050405020304" pitchFamily="18" charset="0"/>
              </a:rPr>
              <a:t>=t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+1</a:t>
            </a:r>
            <a:r>
              <a:rPr lang="zh-CN" altLang="zh-CN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next[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+1]</a:t>
            </a:r>
            <a:r>
              <a:rPr lang="zh-CN" altLang="zh-CN" sz="2800" dirty="0">
                <a:latin typeface="Times New Roman" panose="02020603050405020304" pitchFamily="18" charset="0"/>
              </a:rPr>
              <a:t>回退到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+1</a:t>
            </a:r>
            <a:r>
              <a:rPr lang="zh-CN" altLang="zh-CN" sz="2800" dirty="0">
                <a:latin typeface="Times New Roman" panose="02020603050405020304" pitchFamily="18" charset="0"/>
              </a:rPr>
              <a:t>没有意义，因为正是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</a:rPr>
              <a:t>≠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+1</a:t>
            </a:r>
            <a:r>
              <a:rPr lang="zh-CN" altLang="zh-CN" sz="2800" dirty="0">
                <a:latin typeface="Times New Roman" panose="02020603050405020304" pitchFamily="18" charset="0"/>
              </a:rPr>
              <a:t>才回退，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800" i="1" dirty="0">
                <a:latin typeface="Times New Roman" panose="02020603050405020304" pitchFamily="18" charset="0"/>
              </a:rPr>
              <a:t>=t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+1</a:t>
            </a:r>
            <a:r>
              <a:rPr lang="zh-CN" altLang="zh-CN" sz="2800" dirty="0">
                <a:latin typeface="Times New Roman" panose="02020603050405020304" pitchFamily="18" charset="0"/>
              </a:rPr>
              <a:t>，所以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</a:rPr>
              <a:t>≠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+1</a:t>
            </a:r>
            <a:r>
              <a:rPr lang="zh-CN" altLang="zh-CN" sz="2800" dirty="0">
                <a:latin typeface="Times New Roman" panose="02020603050405020304" pitchFamily="18" charset="0"/>
              </a:rPr>
              <a:t>，完全没必要再比较了。</a:t>
            </a:r>
            <a:r>
              <a:rPr lang="en-US" altLang="zh-CN" sz="2800" dirty="0">
                <a:latin typeface="Times New Roman" panose="02020603050405020304" pitchFamily="18" charset="0"/>
              </a:rPr>
              <a:t>next[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+1]</a:t>
            </a:r>
            <a:r>
              <a:rPr lang="zh-CN" altLang="zh-CN" sz="2800" dirty="0">
                <a:latin typeface="Times New Roman" panose="02020603050405020304" pitchFamily="18" charset="0"/>
              </a:rPr>
              <a:t>直接回退到下一个位置</a:t>
            </a:r>
            <a:r>
              <a:rPr lang="en-US" altLang="zh-CN" sz="2800" dirty="0">
                <a:latin typeface="Times New Roman" panose="02020603050405020304" pitchFamily="18" charset="0"/>
              </a:rPr>
              <a:t>next[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+1]</a:t>
            </a:r>
            <a:r>
              <a:rPr lang="zh-CN" altLang="zh-CN" sz="2800" dirty="0">
                <a:latin typeface="Times New Roman" panose="02020603050405020304" pitchFamily="18" charset="0"/>
              </a:rPr>
              <a:t>，减少了一次无效比较。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改进算法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36"/>
          <a:stretch/>
        </p:blipFill>
        <p:spPr>
          <a:xfrm>
            <a:off x="1630710" y="3213770"/>
            <a:ext cx="3625574" cy="20882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5"/>
          <a:stretch/>
        </p:blipFill>
        <p:spPr>
          <a:xfrm>
            <a:off x="6100365" y="3213770"/>
            <a:ext cx="439248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改进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9" name="TextBox 30"/>
          <p:cNvSpPr txBox="1"/>
          <p:nvPr/>
        </p:nvSpPr>
        <p:spPr>
          <a:xfrm>
            <a:off x="1270670" y="1210887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4" y="1269554"/>
            <a:ext cx="7429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4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8187" y="1012681"/>
            <a:ext cx="9793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假设</a:t>
            </a:r>
            <a:r>
              <a:rPr lang="zh-CN" altLang="en-US" sz="2800" dirty="0">
                <a:latin typeface="Times New Roman" panose="02020603050405020304" pitchFamily="18" charset="0"/>
              </a:rPr>
              <a:t>有两个串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，设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为主串，也称正文串，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为子串，也称为模式，在主串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中查找与模式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相匹配的子串，如果查找成功，返回匹配的子串第一个字符在主串中的位置。</a:t>
            </a:r>
          </a:p>
          <a:p>
            <a:pPr indent="648000"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最笨的办法就是穷举所有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的所有子串，判断是否与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匹配。该算法称为</a:t>
            </a:r>
            <a:r>
              <a:rPr lang="en-US" altLang="zh-CN" sz="2800" dirty="0">
                <a:latin typeface="Times New Roman" panose="02020603050405020304" pitchFamily="18" charset="0"/>
              </a:rPr>
              <a:t>BF(Brute Force)</a:t>
            </a:r>
            <a:r>
              <a:rPr lang="zh-CN" altLang="en-US" sz="2800" dirty="0">
                <a:latin typeface="Times New Roman" panose="02020603050405020304" pitchFamily="18" charset="0"/>
              </a:rPr>
              <a:t>算法，</a:t>
            </a:r>
            <a:r>
              <a:rPr lang="en-US" altLang="zh-CN" sz="2800" dirty="0">
                <a:latin typeface="Times New Roman" panose="02020603050405020304" pitchFamily="18" charset="0"/>
              </a:rPr>
              <a:t>Brute Force</a:t>
            </a:r>
            <a:r>
              <a:rPr lang="zh-CN" altLang="en-US" sz="2800" dirty="0">
                <a:latin typeface="Times New Roman" panose="02020603050405020304" pitchFamily="18" charset="0"/>
              </a:rPr>
              <a:t>的意思是蛮力，暴力穷举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83638" y="4574487"/>
            <a:ext cx="2130711" cy="2167675"/>
            <a:chOff x="9462496" y="1644683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535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BF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59" y="1269554"/>
            <a:ext cx="8568952" cy="20016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3429794"/>
            <a:ext cx="3928366" cy="19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84464F-75F6-4FB9-A42B-19D84663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47" y="1525074"/>
            <a:ext cx="8819905" cy="19565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6FE0CC-F886-4A8B-BEA7-21E335526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42" y="3652412"/>
            <a:ext cx="9243211" cy="21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3686BA-EB8A-4D9C-97D4-07C9C7D5E546}"/>
              </a:ext>
            </a:extLst>
          </p:cNvPr>
          <p:cNvSpPr/>
          <p:nvPr/>
        </p:nvSpPr>
        <p:spPr>
          <a:xfrm>
            <a:off x="1180367" y="1413570"/>
            <a:ext cx="983999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Knuth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</a:rPr>
              <a:t>Morris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Pratt</a:t>
            </a:r>
            <a:r>
              <a:rPr lang="zh-CN" altLang="en-US" sz="2800" dirty="0">
                <a:latin typeface="Times New Roman" panose="02020603050405020304" pitchFamily="18" charset="0"/>
              </a:rPr>
              <a:t>提出了著名的模式匹配算法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KMP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 indent="648000" algn="just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特点是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不回退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如果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]=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时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++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++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，继续比较；如果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]≠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回退到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next[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，重新开始比较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 algn="just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算法关键是计算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60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EEBB7B-902D-484E-A342-A92820A94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5" y="3228871"/>
            <a:ext cx="4476098" cy="21648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9B8E6C-010C-4B50-9FDA-35E22E4B8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3" y="3276781"/>
            <a:ext cx="4508904" cy="213058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E29E3D7-09B6-4053-88ED-D3ABC459ECE0}"/>
              </a:ext>
            </a:extLst>
          </p:cNvPr>
          <p:cNvSpPr/>
          <p:nvPr/>
        </p:nvSpPr>
        <p:spPr>
          <a:xfrm>
            <a:off x="1474842" y="1197546"/>
            <a:ext cx="95519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指向的字符前面的两个字符和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串中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指向的字符前面两个字符一模一样，因为它们一直相等，才会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，走到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当前的位置。只需要在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串本身比较就可以了。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36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29E3D7-09B6-4053-88ED-D3ABC459ECE0}"/>
              </a:ext>
            </a:extLst>
          </p:cNvPr>
          <p:cNvSpPr/>
          <p:nvPr/>
        </p:nvSpPr>
        <p:spPr>
          <a:xfrm>
            <a:off x="1394338" y="1132659"/>
            <a:ext cx="9551963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串中当前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指向的字符前面的所有字符为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′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，则只需比较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′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的前缀和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′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的后缀即可，如下图所示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19B8E6C-010C-4B50-9FDA-35E22E4B8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2" y="2672668"/>
            <a:ext cx="4508904" cy="213058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50" y="3248732"/>
            <a:ext cx="2862239" cy="11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732</Words>
  <Application>Microsoft Office PowerPoint</Application>
  <PresentationFormat>自定义</PresentationFormat>
  <Paragraphs>85</Paragraphs>
  <Slides>18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黑体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Office 主题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258</cp:revision>
  <dcterms:created xsi:type="dcterms:W3CDTF">2015-04-23T03:04:00Z</dcterms:created>
  <dcterms:modified xsi:type="dcterms:W3CDTF">2022-03-18T15:04:05Z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