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32"/>
  </p:notesMasterIdLst>
  <p:handoutMasterIdLst>
    <p:handoutMasterId r:id="rId33"/>
  </p:handoutMasterIdLst>
  <p:sldIdLst>
    <p:sldId id="561" r:id="rId3"/>
    <p:sldId id="572" r:id="rId4"/>
    <p:sldId id="527" r:id="rId5"/>
    <p:sldId id="598" r:id="rId6"/>
    <p:sldId id="573" r:id="rId7"/>
    <p:sldId id="574" r:id="rId8"/>
    <p:sldId id="575" r:id="rId9"/>
    <p:sldId id="563" r:id="rId10"/>
    <p:sldId id="578" r:id="rId11"/>
    <p:sldId id="579" r:id="rId12"/>
    <p:sldId id="585" r:id="rId13"/>
    <p:sldId id="580" r:id="rId14"/>
    <p:sldId id="581" r:id="rId15"/>
    <p:sldId id="583" r:id="rId16"/>
    <p:sldId id="584" r:id="rId17"/>
    <p:sldId id="586" r:id="rId18"/>
    <p:sldId id="599" r:id="rId19"/>
    <p:sldId id="600" r:id="rId20"/>
    <p:sldId id="601" r:id="rId21"/>
    <p:sldId id="602" r:id="rId22"/>
    <p:sldId id="603" r:id="rId23"/>
    <p:sldId id="604" r:id="rId24"/>
    <p:sldId id="605" r:id="rId25"/>
    <p:sldId id="606" r:id="rId26"/>
    <p:sldId id="607" r:id="rId27"/>
    <p:sldId id="608" r:id="rId28"/>
    <p:sldId id="609" r:id="rId29"/>
    <p:sldId id="610" r:id="rId30"/>
    <p:sldId id="536" r:id="rId31"/>
  </p:sldIdLst>
  <p:sldSz cx="12190413" cy="6859588"/>
  <p:notesSz cx="6858000" cy="9144000"/>
  <p:custDataLst>
    <p:tags r:id="rId34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B11212"/>
    <a:srgbClr val="9900CC"/>
    <a:srgbClr val="0066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5" autoAdjust="0"/>
    <p:restoredTop sz="94256" autoAdjust="0"/>
  </p:normalViewPr>
  <p:slideViewPr>
    <p:cSldViewPr>
      <p:cViewPr varScale="1">
        <p:scale>
          <a:sx n="83" d="100"/>
          <a:sy n="83" d="100"/>
        </p:scale>
        <p:origin x="974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34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84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1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2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86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60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8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11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653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0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86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84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20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28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55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95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14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41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66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189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6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0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704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3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4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94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2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5" cy="96128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区间动态规划详解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6141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94606" y="1593284"/>
            <a:ext cx="9110687" cy="804142"/>
            <a:chOff x="1224126" y="4109197"/>
            <a:chExt cx="9110687" cy="804142"/>
          </a:xfrm>
        </p:grpSpPr>
        <p:sp>
          <p:nvSpPr>
            <p:cNvPr id="14" name="矩形 13"/>
            <p:cNvSpPr/>
            <p:nvPr/>
          </p:nvSpPr>
          <p:spPr>
            <a:xfrm>
              <a:off x="1224126" y="4109197"/>
              <a:ext cx="8985348" cy="656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637200">
                <a:lnSpc>
                  <a:spcPct val="150000"/>
                </a:lnSpc>
              </a:pPr>
              <a:r>
                <a:rPr lang="zh-CN" altLang="en-US" sz="28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状态转移方程：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3654483"/>
                </p:ext>
              </p:extLst>
            </p:nvPr>
          </p:nvGraphicFramePr>
          <p:xfrm>
            <a:off x="4245163" y="4264052"/>
            <a:ext cx="6089650" cy="64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" name="Equation" r:id="rId4" imgW="2374560" imgH="253800" progId="Equation.DSMT4">
                    <p:embed/>
                  </p:oleObj>
                </mc:Choice>
                <mc:Fallback>
                  <p:oleObj name="Equation" r:id="rId4" imgW="2374560" imgH="253800" progId="Equation.DSMT4">
                    <p:embed/>
                    <p:pic>
                      <p:nvPicPr>
                        <p:cNvPr id="3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5163" y="4264052"/>
                          <a:ext cx="6089650" cy="6492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矩形 16"/>
          <p:cNvSpPr/>
          <p:nvPr/>
        </p:nvSpPr>
        <p:spPr>
          <a:xfrm>
            <a:off x="1342678" y="1089416"/>
            <a:ext cx="8610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边界条件：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&lt;j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5122" name="Picture 2" descr="043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78" y="2577327"/>
            <a:ext cx="3816424" cy="324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519142" y="2577327"/>
            <a:ext cx="3957859" cy="3243960"/>
            <a:chOff x="5519142" y="2577327"/>
            <a:chExt cx="3957859" cy="3243960"/>
          </a:xfrm>
        </p:grpSpPr>
        <p:pic>
          <p:nvPicPr>
            <p:cNvPr id="18" name="Picture 2" descr="043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577" y="2577327"/>
              <a:ext cx="3816424" cy="3243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矩形 18"/>
            <p:cNvSpPr/>
            <p:nvPr/>
          </p:nvSpPr>
          <p:spPr>
            <a:xfrm>
              <a:off x="5519142" y="2577327"/>
              <a:ext cx="73947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dp[][]</a:t>
              </a:r>
              <a:endPara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9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124675" y="2061642"/>
            <a:ext cx="3780821" cy="3123489"/>
            <a:chOff x="3286894" y="2531897"/>
            <a:chExt cx="3780821" cy="312348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303" y="2531897"/>
              <a:ext cx="3708412" cy="3123489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3286894" y="2531897"/>
              <a:ext cx="73947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dp[][]</a:t>
              </a:r>
              <a:endPara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563926" y="1274582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目标：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3494411" y="1256073"/>
            <a:ext cx="5976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[1][6]=15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4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1198662" y="1117874"/>
            <a:ext cx="5976664" cy="70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算法实现：</a:t>
            </a:r>
            <a:endParaRPr lang="en-US" altLang="zh-CN" sz="3600" b="1" dirty="0">
              <a:ln/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TextBox 30"/>
          <p:cNvSpPr txBox="1"/>
          <p:nvPr/>
        </p:nvSpPr>
        <p:spPr>
          <a:xfrm>
            <a:off x="2278782" y="2421682"/>
            <a:ext cx="6984776" cy="24929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Left"/>
            <a:lightRig rig="soft" dir="t">
              <a:rot lat="0" lon="0" rev="15600000"/>
            </a:lightRig>
          </a:scene3d>
          <a:sp3d>
            <a:bevelT w="165100" prst="coolSlant"/>
          </a:sp3d>
        </p:spPr>
        <p:txBody>
          <a:bodyPr wrap="square" lIns="0" tIns="0" rIns="0" bIns="0" rtlCol="0">
            <a:spAutoFit/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阶段（区间长度）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状态（区间起点和终点）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3600" b="1" dirty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决策（状态转移方程）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57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1078152" y="1018397"/>
            <a:ext cx="5976664" cy="70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算法实现：</a:t>
            </a:r>
            <a:endParaRPr lang="en-US" altLang="zh-CN" sz="3600" b="1" dirty="0">
              <a:ln/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52" y="1863885"/>
            <a:ext cx="9222218" cy="41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9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4276" y="1247324"/>
            <a:ext cx="1152128" cy="842644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8822" y="1300454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45328" y="2383779"/>
            <a:ext cx="89563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复杂度：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循环中嵌套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，执行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次数为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时间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99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4276" y="1074012"/>
            <a:ext cx="1152128" cy="842644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8822" y="1127142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延伸思考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4646" y="1886380"/>
            <a:ext cx="8956380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上面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得到的最优值只是第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个站点到第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个站点之间的最少租金，并不知道停靠了哪些站点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，如果还想知道停靠的站点，怎么办？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35283" y="4482746"/>
            <a:ext cx="89563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用辅助数组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各个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最优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决策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停靠站点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10647" y="3812359"/>
            <a:ext cx="9110687" cy="804142"/>
            <a:chOff x="1224126" y="4109197"/>
            <a:chExt cx="9110687" cy="804142"/>
          </a:xfrm>
        </p:grpSpPr>
        <p:sp>
          <p:nvSpPr>
            <p:cNvPr id="22" name="矩形 21"/>
            <p:cNvSpPr/>
            <p:nvPr/>
          </p:nvSpPr>
          <p:spPr>
            <a:xfrm>
              <a:off x="1224126" y="4109197"/>
              <a:ext cx="8985348" cy="656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637200">
                <a:lnSpc>
                  <a:spcPct val="150000"/>
                </a:lnSpc>
              </a:pPr>
              <a:r>
                <a:rPr lang="zh-CN" altLang="en-US" sz="28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状态转移方程：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7001012"/>
                </p:ext>
              </p:extLst>
            </p:nvPr>
          </p:nvGraphicFramePr>
          <p:xfrm>
            <a:off x="4245163" y="4264052"/>
            <a:ext cx="6089650" cy="64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9" name="Equation" r:id="rId4" imgW="2374560" imgH="253800" progId="Equation.DSMT4">
                    <p:embed/>
                  </p:oleObj>
                </mc:Choice>
                <mc:Fallback>
                  <p:oleObj name="Equation" r:id="rId4" imgW="2374560" imgH="253800" progId="Equation.DSMT4">
                    <p:embed/>
                    <p:pic>
                      <p:nvPicPr>
                        <p:cNvPr id="3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5163" y="4264052"/>
                          <a:ext cx="6089650" cy="6492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4220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531106" y="1125112"/>
            <a:ext cx="86104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构造最优解：</a:t>
            </a:r>
            <a:endParaRPr lang="zh-CN" altLang="zh-CN" sz="32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77928" y="1917059"/>
            <a:ext cx="3729662" cy="3168919"/>
            <a:chOff x="3350342" y="2531897"/>
            <a:chExt cx="3729662" cy="316891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1592" y="2577327"/>
              <a:ext cx="3708412" cy="3123489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3350342" y="2531897"/>
              <a:ext cx="73947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dp[][]</a:t>
              </a:r>
              <a:endPara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42" y="1962488"/>
            <a:ext cx="3663642" cy="312348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59829" y="5211410"/>
            <a:ext cx="49915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——2——4——6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8354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"/>
          <a:stretch/>
        </p:blipFill>
        <p:spPr>
          <a:xfrm>
            <a:off x="854275" y="1197546"/>
            <a:ext cx="890856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694606" y="1757745"/>
            <a:ext cx="91450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根据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输入样例，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张牌分别为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，玩家如果先拿出一张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，则得分为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dirty="0"/>
              <a:t>×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 smtClean="0"/>
              <a:t>×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，相当于两个矩阵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baseline="-25000" dirty="0"/>
              <a:t>×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-25000" dirty="0"/>
              <a:t>×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相乘的乘法次数，且执行乘法后只剩下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baseline="-25000" dirty="0"/>
              <a:t>×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的矩阵，相当于把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的牌抽掉了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0671" y="1125370"/>
            <a:ext cx="2160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问题分析：</a:t>
            </a:r>
            <a:endParaRPr lang="zh-CN" altLang="zh-CN" sz="32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88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6" name="矩形 5"/>
          <p:cNvSpPr/>
          <p:nvPr/>
        </p:nvSpPr>
        <p:spPr>
          <a:xfrm>
            <a:off x="1270671" y="1125370"/>
            <a:ext cx="2304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矩阵乘法：</a:t>
            </a:r>
            <a:endParaRPr lang="zh-CN" altLang="zh-CN" sz="32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6" y="1926000"/>
            <a:ext cx="4680520" cy="30327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62" y="2493690"/>
            <a:ext cx="2333625" cy="1057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"/>
          <a:stretch/>
        </p:blipFill>
        <p:spPr>
          <a:xfrm>
            <a:off x="5879182" y="3861842"/>
            <a:ext cx="3960440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5269611"/>
            <a:ext cx="7563830" cy="57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0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28" y="1033907"/>
            <a:ext cx="3960440" cy="222774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528" y="2388450"/>
            <a:ext cx="3434400" cy="193185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10" y="3285778"/>
            <a:ext cx="3434400" cy="1931849"/>
          </a:xfrm>
          <a:prstGeom prst="rect">
            <a:avLst/>
          </a:prstGeom>
          <a:effectLst/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294" y="4123612"/>
            <a:ext cx="3434400" cy="193185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15" y="2388450"/>
            <a:ext cx="3434224" cy="1931751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706" y="3285778"/>
            <a:ext cx="3434400" cy="1931849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64" y="4123612"/>
            <a:ext cx="3434400" cy="193185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39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770791" y="996950"/>
            <a:ext cx="89897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矩阵乘法有多种运算顺序：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A1 A2)(A3 A4 A5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A1A2)( A3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A4)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A5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A1(A2 A3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A4 A5)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是否可以使用动态规划？</a:t>
            </a:r>
            <a:endParaRPr lang="zh-CN" altLang="en-US" sz="2800" b="1" dirty="0"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35166" y="3213770"/>
            <a:ext cx="5065022" cy="2814199"/>
            <a:chOff x="3389226" y="2746778"/>
            <a:chExt cx="6756376" cy="2814199"/>
          </a:xfrm>
        </p:grpSpPr>
        <p:grpSp>
          <p:nvGrpSpPr>
            <p:cNvPr id="7" name="组合 6"/>
            <p:cNvGrpSpPr/>
            <p:nvPr/>
          </p:nvGrpSpPr>
          <p:grpSpPr>
            <a:xfrm flipH="1">
              <a:off x="3391919" y="2746778"/>
              <a:ext cx="1829684" cy="1082122"/>
              <a:chOff x="3006872" y="1129208"/>
              <a:chExt cx="1525938" cy="1516360"/>
            </a:xfrm>
          </p:grpSpPr>
          <p:sp>
            <p:nvSpPr>
              <p:cNvPr id="23" name="圆角矩形 26"/>
              <p:cNvSpPr/>
              <p:nvPr/>
            </p:nvSpPr>
            <p:spPr>
              <a:xfrm>
                <a:off x="3006872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5FCACB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TextBox 58"/>
              <p:cNvSpPr txBox="1"/>
              <p:nvPr/>
            </p:nvSpPr>
            <p:spPr>
              <a:xfrm>
                <a:off x="3604087" y="1649338"/>
                <a:ext cx="499942" cy="733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660033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390572" y="3589450"/>
              <a:ext cx="1829684" cy="1145724"/>
              <a:chOff x="4607328" y="1129208"/>
              <a:chExt cx="1525938" cy="1516360"/>
            </a:xfrm>
          </p:grpSpPr>
          <p:sp>
            <p:nvSpPr>
              <p:cNvPr id="21" name="圆角矩形 26"/>
              <p:cNvSpPr/>
              <p:nvPr/>
            </p:nvSpPr>
            <p:spPr>
              <a:xfrm flipH="1">
                <a:off x="4607328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A0BF0D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TextBox 61"/>
              <p:cNvSpPr txBox="1"/>
              <p:nvPr/>
            </p:nvSpPr>
            <p:spPr>
              <a:xfrm>
                <a:off x="5061347" y="1528001"/>
                <a:ext cx="542098" cy="692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B11212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11212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flipH="1">
              <a:off x="5149595" y="3048449"/>
              <a:ext cx="3576688" cy="652486"/>
              <a:chOff x="710069" y="2548099"/>
              <a:chExt cx="3639820" cy="889230"/>
            </a:xfrm>
          </p:grpSpPr>
          <p:cxnSp>
            <p:nvCxnSpPr>
              <p:cNvPr id="19" name="直接连接符 18"/>
              <p:cNvCxnSpPr/>
              <p:nvPr/>
            </p:nvCxnSpPr>
            <p:spPr>
              <a:xfrm flipH="1">
                <a:off x="3540383" y="2971232"/>
                <a:ext cx="809506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20" name="矩形 19"/>
              <p:cNvSpPr>
                <a:spLocks noChangeArrowheads="1"/>
              </p:cNvSpPr>
              <p:nvPr/>
            </p:nvSpPr>
            <p:spPr bwMode="auto">
              <a:xfrm>
                <a:off x="710069" y="2548099"/>
                <a:ext cx="2700442" cy="889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最优子结构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149595" y="3912833"/>
              <a:ext cx="4264187" cy="652486"/>
              <a:chOff x="8015905" y="2658621"/>
              <a:chExt cx="3446524" cy="889230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H="1">
                <a:off x="8015905" y="3101117"/>
                <a:ext cx="618094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18" name="矩形 17"/>
              <p:cNvSpPr>
                <a:spLocks noChangeArrowheads="1"/>
              </p:cNvSpPr>
              <p:nvPr/>
            </p:nvSpPr>
            <p:spPr bwMode="auto">
              <a:xfrm>
                <a:off x="8761987" y="2658621"/>
                <a:ext cx="2700442" cy="889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子问题重叠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16200000">
              <a:off x="3753849" y="4107396"/>
              <a:ext cx="1088958" cy="1818203"/>
              <a:chOff x="4607329" y="2741326"/>
              <a:chExt cx="1525938" cy="1516360"/>
            </a:xfrm>
          </p:grpSpPr>
          <p:sp>
            <p:nvSpPr>
              <p:cNvPr id="15" name="圆角矩形 26"/>
              <p:cNvSpPr/>
              <p:nvPr/>
            </p:nvSpPr>
            <p:spPr>
              <a:xfrm flipH="1" flipV="1">
                <a:off x="4607329" y="2741326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319095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TextBox 64"/>
              <p:cNvSpPr txBox="1"/>
              <p:nvPr/>
            </p:nvSpPr>
            <p:spPr>
              <a:xfrm rot="5400000">
                <a:off x="5121410" y="3067842"/>
                <a:ext cx="553027" cy="73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6085699" y="4797946"/>
              <a:ext cx="4059903" cy="65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无后效性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5149595" y="5101618"/>
              <a:ext cx="764732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0690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397464" y="1135910"/>
            <a:ext cx="881318" cy="853724"/>
            <a:chOff x="5850034" y="1848492"/>
            <a:chExt cx="504056" cy="504056"/>
          </a:xfrm>
          <a:solidFill>
            <a:srgbClr val="0070C0"/>
          </a:solidFill>
        </p:grpSpPr>
        <p:sp>
          <p:nvSpPr>
            <p:cNvPr id="16" name="椭圆 15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5"/>
            <p:cNvSpPr txBox="1"/>
            <p:nvPr/>
          </p:nvSpPr>
          <p:spPr>
            <a:xfrm>
              <a:off x="5900985" y="1931243"/>
              <a:ext cx="453105" cy="345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30"/>
          <p:cNvSpPr txBox="1"/>
          <p:nvPr/>
        </p:nvSpPr>
        <p:spPr>
          <a:xfrm>
            <a:off x="2566814" y="1248368"/>
            <a:ext cx="2575066" cy="720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最优子结构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32215" y="1980860"/>
            <a:ext cx="77913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假设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的乘法次数是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c=a+b+d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90" y="2751334"/>
            <a:ext cx="5249431" cy="176974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97464" y="4967751"/>
            <a:ext cx="969197" cy="916189"/>
            <a:chOff x="6156589" y="2586760"/>
            <a:chExt cx="504056" cy="504056"/>
          </a:xfrm>
        </p:grpSpPr>
        <p:sp>
          <p:nvSpPr>
            <p:cNvPr id="12" name="椭圆 11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6208814" y="2672103"/>
              <a:ext cx="392832" cy="35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Box 30"/>
          <p:cNvSpPr txBox="1"/>
          <p:nvPr/>
        </p:nvSpPr>
        <p:spPr>
          <a:xfrm>
            <a:off x="2782837" y="5039538"/>
            <a:ext cx="252028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子问题重叠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735169" y="4950777"/>
            <a:ext cx="936100" cy="933163"/>
            <a:chOff x="6192159" y="2586760"/>
            <a:chExt cx="468486" cy="504056"/>
          </a:xfrm>
        </p:grpSpPr>
        <p:sp>
          <p:nvSpPr>
            <p:cNvPr id="21" name="椭圆 20"/>
            <p:cNvSpPr/>
            <p:nvPr/>
          </p:nvSpPr>
          <p:spPr>
            <a:xfrm>
              <a:off x="6192159" y="2586760"/>
              <a:ext cx="46848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6234813" y="2680384"/>
              <a:ext cx="371816" cy="329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30"/>
          <p:cNvSpPr txBox="1"/>
          <p:nvPr/>
        </p:nvSpPr>
        <p:spPr>
          <a:xfrm>
            <a:off x="6991737" y="5099320"/>
            <a:ext cx="198378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无后效性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1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9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262558" y="981522"/>
            <a:ext cx="89853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划分阶段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07736" y="988703"/>
            <a:ext cx="76000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矩阵连乘的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最少乘法次数。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3203" y="1632845"/>
            <a:ext cx="898534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区间长度。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3203" y="2268554"/>
            <a:ext cx="898534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原问题与子问题之间的关系。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159102" y="2153899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4253888" y="2773287"/>
          <a:ext cx="5798164" cy="2501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4" imgW="2895656" imgH="1257351" progId="Visio.Drawing.11">
                  <p:embed/>
                </p:oleObj>
              </mc:Choice>
              <mc:Fallback>
                <p:oleObj name="Visio" r:id="rId4" imgW="2895656" imgH="1257351" progId="Visio.Drawing.11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888" y="2773287"/>
                        <a:ext cx="5798164" cy="25018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88279" y="4840208"/>
            <a:ext cx="8301932" cy="1357878"/>
            <a:chOff x="1088279" y="4840208"/>
            <a:chExt cx="8301932" cy="1357878"/>
          </a:xfrm>
        </p:grpSpPr>
        <p:sp>
          <p:nvSpPr>
            <p:cNvPr id="14" name="矩形 13"/>
            <p:cNvSpPr/>
            <p:nvPr/>
          </p:nvSpPr>
          <p:spPr>
            <a:xfrm>
              <a:off x="1088279" y="4840208"/>
              <a:ext cx="374441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637200">
                <a:lnSpc>
                  <a:spcPct val="150000"/>
                </a:lnSpc>
              </a:pPr>
              <a:r>
                <a:rPr lang="zh-CN" altLang="en-US" sz="28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状态转移方程：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/>
            </p:nvPr>
          </p:nvGraphicFramePr>
          <p:xfrm>
            <a:off x="2206774" y="5548798"/>
            <a:ext cx="7183437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Equation" r:id="rId6" imgW="2730240" imgH="241200" progId="Equation.DSMT4">
                    <p:embed/>
                  </p:oleObj>
                </mc:Choice>
                <mc:Fallback>
                  <p:oleObj name="Equation" r:id="rId6" imgW="2730240" imgH="241200" progId="Equation.DSMT4">
                    <p:embed/>
                    <p:pic>
                      <p:nvPicPr>
                        <p:cNvPr id="12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6774" y="5548798"/>
                          <a:ext cx="7183437" cy="6492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8931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159102" y="2153899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70744" y="2512908"/>
            <a:ext cx="89360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用一维数组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来记录矩阵的行和列，将第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个矩阵的行数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和列数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分别存储在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/>
              <a:t>×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dirty="0" smtClean="0"/>
              <a:t>×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的数组元素相乘为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</a:t>
            </a:r>
            <a:r>
              <a:rPr lang="en-US" altLang="zh-CN" dirty="0" smtClean="0"/>
              <a:t>×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dirty="0" smtClean="0"/>
              <a:t>×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1352199" y="4741827"/>
          <a:ext cx="82184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4" imgW="3124080" imgH="241200" progId="Equation.DSMT4">
                  <p:embed/>
                </p:oleObj>
              </mc:Choice>
              <mc:Fallback>
                <p:oleObj name="Equation" r:id="rId4" imgW="3124080" imgH="2412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199" y="4741827"/>
                        <a:ext cx="8218487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507896" y="1218659"/>
            <a:ext cx="10009630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张牌分别为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，相当于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个矩阵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baseline="-25000" dirty="0" smtClean="0"/>
              <a:t>×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-25000" dirty="0" smtClean="0"/>
              <a:t>×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  <a:r>
              <a:rPr lang="en-US" altLang="zh-CN" sz="2800" baseline="-25000" dirty="0" smtClean="0"/>
              <a:t>×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altLang="zh-CN" sz="2800" baseline="-25000" dirty="0" smtClean="0"/>
              <a:t>×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，求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个矩阵的最少乘法次数。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12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159102" y="2153899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62259" y="1472573"/>
            <a:ext cx="89853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边界条件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求解目标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err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47927" y="1570625"/>
            <a:ext cx="2968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28315" y="2180232"/>
            <a:ext cx="22518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dp[1][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11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1198662" y="1117874"/>
            <a:ext cx="5976664" cy="70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算法实现：</a:t>
            </a:r>
            <a:endParaRPr lang="en-US" altLang="zh-CN" sz="3600" b="1" dirty="0">
              <a:ln/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TextBox 30"/>
          <p:cNvSpPr txBox="1"/>
          <p:nvPr/>
        </p:nvSpPr>
        <p:spPr>
          <a:xfrm>
            <a:off x="2278782" y="2277666"/>
            <a:ext cx="6984776" cy="24929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Left"/>
            <a:lightRig rig="soft" dir="t">
              <a:rot lat="0" lon="0" rev="15600000"/>
            </a:lightRig>
          </a:scene3d>
          <a:sp3d>
            <a:bevelT w="165100" prst="coolSlant"/>
          </a:sp3d>
        </p:spPr>
        <p:txBody>
          <a:bodyPr wrap="square" lIns="0" tIns="0" rIns="0" bIns="0" rtlCol="0">
            <a:spAutoFit/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阶段（区间长度）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状态（区间起点和终点）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3600" b="1" dirty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决策（状态转移方程）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67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1093210" y="954110"/>
            <a:ext cx="5976664" cy="70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算法实现：</a:t>
            </a:r>
            <a:endParaRPr lang="en-US" altLang="zh-CN" sz="3600" b="1" dirty="0">
              <a:ln/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0" y="1842487"/>
            <a:ext cx="9823560" cy="39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4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4276" y="1247324"/>
            <a:ext cx="1152128" cy="842644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8822" y="1300454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45328" y="2383779"/>
            <a:ext cx="89563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复杂度：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循环中嵌套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，执行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次数为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时间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51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4276" y="1074012"/>
            <a:ext cx="1152128" cy="842644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8822" y="1127142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延伸思考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4646" y="2078553"/>
            <a:ext cx="89563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上面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得到的最优值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只是玩牌的最小分数，如果还想知道抽牌的顺序，怎么办？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54646" y="3392979"/>
            <a:ext cx="89563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算法时间复杂度能否优化？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40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6862" y="1931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进阶篇刷题图谱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93" y="1021611"/>
            <a:ext cx="10058400" cy="553481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1" y="5951815"/>
            <a:ext cx="7103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进阶篇题单：</a:t>
            </a:r>
            <a:r>
              <a:rPr lang="en-US" altLang="zh-CN" sz="2400" dirty="0">
                <a:latin typeface="Times New Roman" panose="02020603050405020304" pitchFamily="18" charset="0"/>
              </a:rPr>
              <a:t>https://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vjudge.net/article/2642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016962" y="4581922"/>
            <a:ext cx="2130711" cy="2167675"/>
            <a:chOff x="9462496" y="1644683"/>
            <a:chExt cx="2130711" cy="2167675"/>
          </a:xfrm>
        </p:grpSpPr>
        <p:sp>
          <p:nvSpPr>
            <p:cNvPr id="15" name="文本框 14"/>
            <p:cNvSpPr txBox="1"/>
            <p:nvPr/>
          </p:nvSpPr>
          <p:spPr>
            <a:xfrm>
              <a:off x="9462496" y="3473804"/>
              <a:ext cx="2130711" cy="33855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QQ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群：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1029262418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7316C4F-5A73-467F-B2C7-E9AAE715A0BF}"/>
                </a:ext>
              </a:extLst>
            </p:cNvPr>
            <p:cNvSpPr/>
            <p:nvPr/>
          </p:nvSpPr>
          <p:spPr>
            <a:xfrm>
              <a:off x="9848429" y="1644683"/>
              <a:ext cx="13593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扫码购书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429" y="1966800"/>
              <a:ext cx="1512168" cy="1512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1034488" y="1341562"/>
            <a:ext cx="87129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区间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属于线性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的一种，以区间长度作为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的阶段，以区间的左右端点作为状态的维度。一个状态通常由被它包含且比它更小的区间状态转移而来。阶段（长度）、状态（左右端点）、决策三者按照由外到内的顺序构成三层循环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13" name="TextBox 30"/>
          <p:cNvSpPr txBox="1"/>
          <p:nvPr/>
        </p:nvSpPr>
        <p:spPr>
          <a:xfrm>
            <a:off x="3330755" y="1235303"/>
            <a:ext cx="59766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动态规划求解的秘籍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Freeform 3"/>
          <p:cNvSpPr>
            <a:spLocks noEditPoints="1"/>
          </p:cNvSpPr>
          <p:nvPr/>
        </p:nvSpPr>
        <p:spPr bwMode="gray">
          <a:xfrm>
            <a:off x="2494806" y="2277666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830391" y="4185066"/>
            <a:ext cx="1560959" cy="1778425"/>
            <a:chOff x="5830391" y="4473009"/>
            <a:chExt cx="1560959" cy="1778425"/>
          </a:xfrm>
        </p:grpSpPr>
        <p:sp>
          <p:nvSpPr>
            <p:cNvPr id="15" name="Oval 34"/>
            <p:cNvSpPr>
              <a:spLocks noChangeArrowheads="1"/>
            </p:cNvSpPr>
            <p:nvPr/>
          </p:nvSpPr>
          <p:spPr bwMode="gray">
            <a:xfrm rot="20876594">
              <a:off x="5904878" y="5631449"/>
              <a:ext cx="1316787" cy="619985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35"/>
            <p:cNvSpPr>
              <a:spLocks noChangeArrowheads="1"/>
            </p:cNvSpPr>
            <p:nvPr/>
          </p:nvSpPr>
          <p:spPr bwMode="gray">
            <a:xfrm>
              <a:off x="5830391" y="4473009"/>
              <a:ext cx="1560959" cy="158686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" name="Oval 36"/>
            <p:cNvSpPr>
              <a:spLocks noChangeArrowheads="1"/>
            </p:cNvSpPr>
            <p:nvPr/>
          </p:nvSpPr>
          <p:spPr bwMode="gray">
            <a:xfrm>
              <a:off x="5851029" y="4479527"/>
              <a:ext cx="1524623" cy="154700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8" name="Oval 37"/>
            <p:cNvSpPr>
              <a:spLocks noChangeArrowheads="1"/>
            </p:cNvSpPr>
            <p:nvPr/>
          </p:nvSpPr>
          <p:spPr bwMode="gray">
            <a:xfrm>
              <a:off x="5868492" y="4487830"/>
              <a:ext cx="1450500" cy="1446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Oval 38"/>
            <p:cNvSpPr>
              <a:spLocks noChangeArrowheads="1"/>
            </p:cNvSpPr>
            <p:nvPr/>
          </p:nvSpPr>
          <p:spPr bwMode="gray">
            <a:xfrm>
              <a:off x="5960566" y="4509914"/>
              <a:ext cx="1290625" cy="117354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gray">
            <a:xfrm>
              <a:off x="6095206" y="4861243"/>
              <a:ext cx="108326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决策</a:t>
              </a:r>
              <a:endParaRPr lang="en-US" altLang="zh-CN" sz="32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58902" y="3943241"/>
            <a:ext cx="1371600" cy="1600200"/>
            <a:chOff x="3358902" y="4231184"/>
            <a:chExt cx="1371600" cy="1600200"/>
          </a:xfrm>
        </p:grpSpPr>
        <p:sp>
          <p:nvSpPr>
            <p:cNvPr id="21" name="Oval 40"/>
            <p:cNvSpPr>
              <a:spLocks noChangeArrowheads="1"/>
            </p:cNvSpPr>
            <p:nvPr/>
          </p:nvSpPr>
          <p:spPr bwMode="gray">
            <a:xfrm rot="20827004">
              <a:off x="3435102" y="5221784"/>
              <a:ext cx="1133475" cy="6096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41"/>
            <p:cNvGrpSpPr>
              <a:grpSpLocks/>
            </p:cNvGrpSpPr>
            <p:nvPr/>
          </p:nvGrpSpPr>
          <p:grpSpPr bwMode="auto">
            <a:xfrm>
              <a:off x="3358902" y="4231184"/>
              <a:ext cx="1371600" cy="1441450"/>
              <a:chOff x="732" y="2112"/>
              <a:chExt cx="842" cy="860"/>
            </a:xfrm>
          </p:grpSpPr>
          <p:sp>
            <p:nvSpPr>
              <p:cNvPr id="23" name="Oval 42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43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44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45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" name="Text Box 46"/>
              <p:cNvSpPr txBox="1">
                <a:spLocks noChangeArrowheads="1"/>
              </p:cNvSpPr>
              <p:nvPr/>
            </p:nvSpPr>
            <p:spPr bwMode="gray">
              <a:xfrm>
                <a:off x="864" y="2368"/>
                <a:ext cx="554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 b="1" dirty="0" smtClean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阶段</a:t>
                </a:r>
                <a:endParaRPr lang="en-US" altLang="zh-CN" sz="28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494806" y="2578090"/>
            <a:ext cx="1100137" cy="1139825"/>
            <a:chOff x="2494806" y="2866033"/>
            <a:chExt cx="1100137" cy="1139825"/>
          </a:xfrm>
        </p:grpSpPr>
        <p:sp>
          <p:nvSpPr>
            <p:cNvPr id="32" name="Oval 47"/>
            <p:cNvSpPr>
              <a:spLocks noChangeArrowheads="1"/>
            </p:cNvSpPr>
            <p:nvPr/>
          </p:nvSpPr>
          <p:spPr bwMode="gray">
            <a:xfrm>
              <a:off x="2494806" y="3472458"/>
              <a:ext cx="914400" cy="5334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48"/>
            <p:cNvSpPr>
              <a:spLocks noChangeArrowheads="1"/>
            </p:cNvSpPr>
            <p:nvPr/>
          </p:nvSpPr>
          <p:spPr bwMode="gray">
            <a:xfrm>
              <a:off x="2571006" y="2866033"/>
              <a:ext cx="1023937" cy="10239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4" name="Oval 49"/>
            <p:cNvSpPr>
              <a:spLocks noChangeArrowheads="1"/>
            </p:cNvSpPr>
            <p:nvPr/>
          </p:nvSpPr>
          <p:spPr bwMode="gray">
            <a:xfrm>
              <a:off x="2583706" y="2870796"/>
              <a:ext cx="1000125" cy="100012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gray">
            <a:xfrm>
              <a:off x="2594818" y="2881908"/>
              <a:ext cx="950913" cy="93345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6" name="Oval 51"/>
            <p:cNvSpPr>
              <a:spLocks noChangeArrowheads="1"/>
            </p:cNvSpPr>
            <p:nvPr/>
          </p:nvSpPr>
          <p:spPr bwMode="gray">
            <a:xfrm>
              <a:off x="2648793" y="2907308"/>
              <a:ext cx="847725" cy="7572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7" name="Text Box 52"/>
            <p:cNvSpPr txBox="1">
              <a:spLocks noChangeArrowheads="1"/>
            </p:cNvSpPr>
            <p:nvPr/>
          </p:nvSpPr>
          <p:spPr bwMode="gray">
            <a:xfrm>
              <a:off x="2693183" y="3124537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99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endParaRPr lang="en-US" altLang="zh-CN" sz="24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61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766614" y="1011558"/>
            <a:ext cx="89133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题目描述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P1359/T1624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）：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长江游艇俱乐部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在长江上设置了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个游艇出租站，游客可以在这些出租站租用游艇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，在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下游的任何一个游艇出租站归还游艇。游艇出租站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到游艇出租站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之间的租金为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现在要求出从游艇出租站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到游艇出租站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所需的最少的租金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8" name="对象 4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99632">
            <a:off x="3601963" y="3681855"/>
            <a:ext cx="417646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1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622598" y="1557586"/>
            <a:ext cx="89897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要租用游艇从一个站到另外一个站时，中间可能经过很多站点，不同的停靠站策略就有不同的租金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如果穷举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所有的停靠策略，例如一共有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个站点，当求子问题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个站点的停靠策略时，子问题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0670" y="1048165"/>
            <a:ext cx="86104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问题分析：</a:t>
            </a:r>
            <a:endParaRPr lang="zh-CN" altLang="zh-CN" sz="32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520196" y="1108694"/>
            <a:ext cx="89897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如果再继续求解子问题，会发现有大量的子问题重叠，其算法时间复杂度为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，暴力穷举的办法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是不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可取的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是否可以使用动态规划？</a:t>
            </a:r>
            <a:endParaRPr lang="zh-CN" altLang="zh-CN" sz="2800" b="1" dirty="0">
              <a:solidFill>
                <a:schemeClr val="accent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03118" y="2925738"/>
            <a:ext cx="5065022" cy="2814199"/>
            <a:chOff x="3389226" y="2746778"/>
            <a:chExt cx="6756376" cy="2814199"/>
          </a:xfrm>
        </p:grpSpPr>
        <p:grpSp>
          <p:nvGrpSpPr>
            <p:cNvPr id="7" name="组合 6"/>
            <p:cNvGrpSpPr/>
            <p:nvPr/>
          </p:nvGrpSpPr>
          <p:grpSpPr>
            <a:xfrm flipH="1">
              <a:off x="3391919" y="2746778"/>
              <a:ext cx="1829684" cy="1082122"/>
              <a:chOff x="3006872" y="1129208"/>
              <a:chExt cx="1525938" cy="1516360"/>
            </a:xfrm>
          </p:grpSpPr>
          <p:sp>
            <p:nvSpPr>
              <p:cNvPr id="23" name="圆角矩形 26"/>
              <p:cNvSpPr/>
              <p:nvPr/>
            </p:nvSpPr>
            <p:spPr>
              <a:xfrm>
                <a:off x="3006872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5FCACB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TextBox 58"/>
              <p:cNvSpPr txBox="1"/>
              <p:nvPr/>
            </p:nvSpPr>
            <p:spPr>
              <a:xfrm>
                <a:off x="3604087" y="1649338"/>
                <a:ext cx="499942" cy="733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660033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390572" y="3589450"/>
              <a:ext cx="1829684" cy="1145724"/>
              <a:chOff x="4607328" y="1129208"/>
              <a:chExt cx="1525938" cy="1516360"/>
            </a:xfrm>
          </p:grpSpPr>
          <p:sp>
            <p:nvSpPr>
              <p:cNvPr id="21" name="圆角矩形 26"/>
              <p:cNvSpPr/>
              <p:nvPr/>
            </p:nvSpPr>
            <p:spPr>
              <a:xfrm flipH="1">
                <a:off x="4607328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A0BF0D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TextBox 61"/>
              <p:cNvSpPr txBox="1"/>
              <p:nvPr/>
            </p:nvSpPr>
            <p:spPr>
              <a:xfrm>
                <a:off x="5061347" y="1528001"/>
                <a:ext cx="542098" cy="692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B11212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11212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flipH="1">
              <a:off x="5149595" y="3048449"/>
              <a:ext cx="3576688" cy="652486"/>
              <a:chOff x="710069" y="2548099"/>
              <a:chExt cx="3639820" cy="889230"/>
            </a:xfrm>
          </p:grpSpPr>
          <p:cxnSp>
            <p:nvCxnSpPr>
              <p:cNvPr id="19" name="直接连接符 18"/>
              <p:cNvCxnSpPr/>
              <p:nvPr/>
            </p:nvCxnSpPr>
            <p:spPr>
              <a:xfrm flipH="1">
                <a:off x="3540383" y="2971232"/>
                <a:ext cx="809506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20" name="矩形 19"/>
              <p:cNvSpPr>
                <a:spLocks noChangeArrowheads="1"/>
              </p:cNvSpPr>
              <p:nvPr/>
            </p:nvSpPr>
            <p:spPr bwMode="auto">
              <a:xfrm>
                <a:off x="710069" y="2548099"/>
                <a:ext cx="2700442" cy="889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最优子结构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149595" y="3912833"/>
              <a:ext cx="4264187" cy="652486"/>
              <a:chOff x="8015905" y="2658621"/>
              <a:chExt cx="3446524" cy="889230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H="1">
                <a:off x="8015905" y="3101117"/>
                <a:ext cx="618094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18" name="矩形 17"/>
              <p:cNvSpPr>
                <a:spLocks noChangeArrowheads="1"/>
              </p:cNvSpPr>
              <p:nvPr/>
            </p:nvSpPr>
            <p:spPr bwMode="auto">
              <a:xfrm>
                <a:off x="8761987" y="2658621"/>
                <a:ext cx="2700442" cy="889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子问题重叠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16200000">
              <a:off x="3753849" y="4107396"/>
              <a:ext cx="1088958" cy="1818203"/>
              <a:chOff x="4607329" y="2741326"/>
              <a:chExt cx="1525938" cy="1516360"/>
            </a:xfrm>
          </p:grpSpPr>
          <p:sp>
            <p:nvSpPr>
              <p:cNvPr id="15" name="圆角矩形 26"/>
              <p:cNvSpPr/>
              <p:nvPr/>
            </p:nvSpPr>
            <p:spPr>
              <a:xfrm flipH="1" flipV="1">
                <a:off x="4607329" y="2741326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319095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TextBox 64"/>
              <p:cNvSpPr txBox="1"/>
              <p:nvPr/>
            </p:nvSpPr>
            <p:spPr>
              <a:xfrm rot="5400000">
                <a:off x="5121410" y="3067842"/>
                <a:ext cx="553027" cy="73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6085699" y="4797946"/>
              <a:ext cx="4059903" cy="65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无后效性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5149595" y="5101618"/>
              <a:ext cx="764732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8871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45632" y="1053530"/>
            <a:ext cx="881318" cy="853724"/>
            <a:chOff x="5850034" y="1848492"/>
            <a:chExt cx="504056" cy="504056"/>
          </a:xfrm>
          <a:solidFill>
            <a:srgbClr val="0070C0"/>
          </a:solidFill>
        </p:grpSpPr>
        <p:sp>
          <p:nvSpPr>
            <p:cNvPr id="16" name="椭圆 15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5"/>
            <p:cNvSpPr txBox="1"/>
            <p:nvPr/>
          </p:nvSpPr>
          <p:spPr>
            <a:xfrm>
              <a:off x="5880364" y="1931243"/>
              <a:ext cx="453105" cy="345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30"/>
          <p:cNvSpPr txBox="1"/>
          <p:nvPr/>
        </p:nvSpPr>
        <p:spPr>
          <a:xfrm>
            <a:off x="2314982" y="1165988"/>
            <a:ext cx="2575066" cy="720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最优子结构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26654" y="1939716"/>
            <a:ext cx="8989780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分析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个站点到第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个站点（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，…，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）的最优解（最少租金）问题，考查是否具有最优子结构性质。</a:t>
            </a:r>
          </a:p>
        </p:txBody>
      </p:sp>
      <p:pic>
        <p:nvPicPr>
          <p:cNvPr id="2" name="对象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14" y="3343137"/>
            <a:ext cx="6869152" cy="85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矩形 31"/>
          <p:cNvSpPr/>
          <p:nvPr/>
        </p:nvSpPr>
        <p:spPr>
          <a:xfrm>
            <a:off x="3455132" y="3986741"/>
            <a:ext cx="504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zh-CN" sz="36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55734" y="4079607"/>
            <a:ext cx="504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zh-CN" sz="36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53449" y="4941962"/>
            <a:ext cx="969197" cy="916189"/>
            <a:chOff x="6156589" y="2586760"/>
            <a:chExt cx="504056" cy="504056"/>
          </a:xfrm>
        </p:grpSpPr>
        <p:sp>
          <p:nvSpPr>
            <p:cNvPr id="14" name="椭圆 13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1"/>
            <p:cNvSpPr txBox="1"/>
            <p:nvPr/>
          </p:nvSpPr>
          <p:spPr>
            <a:xfrm>
              <a:off x="6208814" y="2672103"/>
              <a:ext cx="392832" cy="35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30"/>
          <p:cNvSpPr txBox="1"/>
          <p:nvPr/>
        </p:nvSpPr>
        <p:spPr>
          <a:xfrm>
            <a:off x="2638822" y="5030723"/>
            <a:ext cx="252028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子问题重叠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591154" y="4941962"/>
            <a:ext cx="936100" cy="933163"/>
            <a:chOff x="6192159" y="2586760"/>
            <a:chExt cx="468486" cy="504056"/>
          </a:xfrm>
        </p:grpSpPr>
        <p:sp>
          <p:nvSpPr>
            <p:cNvPr id="22" name="椭圆 21"/>
            <p:cNvSpPr/>
            <p:nvPr/>
          </p:nvSpPr>
          <p:spPr>
            <a:xfrm>
              <a:off x="6192159" y="2586760"/>
              <a:ext cx="46848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6234813" y="2680384"/>
              <a:ext cx="371816" cy="329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30"/>
          <p:cNvSpPr txBox="1"/>
          <p:nvPr/>
        </p:nvSpPr>
        <p:spPr>
          <a:xfrm>
            <a:off x="6847722" y="5024371"/>
            <a:ext cx="198378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无后效性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98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32" grpId="0"/>
      <p:bldP spid="33" grpId="0"/>
      <p:bldP spid="20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262558" y="1253226"/>
            <a:ext cx="89853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划分阶段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边界条件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求解目标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err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46466" y="1268840"/>
            <a:ext cx="79012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表示第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个站点到第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站点的最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少租金。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3203" y="1904549"/>
            <a:ext cx="898534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区间长度。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3203" y="2540258"/>
            <a:ext cx="898534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原问题与子问题之间的关系。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对象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671" y="3228513"/>
            <a:ext cx="5328592" cy="66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038254" y="3832813"/>
            <a:ext cx="9110634" cy="804275"/>
            <a:chOff x="1224126" y="4109197"/>
            <a:chExt cx="9110634" cy="804275"/>
          </a:xfrm>
        </p:grpSpPr>
        <p:sp>
          <p:nvSpPr>
            <p:cNvPr id="14" name="矩形 13"/>
            <p:cNvSpPr/>
            <p:nvPr/>
          </p:nvSpPr>
          <p:spPr>
            <a:xfrm>
              <a:off x="1224126" y="4109197"/>
              <a:ext cx="8985348" cy="656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637200">
                <a:lnSpc>
                  <a:spcPct val="150000"/>
                </a:lnSpc>
              </a:pPr>
              <a:r>
                <a:rPr lang="zh-CN" altLang="en-US" sz="28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状态转移方程：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4763550"/>
                </p:ext>
              </p:extLst>
            </p:nvPr>
          </p:nvGraphicFramePr>
          <p:xfrm>
            <a:off x="4245110" y="4264184"/>
            <a:ext cx="6089650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" name="Equation" r:id="rId5" imgW="2374560" imgH="253800" progId="Equation.DSMT4">
                    <p:embed/>
                  </p:oleObj>
                </mc:Choice>
                <mc:Fallback>
                  <p:oleObj name="Equation" r:id="rId5" imgW="2374560" imgH="2538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5110" y="4264184"/>
                          <a:ext cx="6089650" cy="6492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矩形 16"/>
          <p:cNvSpPr/>
          <p:nvPr/>
        </p:nvSpPr>
        <p:spPr>
          <a:xfrm>
            <a:off x="3558534" y="4566496"/>
            <a:ext cx="5976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&lt;j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2" name="矩形 21"/>
          <p:cNvSpPr/>
          <p:nvPr/>
        </p:nvSpPr>
        <p:spPr>
          <a:xfrm>
            <a:off x="3550228" y="5225992"/>
            <a:ext cx="5976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dp[1][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90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7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2745</TotalTime>
  <Words>1179</Words>
  <Application>Microsoft Office PowerPoint</Application>
  <PresentationFormat>自定义</PresentationFormat>
  <Paragraphs>174</Paragraphs>
  <Slides>29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Impact</vt:lpstr>
      <vt:lpstr>Times New Roman</vt:lpstr>
      <vt:lpstr>Trebuchet MS</vt:lpstr>
      <vt:lpstr>Wingdings 3</vt:lpstr>
      <vt:lpstr>Office 主题</vt:lpstr>
      <vt:lpstr>平面</vt:lpstr>
      <vt:lpstr>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270</cp:revision>
  <dcterms:created xsi:type="dcterms:W3CDTF">2015-04-23T03:04:00Z</dcterms:created>
  <dcterms:modified xsi:type="dcterms:W3CDTF">2021-10-13T07:21:18Z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