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handoutMasterIdLst>
    <p:handoutMasterId r:id="rId19"/>
  </p:handoutMasterIdLst>
  <p:sldIdLst>
    <p:sldId id="544" r:id="rId2"/>
    <p:sldId id="530" r:id="rId3"/>
    <p:sldId id="430" r:id="rId4"/>
    <p:sldId id="517" r:id="rId5"/>
    <p:sldId id="520" r:id="rId6"/>
    <p:sldId id="567" r:id="rId7"/>
    <p:sldId id="568" r:id="rId8"/>
    <p:sldId id="560" r:id="rId9"/>
    <p:sldId id="561" r:id="rId10"/>
    <p:sldId id="569" r:id="rId11"/>
    <p:sldId id="562" r:id="rId12"/>
    <p:sldId id="563" r:id="rId13"/>
    <p:sldId id="570" r:id="rId14"/>
    <p:sldId id="571" r:id="rId15"/>
    <p:sldId id="572" r:id="rId16"/>
    <p:sldId id="529" r:id="rId17"/>
  </p:sldIdLst>
  <p:sldSz cx="12190413" cy="6859588"/>
  <p:notesSz cx="6858000" cy="9144000"/>
  <p:custDataLst>
    <p:tags r:id="rId20"/>
  </p:custDataLst>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38">
          <p15:clr>
            <a:srgbClr val="A4A3A4"/>
          </p15:clr>
        </p15:guide>
        <p15:guide id="3" pos="3840">
          <p15:clr>
            <a:srgbClr val="A4A3A4"/>
          </p15:clr>
        </p15:guide>
        <p15:guide id="4" pos="7196">
          <p15:clr>
            <a:srgbClr val="A4A3A4"/>
          </p15:clr>
        </p15:guide>
        <p15:guide id="5" pos="5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99FF"/>
    <a:srgbClr val="0066FF"/>
    <a:srgbClr val="38B1BF"/>
    <a:srgbClr val="800000"/>
    <a:srgbClr val="339966"/>
    <a:srgbClr val="339933"/>
    <a:srgbClr val="008000"/>
    <a:srgbClr val="006600"/>
    <a:srgbClr val="B1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1" autoAdjust="0"/>
    <p:restoredTop sz="94256" autoAdjust="0"/>
  </p:normalViewPr>
  <p:slideViewPr>
    <p:cSldViewPr>
      <p:cViewPr varScale="1">
        <p:scale>
          <a:sx n="83" d="100"/>
          <a:sy n="83" d="100"/>
        </p:scale>
        <p:origin x="850" y="58"/>
      </p:cViewPr>
      <p:guideLst>
        <p:guide orient="horz" pos="2160"/>
        <p:guide orient="horz" pos="3838"/>
        <p:guide pos="3840"/>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2022/4/24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2022/4/24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extLst>
      <p:ext uri="{BB962C8B-B14F-4D97-AF65-F5344CB8AC3E}">
        <p14:creationId xmlns:p14="http://schemas.microsoft.com/office/powerpoint/2010/main" val="2670636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10</a:t>
            </a:fld>
            <a:endParaRPr lang="zh-CN" altLang="en-US"/>
          </a:p>
        </p:txBody>
      </p:sp>
    </p:spTree>
    <p:extLst>
      <p:ext uri="{BB962C8B-B14F-4D97-AF65-F5344CB8AC3E}">
        <p14:creationId xmlns:p14="http://schemas.microsoft.com/office/powerpoint/2010/main" val="1962891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11</a:t>
            </a:fld>
            <a:endParaRPr lang="zh-CN" altLang="en-US"/>
          </a:p>
        </p:txBody>
      </p:sp>
    </p:spTree>
    <p:extLst>
      <p:ext uri="{BB962C8B-B14F-4D97-AF65-F5344CB8AC3E}">
        <p14:creationId xmlns:p14="http://schemas.microsoft.com/office/powerpoint/2010/main" val="2308302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12</a:t>
            </a:fld>
            <a:endParaRPr lang="zh-CN" altLang="en-US"/>
          </a:p>
        </p:txBody>
      </p:sp>
    </p:spTree>
    <p:extLst>
      <p:ext uri="{BB962C8B-B14F-4D97-AF65-F5344CB8AC3E}">
        <p14:creationId xmlns:p14="http://schemas.microsoft.com/office/powerpoint/2010/main" val="261925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13</a:t>
            </a:fld>
            <a:endParaRPr lang="zh-CN" altLang="en-US"/>
          </a:p>
        </p:txBody>
      </p:sp>
    </p:spTree>
    <p:extLst>
      <p:ext uri="{BB962C8B-B14F-4D97-AF65-F5344CB8AC3E}">
        <p14:creationId xmlns:p14="http://schemas.microsoft.com/office/powerpoint/2010/main" val="3104164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14</a:t>
            </a:fld>
            <a:endParaRPr lang="zh-CN" altLang="en-US"/>
          </a:p>
        </p:txBody>
      </p:sp>
    </p:spTree>
    <p:extLst>
      <p:ext uri="{BB962C8B-B14F-4D97-AF65-F5344CB8AC3E}">
        <p14:creationId xmlns:p14="http://schemas.microsoft.com/office/powerpoint/2010/main" val="3563648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15</a:t>
            </a:fld>
            <a:endParaRPr lang="zh-CN" altLang="en-US"/>
          </a:p>
        </p:txBody>
      </p:sp>
    </p:spTree>
    <p:extLst>
      <p:ext uri="{BB962C8B-B14F-4D97-AF65-F5344CB8AC3E}">
        <p14:creationId xmlns:p14="http://schemas.microsoft.com/office/powerpoint/2010/main" val="1266126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16</a:t>
            </a:fld>
            <a:endParaRPr lang="zh-CN" altLang="en-US"/>
          </a:p>
        </p:txBody>
      </p:sp>
    </p:spTree>
    <p:extLst>
      <p:ext uri="{BB962C8B-B14F-4D97-AF65-F5344CB8AC3E}">
        <p14:creationId xmlns:p14="http://schemas.microsoft.com/office/powerpoint/2010/main" val="2706087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2348692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extLst>
      <p:ext uri="{BB962C8B-B14F-4D97-AF65-F5344CB8AC3E}">
        <p14:creationId xmlns:p14="http://schemas.microsoft.com/office/powerpoint/2010/main" val="39901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extLst>
      <p:ext uri="{BB962C8B-B14F-4D97-AF65-F5344CB8AC3E}">
        <p14:creationId xmlns:p14="http://schemas.microsoft.com/office/powerpoint/2010/main" val="3657920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extLst>
      <p:ext uri="{BB962C8B-B14F-4D97-AF65-F5344CB8AC3E}">
        <p14:creationId xmlns:p14="http://schemas.microsoft.com/office/powerpoint/2010/main" val="2394881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60643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8</a:t>
            </a:fld>
            <a:endParaRPr lang="zh-CN" altLang="en-US"/>
          </a:p>
        </p:txBody>
      </p:sp>
    </p:spTree>
    <p:extLst>
      <p:ext uri="{BB962C8B-B14F-4D97-AF65-F5344CB8AC3E}">
        <p14:creationId xmlns:p14="http://schemas.microsoft.com/office/powerpoint/2010/main" val="27380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9</a:t>
            </a:fld>
            <a:endParaRPr lang="zh-CN" altLang="en-US"/>
          </a:p>
        </p:txBody>
      </p:sp>
    </p:spTree>
    <p:extLst>
      <p:ext uri="{BB962C8B-B14F-4D97-AF65-F5344CB8AC3E}">
        <p14:creationId xmlns:p14="http://schemas.microsoft.com/office/powerpoint/2010/main" val="1382611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descr="新logo1"/>
          <p:cNvPicPr>
            <a:picLocks noChangeAspect="1"/>
          </p:cNvPicPr>
          <p:nvPr userDrawn="1"/>
        </p:nvPicPr>
        <p:blipFill>
          <a:blip r:embed="rId2"/>
          <a:stretch>
            <a:fillRect/>
          </a:stretch>
        </p:blipFill>
        <p:spPr>
          <a:xfrm>
            <a:off x="254000" y="175895"/>
            <a:ext cx="1231900" cy="4597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5215B64E-8091-4498-AAE2-127260680C67}" type="datetime1">
              <a:rPr lang="zh-CN" altLang="en-US" smtClean="0"/>
              <a:t>2022/4/24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D8D2D6B4-FA92-42BA-B7F6-51037B7F0CDA}" type="datetime1">
              <a:rPr lang="zh-CN" altLang="en-US" smtClean="0"/>
              <a:t>2022/4/24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B21F45CD-3ACA-4F61-B85E-8401ADE11FD0}" type="datetime1">
              <a:rPr lang="zh-CN" altLang="en-US" smtClean="0"/>
              <a:t>2022/4/24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406DF1B8-9158-49E2-8C02-F9AF7566C93A}" type="datetime1">
              <a:rPr lang="zh-CN" altLang="en-US" smtClean="0"/>
              <a:t>2022/4/24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9301673-6F62-4415-893F-B4989FF108B4}" type="datetime1">
              <a:rPr lang="zh-CN" altLang="en-US" smtClean="0"/>
              <a:t>2022/4/24</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3311" y="1413103"/>
            <a:ext cx="10971372" cy="452701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标题 1"/>
          <p:cNvSpPr>
            <a:spLocks noGrp="1"/>
          </p:cNvSpPr>
          <p:nvPr>
            <p:ph type="title"/>
          </p:nvPr>
        </p:nvSpPr>
        <p:spPr>
          <a:xfrm>
            <a:off x="609521" y="476782"/>
            <a:ext cx="10971372" cy="936321"/>
          </a:xfr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p>
            <a:fld id="{31AFF70F-FC58-4122-A506-0B3714889BEF}" type="datetime1">
              <a:rPr lang="zh-CN" altLang="en-US" smtClean="0"/>
              <a:t>2022/4/24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ftr="0" dt="0"/>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05" y="6426576"/>
            <a:ext cx="12186004" cy="452610"/>
            <a:chOff x="1" y="6406814"/>
            <a:chExt cx="12190412" cy="452774"/>
          </a:xfrm>
        </p:grpSpPr>
        <p:sp>
          <p:nvSpPr>
            <p:cNvPr id="32" name="六边形 31"/>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sp>
          <p:nvSpPr>
            <p:cNvPr id="33" name="六边形 32"/>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sp>
          <p:nvSpPr>
            <p:cNvPr id="34" name="六边形 33"/>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sp>
          <p:nvSpPr>
            <p:cNvPr id="35" name="六边形 34"/>
            <p:cNvSpPr/>
            <p:nvPr/>
          </p:nvSpPr>
          <p:spPr>
            <a:xfrm>
              <a:off x="9142810" y="6406814"/>
              <a:ext cx="3047603" cy="45277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grpSp>
      <p:sp>
        <p:nvSpPr>
          <p:cNvPr id="14" name="文本框 13"/>
          <p:cNvSpPr txBox="1"/>
          <p:nvPr/>
        </p:nvSpPr>
        <p:spPr>
          <a:xfrm>
            <a:off x="3797887" y="4749821"/>
            <a:ext cx="8103775" cy="1199895"/>
          </a:xfrm>
          <a:prstGeom prst="rect">
            <a:avLst/>
          </a:prstGeom>
          <a:noFill/>
          <a:ln>
            <a:noFill/>
          </a:ln>
          <a:effectLst>
            <a:outerShdw blurRad="149987" dist="250190" dir="8460000" algn="ctr">
              <a:schemeClr val="accent5">
                <a:alpha val="28000"/>
              </a:schemeClr>
            </a:outerShdw>
          </a:effectLst>
          <a:scene3d>
            <a:camera prst="orthographicFront">
              <a:rot lat="0" lon="0" rev="0"/>
            </a:camera>
            <a:lightRig rig="contrasting" dir="t">
              <a:rot lat="0" lon="0" rev="1500000"/>
            </a:lightRig>
          </a:scene3d>
          <a:sp3d prstMaterial="metal">
            <a:bevelT w="88900" h="88900"/>
          </a:sp3d>
        </p:spPr>
        <p:txBody>
          <a:bodyPr wrap="none" rtlCol="0" anchor="t">
            <a:spAutoFit/>
          </a:bodyPr>
          <a:lstStyle/>
          <a:p>
            <a:pPr algn="ctr">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著作：</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趣学算法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趣学数据结构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p>
          <a:p>
            <a:pPr algn="ct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算法训练营：海量图解</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竞赛刷题</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（入门篇、进阶篇）</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sp>
        <p:nvSpPr>
          <p:cNvPr id="12" name="矩形 11"/>
          <p:cNvSpPr/>
          <p:nvPr/>
        </p:nvSpPr>
        <p:spPr>
          <a:xfrm>
            <a:off x="4871070" y="1091110"/>
            <a:ext cx="6552728" cy="1569610"/>
          </a:xfrm>
          <a:prstGeom prst="rect">
            <a:avLst/>
          </a:prstGeom>
          <a:noFill/>
          <a:ln>
            <a:noFill/>
          </a:ln>
          <a:effectLst>
            <a:glow rad="101600">
              <a:schemeClr val="accent3">
                <a:satMod val="175000"/>
                <a:alpha val="40000"/>
              </a:schemeClr>
            </a:glow>
            <a:outerShdw blurRad="190500" dist="228600" dir="2700000" algn="ctr">
              <a:srgbClr val="000000">
                <a:alpha val="30000"/>
              </a:srgbClr>
            </a:outerShdw>
            <a:softEdge rad="1270000"/>
          </a:effectLst>
          <a:scene3d>
            <a:camera prst="orthographicFront">
              <a:rot lat="0" lon="0" rev="0"/>
            </a:camera>
            <a:lightRig rig="glow" dir="t">
              <a:rot lat="0" lon="0" rev="4800000"/>
            </a:lightRig>
          </a:scene3d>
          <a:sp3d prstMaterial="matte">
            <a:bevelT w="127000" h="63500"/>
          </a:sp3d>
        </p:spPr>
        <p:txBody>
          <a:bodyPr wrap="square" lIns="91390" tIns="45695" rIns="91390" bIns="45695">
            <a:spAutoFit/>
          </a:bodyPr>
          <a:lstStyle/>
          <a:p>
            <a:pPr algn="ctr"/>
            <a:r>
              <a:rPr lang="zh-CN" altLang="en-US" sz="9600" b="1" dirty="0" smtClean="0">
                <a:solidFill>
                  <a:schemeClr val="accent3">
                    <a:lumMod val="75000"/>
                  </a:schemeClr>
                </a:solidFill>
                <a:effectLst>
                  <a:innerShdw blurRad="63500" dist="50800" dir="2700000">
                    <a:prstClr val="black">
                      <a:alpha val="50000"/>
                    </a:prstClr>
                  </a:innerShdw>
                </a:effectLst>
                <a:latin typeface="微软雅黑" panose="020B0503020204020204" pitchFamily="34" charset="-122"/>
                <a:ea typeface="微软雅黑" panose="020B0503020204020204" pitchFamily="34" charset="-122"/>
              </a:rPr>
              <a:t>字 典 树</a:t>
            </a:r>
            <a:endParaRPr lang="zh-CN" altLang="en-US" sz="9600" b="1" dirty="0">
              <a:solidFill>
                <a:schemeClr val="accent3">
                  <a:lumMod val="75000"/>
                </a:schemeClr>
              </a:solidFill>
              <a:effectLst>
                <a:innerShdw blurRad="63500" dist="50800" dir="2700000">
                  <a:prstClr val="black">
                    <a:alpha val="50000"/>
                  </a:prstClr>
                </a:innerShdw>
              </a:effectLst>
              <a:latin typeface="微软雅黑" panose="020B0503020204020204" pitchFamily="34" charset="-122"/>
              <a:ea typeface="微软雅黑" panose="020B0503020204020204" pitchFamily="34" charset="-122"/>
            </a:endParaRPr>
          </a:p>
        </p:txBody>
      </p:sp>
      <p:sp>
        <p:nvSpPr>
          <p:cNvPr id="15" name="文本框 5"/>
          <p:cNvSpPr txBox="1"/>
          <p:nvPr/>
        </p:nvSpPr>
        <p:spPr>
          <a:xfrm>
            <a:off x="5492499" y="3287947"/>
            <a:ext cx="5108990" cy="830946"/>
          </a:xfrm>
          <a:prstGeom prst="rect">
            <a:avLst/>
          </a:prstGeom>
          <a:noFill/>
          <a:effectLst>
            <a:glow rad="63500">
              <a:schemeClr val="accent4">
                <a:satMod val="175000"/>
                <a:alpha val="40000"/>
              </a:schemeClr>
            </a:glow>
            <a:outerShdw blurRad="50800" dist="38100" dir="2700000" algn="tl" rotWithShape="0">
              <a:prstClr val="black">
                <a:alpha val="40000"/>
              </a:prstClr>
            </a:outerShdw>
            <a:softEdge rad="12700"/>
          </a:effectLst>
        </p:spPr>
        <p:txBody>
          <a:bodyPr wrap="none" lIns="91390" tIns="45695" rIns="91390" bIns="45695" rtlCol="0">
            <a:spAutoFit/>
          </a:bodyPr>
          <a:lstStyle/>
          <a:p>
            <a:pPr algn="ctr"/>
            <a:r>
              <a:rPr lang="zh-CN" altLang="en-US" sz="4800" dirty="0">
                <a:solidFill>
                  <a:schemeClr val="accent4">
                    <a:lumMod val="50000"/>
                  </a:schemeClr>
                </a:solidFill>
                <a:latin typeface="华文行楷" panose="02010800040101010101" pitchFamily="2" charset="-122"/>
                <a:ea typeface="华文行楷" panose="02010800040101010101" pitchFamily="2" charset="-122"/>
              </a:rPr>
              <a:t>主讲老师</a:t>
            </a:r>
            <a:r>
              <a:rPr lang="zh-CN" altLang="en-US" sz="4800" dirty="0">
                <a:solidFill>
                  <a:schemeClr val="accent4">
                    <a:lumMod val="50000"/>
                  </a:schemeClr>
                </a:solidFill>
                <a:latin typeface="宋体" panose="02010600030101010101" pitchFamily="2" charset="-122"/>
                <a:ea typeface="宋体" panose="02010600030101010101" pitchFamily="2" charset="-122"/>
              </a:rPr>
              <a:t>：</a:t>
            </a:r>
            <a:r>
              <a:rPr lang="zh-CN" altLang="en-US" sz="4800" dirty="0">
                <a:solidFill>
                  <a:schemeClr val="accent4">
                    <a:lumMod val="50000"/>
                  </a:schemeClr>
                </a:solidFill>
                <a:latin typeface="华文行楷" panose="02010800040101010101" pitchFamily="2" charset="-122"/>
                <a:ea typeface="华文行楷" panose="02010800040101010101" pitchFamily="2" charset="-122"/>
              </a:rPr>
              <a:t>陈小玉</a:t>
            </a:r>
            <a:endParaRPr lang="en-US" altLang="zh-CN" sz="4800" dirty="0">
              <a:solidFill>
                <a:schemeClr val="accent4">
                  <a:lumMod val="50000"/>
                </a:schemeClr>
              </a:solidFill>
              <a:latin typeface="华文行楷" panose="02010800040101010101" pitchFamily="2" charset="-122"/>
              <a:ea typeface="华文行楷" panose="02010800040101010101" pitchFamily="2" charset="-122"/>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938" y="788480"/>
            <a:ext cx="4536000" cy="4536000"/>
          </a:xfrm>
          <a:prstGeom prst="rect">
            <a:avLst/>
          </a:prstGeom>
        </p:spPr>
      </p:pic>
    </p:spTree>
    <p:extLst>
      <p:ext uri="{BB962C8B-B14F-4D97-AF65-F5344CB8AC3E}">
        <p14:creationId xmlns:p14="http://schemas.microsoft.com/office/powerpoint/2010/main" val="3456823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10</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6" name="TextBox 30"/>
          <p:cNvSpPr txBox="1"/>
          <p:nvPr/>
        </p:nvSpPr>
        <p:spPr>
          <a:xfrm>
            <a:off x="1486694" y="1230802"/>
            <a:ext cx="3261074" cy="549381"/>
          </a:xfrm>
          <a:prstGeom prst="rect">
            <a:avLst/>
          </a:prstGeom>
          <a:noFill/>
        </p:spPr>
        <p:txBody>
          <a:bodyPr wrap="square" lIns="0" tIns="0" rIns="0" bIns="0"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nSpc>
                <a:spcPct val="130000"/>
              </a:lnSpc>
            </a:pPr>
            <a:r>
              <a:rPr lang="zh-CN" altLang="en-US" sz="3200" dirty="0" smtClean="0">
                <a:solidFill>
                  <a:srgbClr val="319095"/>
                </a:solidFill>
                <a:latin typeface="Arial" panose="020B0604020202020204" pitchFamily="34" charset="0"/>
                <a:ea typeface="黑体" panose="02010609060101010101" pitchFamily="49" charset="-122"/>
                <a:cs typeface="Arial" panose="020B0604020202020204" pitchFamily="34" charset="0"/>
              </a:rPr>
              <a:t>算法实现</a:t>
            </a:r>
            <a:endParaRPr lang="zh-CN" altLang="en-US" sz="3200" dirty="0">
              <a:solidFill>
                <a:srgbClr val="319095"/>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 name="文本框 8"/>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spTree>
    <p:extLst>
      <p:ext uri="{BB962C8B-B14F-4D97-AF65-F5344CB8AC3E}">
        <p14:creationId xmlns:p14="http://schemas.microsoft.com/office/powerpoint/2010/main" val="15706855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11</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sp>
        <p:nvSpPr>
          <p:cNvPr id="6" name="文本框 5"/>
          <p:cNvSpPr txBox="1"/>
          <p:nvPr/>
        </p:nvSpPr>
        <p:spPr>
          <a:xfrm>
            <a:off x="926282" y="981522"/>
            <a:ext cx="10065468" cy="3323987"/>
          </a:xfrm>
          <a:prstGeom prst="rect">
            <a:avLst/>
          </a:prstGeom>
          <a:noFill/>
        </p:spPr>
        <p:txBody>
          <a:bodyPr wrap="square" rtlCol="0">
            <a:spAutoFit/>
          </a:bodyPr>
          <a:lstStyle/>
          <a:p>
            <a:pPr indent="457200">
              <a:lnSpc>
                <a:spcPct val="150000"/>
              </a:lnSpc>
            </a:pPr>
            <a:r>
              <a:rPr lang="en-US" altLang="zh-CN" sz="2800" b="1" dirty="0">
                <a:solidFill>
                  <a:srgbClr val="C00000"/>
                </a:solidFill>
                <a:latin typeface="Times New Roman" panose="02020603050405020304" pitchFamily="18" charset="0"/>
                <a:cs typeface="Times New Roman" panose="02020603050405020304" pitchFamily="18" charset="0"/>
              </a:rPr>
              <a:t>2</a:t>
            </a:r>
            <a:r>
              <a:rPr lang="zh-CN" altLang="en-US" sz="2800" b="1" dirty="0">
                <a:solidFill>
                  <a:srgbClr val="C00000"/>
                </a:solidFill>
                <a:latin typeface="Times New Roman" panose="02020603050405020304" pitchFamily="18" charset="0"/>
                <a:cs typeface="Times New Roman" panose="02020603050405020304" pitchFamily="18" charset="0"/>
              </a:rPr>
              <a:t>．字典树的查找</a:t>
            </a:r>
          </a:p>
          <a:p>
            <a:pPr indent="457200">
              <a:lnSpc>
                <a:spcPct val="150000"/>
              </a:lnSpc>
            </a:pPr>
            <a:r>
              <a:rPr lang="zh-CN" altLang="en-US"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在</a:t>
            </a:r>
            <a:r>
              <a:rPr lang="zh-CN" altLang="en-US" sz="2800" dirty="0">
                <a:latin typeface="Times New Roman" panose="02020603050405020304" pitchFamily="18" charset="0"/>
                <a:cs typeface="Times New Roman" panose="02020603050405020304" pitchFamily="18" charset="0"/>
              </a:rPr>
              <a:t>字典树中查找一个字符串是否存在，则和插入操作一样，首先将字符转换为数字，在字典树中查找，若查找的位置为</a:t>
            </a:r>
            <a:r>
              <a:rPr lang="en-US" altLang="zh-CN" sz="2800" dirty="0">
                <a:latin typeface="Times New Roman" panose="02020603050405020304" pitchFamily="18" charset="0"/>
                <a:cs typeface="Times New Roman" panose="02020603050405020304" pitchFamily="18" charset="0"/>
              </a:rPr>
              <a:t>0</a:t>
            </a:r>
            <a:r>
              <a:rPr lang="zh-CN" altLang="en-US" sz="2800" dirty="0">
                <a:latin typeface="Times New Roman" panose="02020603050405020304" pitchFamily="18" charset="0"/>
                <a:cs typeface="Times New Roman" panose="02020603050405020304" pitchFamily="18" charset="0"/>
              </a:rPr>
              <a:t>，则说明不存在，否则继续向下查找；在字符串处理完毕后，判断此处是否有单词结束标记，若有，</a:t>
            </a:r>
            <a:r>
              <a:rPr lang="zh-CN" altLang="en-US" sz="2800" dirty="0" smtClean="0">
                <a:latin typeface="Times New Roman" panose="02020603050405020304" pitchFamily="18" charset="0"/>
                <a:cs typeface="Times New Roman" panose="02020603050405020304" pitchFamily="18" charset="0"/>
              </a:rPr>
              <a:t>则查找成功。</a:t>
            </a:r>
            <a:endParaRPr lang="zh-CN" altLang="en-US" sz="2800" dirty="0">
              <a:latin typeface="Times New Roman" panose="02020603050405020304" pitchFamily="18" charset="0"/>
              <a:cs typeface="Times New Roman" panose="02020603050405020304" pitchFamily="18" charset="0"/>
            </a:endParaRPr>
          </a:p>
        </p:txBody>
      </p:sp>
      <p:grpSp>
        <p:nvGrpSpPr>
          <p:cNvPr id="8" name="组合 7"/>
          <p:cNvGrpSpPr/>
          <p:nvPr/>
        </p:nvGrpSpPr>
        <p:grpSpPr>
          <a:xfrm>
            <a:off x="9869151" y="4581922"/>
            <a:ext cx="2130711" cy="2167675"/>
            <a:chOff x="9462496" y="1644683"/>
            <a:chExt cx="2130711" cy="2167675"/>
          </a:xfrm>
        </p:grpSpPr>
        <p:sp>
          <p:nvSpPr>
            <p:cNvPr id="9" name="文本框 8"/>
            <p:cNvSpPr txBox="1"/>
            <p:nvPr/>
          </p:nvSpPr>
          <p:spPr>
            <a:xfrm>
              <a:off x="9462496" y="3473804"/>
              <a:ext cx="2130711" cy="338554"/>
            </a:xfrm>
            <a:prstGeom prst="rect">
              <a:avLst/>
            </a:prstGeom>
            <a:noFill/>
          </p:spPr>
          <p:txBody>
            <a:bodyPr wrap="none" rtlCol="0" anchor="t">
              <a:spAutoFit/>
            </a:bodyPr>
            <a:lstStyle/>
            <a:p>
              <a:pPr algn="ct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QQ</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群：</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1029262418</a:t>
              </a:r>
            </a:p>
          </p:txBody>
        </p:sp>
        <p:sp>
          <p:nvSpPr>
            <p:cNvPr id="10" name="矩形 9">
              <a:extLst>
                <a:ext uri="{FF2B5EF4-FFF2-40B4-BE49-F238E27FC236}">
                  <a16:creationId xmlns:a16="http://schemas.microsoft.com/office/drawing/2014/main" id="{07316C4F-5A73-467F-B2C7-E9AAE715A0BF}"/>
                </a:ext>
              </a:extLst>
            </p:cNvPr>
            <p:cNvSpPr/>
            <p:nvPr/>
          </p:nvSpPr>
          <p:spPr>
            <a:xfrm>
              <a:off x="9848429" y="1644683"/>
              <a:ext cx="1359345" cy="369332"/>
            </a:xfrm>
            <a:prstGeom prst="rect">
              <a:avLst/>
            </a:prstGeom>
          </p:spPr>
          <p:txBody>
            <a:bodyPr wrap="square">
              <a:spAutoFit/>
            </a:bodyPr>
            <a:lstStyle/>
            <a:p>
              <a:pPr algn="ctr"/>
              <a:r>
                <a:rPr lang="zh-CN" altLang="en-US" sz="1800" dirty="0" smtClean="0">
                  <a:latin typeface="Times New Roman" panose="02020603050405020304" pitchFamily="18" charset="0"/>
                  <a:ea typeface="宋体" panose="02010600030101010101" pitchFamily="2" charset="-122"/>
                </a:rPr>
                <a:t>扫码购书</a:t>
              </a:r>
              <a:endParaRPr lang="zh-CN" altLang="en-US" sz="1800" dirty="0">
                <a:latin typeface="Times New Roman" panose="02020603050405020304" pitchFamily="18" charset="0"/>
                <a:ea typeface="宋体" panose="02010600030101010101" pitchFamily="2" charset="-122"/>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8429" y="1966800"/>
              <a:ext cx="1512168" cy="1512168"/>
            </a:xfrm>
            <a:prstGeom prst="rect">
              <a:avLst/>
            </a:prstGeom>
          </p:spPr>
        </p:pic>
      </p:grpSp>
    </p:spTree>
    <p:extLst>
      <p:ext uri="{BB962C8B-B14F-4D97-AF65-F5344CB8AC3E}">
        <p14:creationId xmlns:p14="http://schemas.microsoft.com/office/powerpoint/2010/main" val="3735469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12</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694" y="1197546"/>
            <a:ext cx="9650573" cy="4454851"/>
          </a:xfrm>
          <a:prstGeom prst="rect">
            <a:avLst/>
          </a:prstGeom>
        </p:spPr>
      </p:pic>
    </p:spTree>
    <p:extLst>
      <p:ext uri="{BB962C8B-B14F-4D97-AF65-F5344CB8AC3E}">
        <p14:creationId xmlns:p14="http://schemas.microsoft.com/office/powerpoint/2010/main" val="12222409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13</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6" name="TextBox 30"/>
          <p:cNvSpPr txBox="1"/>
          <p:nvPr/>
        </p:nvSpPr>
        <p:spPr>
          <a:xfrm>
            <a:off x="1486694" y="1230802"/>
            <a:ext cx="3261074" cy="549381"/>
          </a:xfrm>
          <a:prstGeom prst="rect">
            <a:avLst/>
          </a:prstGeom>
          <a:noFill/>
        </p:spPr>
        <p:txBody>
          <a:bodyPr wrap="square" lIns="0" tIns="0" rIns="0" bIns="0"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nSpc>
                <a:spcPct val="130000"/>
              </a:lnSpc>
            </a:pPr>
            <a:r>
              <a:rPr lang="zh-CN" altLang="en-US" sz="3200" dirty="0" smtClean="0">
                <a:solidFill>
                  <a:srgbClr val="319095"/>
                </a:solidFill>
                <a:latin typeface="Arial" panose="020B0604020202020204" pitchFamily="34" charset="0"/>
                <a:ea typeface="黑体" panose="02010609060101010101" pitchFamily="49" charset="-122"/>
                <a:cs typeface="Arial" panose="020B0604020202020204" pitchFamily="34" charset="0"/>
              </a:rPr>
              <a:t>算法实现</a:t>
            </a:r>
            <a:endParaRPr lang="zh-CN" altLang="en-US" sz="3200" dirty="0">
              <a:solidFill>
                <a:srgbClr val="319095"/>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 name="文本框 8"/>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spTree>
    <p:extLst>
      <p:ext uri="{BB962C8B-B14F-4D97-AF65-F5344CB8AC3E}">
        <p14:creationId xmlns:p14="http://schemas.microsoft.com/office/powerpoint/2010/main" val="3547856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14</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sp>
        <p:nvSpPr>
          <p:cNvPr id="6" name="文本框 5"/>
          <p:cNvSpPr txBox="1"/>
          <p:nvPr/>
        </p:nvSpPr>
        <p:spPr>
          <a:xfrm>
            <a:off x="854274" y="1043652"/>
            <a:ext cx="10065468" cy="3970318"/>
          </a:xfrm>
          <a:prstGeom prst="rect">
            <a:avLst/>
          </a:prstGeom>
          <a:noFill/>
        </p:spPr>
        <p:txBody>
          <a:bodyPr wrap="square" rtlCol="0">
            <a:spAutoFit/>
          </a:bodyPr>
          <a:lstStyle/>
          <a:p>
            <a:pPr indent="457200">
              <a:lnSpc>
                <a:spcPct val="150000"/>
              </a:lnSpc>
            </a:pPr>
            <a:r>
              <a:rPr lang="en-US" altLang="zh-CN" sz="2800" b="1" dirty="0" smtClean="0">
                <a:solidFill>
                  <a:srgbClr val="C00000"/>
                </a:solidFill>
                <a:latin typeface="Times New Roman" panose="02020603050405020304" pitchFamily="18" charset="0"/>
                <a:cs typeface="Times New Roman" panose="02020603050405020304" pitchFamily="18" charset="0"/>
              </a:rPr>
              <a:t>3</a:t>
            </a:r>
            <a:r>
              <a:rPr lang="zh-CN" altLang="en-US" sz="2800" b="1" dirty="0">
                <a:solidFill>
                  <a:srgbClr val="C00000"/>
                </a:solidFill>
                <a:latin typeface="Times New Roman" panose="02020603050405020304" pitchFamily="18" charset="0"/>
                <a:cs typeface="Times New Roman" panose="02020603050405020304" pitchFamily="18" charset="0"/>
              </a:rPr>
              <a:t>．字典树的应用</a:t>
            </a:r>
          </a:p>
          <a:p>
            <a:pPr indent="457200">
              <a:lnSpc>
                <a:spcPct val="150000"/>
              </a:lnSpc>
            </a:pP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）字符串检索。事先</a:t>
            </a:r>
            <a:r>
              <a:rPr lang="zh-CN" altLang="en-US" sz="2800" dirty="0" smtClean="0">
                <a:latin typeface="Times New Roman" panose="02020603050405020304" pitchFamily="18" charset="0"/>
                <a:cs typeface="Times New Roman" panose="02020603050405020304" pitchFamily="18" charset="0"/>
              </a:rPr>
              <a:t>将字符串</a:t>
            </a:r>
            <a:r>
              <a:rPr lang="zh-CN" altLang="en-US" sz="2800" dirty="0">
                <a:latin typeface="Times New Roman" panose="02020603050405020304" pitchFamily="18" charset="0"/>
                <a:cs typeface="Times New Roman" panose="02020603050405020304" pitchFamily="18" charset="0"/>
              </a:rPr>
              <a:t>（字典</a:t>
            </a:r>
            <a:r>
              <a:rPr lang="zh-CN" altLang="en-US" sz="2800" dirty="0" smtClean="0">
                <a:latin typeface="Times New Roman" panose="02020603050405020304" pitchFamily="18" charset="0"/>
                <a:cs typeface="Times New Roman" panose="02020603050405020304" pitchFamily="18" charset="0"/>
              </a:rPr>
              <a:t>）存储</a:t>
            </a:r>
            <a:r>
              <a:rPr lang="zh-CN" altLang="en-US" sz="2800" dirty="0">
                <a:latin typeface="Times New Roman" panose="02020603050405020304" pitchFamily="18" charset="0"/>
                <a:cs typeface="Times New Roman" panose="02020603050405020304" pitchFamily="18" charset="0"/>
              </a:rPr>
              <a:t>到</a:t>
            </a:r>
            <a:r>
              <a:rPr lang="en-US" altLang="zh-CN" sz="2800" dirty="0" err="1" smtClean="0">
                <a:latin typeface="Times New Roman" panose="02020603050405020304" pitchFamily="18" charset="0"/>
                <a:cs typeface="Times New Roman" panose="02020603050405020304" pitchFamily="18" charset="0"/>
              </a:rPr>
              <a:t>Trie</a:t>
            </a:r>
            <a:r>
              <a:rPr lang="zh-CN" altLang="en-US"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查找字符串、</a:t>
            </a:r>
            <a:r>
              <a:rPr lang="zh-CN" altLang="en-US" sz="2800" dirty="0">
                <a:latin typeface="Times New Roman" panose="02020603050405020304" pitchFamily="18" charset="0"/>
                <a:cs typeface="Times New Roman" panose="02020603050405020304" pitchFamily="18" charset="0"/>
              </a:rPr>
              <a:t>出现的频率和搜索引擎的热门查询。</a:t>
            </a:r>
          </a:p>
          <a:p>
            <a:pPr indent="457200">
              <a:lnSpc>
                <a:spcPct val="150000"/>
              </a:lnSpc>
            </a:pP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）前缀统计。统计一个字符串所有前缀单词的个数，只需统计从根到叶子路径上单词出现的个数，也可以判断一个单词是否为另一个单词的前缀</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4361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15</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sp>
        <p:nvSpPr>
          <p:cNvPr id="6" name="文本框 5"/>
          <p:cNvSpPr txBox="1"/>
          <p:nvPr/>
        </p:nvSpPr>
        <p:spPr>
          <a:xfrm>
            <a:off x="852945" y="1102661"/>
            <a:ext cx="10065468" cy="3970318"/>
          </a:xfrm>
          <a:prstGeom prst="rect">
            <a:avLst/>
          </a:prstGeom>
          <a:noFill/>
        </p:spPr>
        <p:txBody>
          <a:bodyPr wrap="square" rtlCol="0">
            <a:spAutoFit/>
          </a:bodyPr>
          <a:lstStyle/>
          <a:p>
            <a:pPr indent="457200">
              <a:lnSpc>
                <a:spcPct val="150000"/>
              </a:lnSpc>
            </a:pPr>
            <a:r>
              <a:rPr lang="zh-CN" altLang="en-US"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）最长公共前缀</a:t>
            </a:r>
            <a:r>
              <a:rPr lang="zh-CN" altLang="en-US" sz="2800" dirty="0" smtClean="0">
                <a:latin typeface="Times New Roman" panose="02020603050405020304" pitchFamily="18" charset="0"/>
                <a:cs typeface="Times New Roman" panose="02020603050405020304" pitchFamily="18" charset="0"/>
              </a:rPr>
              <a:t>。两</a:t>
            </a:r>
            <a:r>
              <a:rPr lang="zh-CN" altLang="en-US" sz="2800" dirty="0">
                <a:latin typeface="Times New Roman" panose="02020603050405020304" pitchFamily="18" charset="0"/>
                <a:cs typeface="Times New Roman" panose="02020603050405020304" pitchFamily="18" charset="0"/>
              </a:rPr>
              <a:t>个字符串的最长公共前缀的长度就是它们所在节点最近公共祖先到根的</a:t>
            </a:r>
            <a:r>
              <a:rPr lang="zh-CN" altLang="en-US" sz="2800" dirty="0" smtClean="0">
                <a:latin typeface="Times New Roman" panose="02020603050405020304" pitchFamily="18" charset="0"/>
                <a:cs typeface="Times New Roman" panose="02020603050405020304" pitchFamily="18" charset="0"/>
              </a:rPr>
              <a:t>长度。</a:t>
            </a:r>
            <a:endParaRPr lang="zh-CN" altLang="en-US" sz="2800" dirty="0">
              <a:latin typeface="Times New Roman" panose="02020603050405020304" pitchFamily="18" charset="0"/>
              <a:cs typeface="Times New Roman" panose="02020603050405020304" pitchFamily="18" charset="0"/>
            </a:endParaRPr>
          </a:p>
          <a:p>
            <a:pPr indent="457200">
              <a:lnSpc>
                <a:spcPct val="150000"/>
              </a:lnSpc>
            </a:pP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4</a:t>
            </a:r>
            <a:r>
              <a:rPr lang="zh-CN" altLang="en-US" sz="2800" dirty="0">
                <a:latin typeface="Times New Roman" panose="02020603050405020304" pitchFamily="18" charset="0"/>
                <a:cs typeface="Times New Roman" panose="02020603050405020304" pitchFamily="18" charset="0"/>
              </a:rPr>
              <a:t>）排序。利用字典树进行串</a:t>
            </a:r>
            <a:r>
              <a:rPr lang="zh-CN" altLang="en-US" sz="2800" dirty="0" smtClean="0">
                <a:latin typeface="Times New Roman" panose="02020603050405020304" pitchFamily="18" charset="0"/>
                <a:cs typeface="Times New Roman" panose="02020603050405020304" pitchFamily="18" charset="0"/>
              </a:rPr>
              <a:t>排序，对</a:t>
            </a:r>
            <a:r>
              <a:rPr lang="zh-CN" altLang="en-US" sz="2800" dirty="0">
                <a:latin typeface="Times New Roman" panose="02020603050405020304" pitchFamily="18" charset="0"/>
                <a:cs typeface="Times New Roman" panose="02020603050405020304" pitchFamily="18" charset="0"/>
              </a:rPr>
              <a:t>字典树先序遍历，输出的相应字符串便是按字典序排序的结果。</a:t>
            </a:r>
          </a:p>
          <a:p>
            <a:pPr indent="457200">
              <a:lnSpc>
                <a:spcPct val="150000"/>
              </a:lnSpc>
            </a:pP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5</a:t>
            </a:r>
            <a:r>
              <a:rPr lang="zh-CN" altLang="en-US" sz="2800" dirty="0">
                <a:latin typeface="Times New Roman" panose="02020603050405020304" pitchFamily="18" charset="0"/>
                <a:cs typeface="Times New Roman" panose="02020603050405020304" pitchFamily="18" charset="0"/>
              </a:rPr>
              <a:t>）作为其他数据结构与算法的辅助结构，例如后缀树、</a:t>
            </a:r>
            <a:r>
              <a:rPr lang="en-US" altLang="zh-CN" sz="2800" dirty="0">
                <a:latin typeface="Times New Roman" panose="02020603050405020304" pitchFamily="18" charset="0"/>
                <a:cs typeface="Times New Roman" panose="02020603050405020304" pitchFamily="18" charset="0"/>
              </a:rPr>
              <a:t>AC</a:t>
            </a:r>
            <a:r>
              <a:rPr lang="zh-CN" altLang="en-US" sz="2800" dirty="0">
                <a:latin typeface="Times New Roman" panose="02020603050405020304" pitchFamily="18" charset="0"/>
                <a:cs typeface="Times New Roman" panose="02020603050405020304" pitchFamily="18" charset="0"/>
              </a:rPr>
              <a:t>自动机等</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grpSp>
        <p:nvGrpSpPr>
          <p:cNvPr id="8" name="组合 7"/>
          <p:cNvGrpSpPr/>
          <p:nvPr/>
        </p:nvGrpSpPr>
        <p:grpSpPr>
          <a:xfrm>
            <a:off x="9911630" y="4581922"/>
            <a:ext cx="2130711" cy="2167675"/>
            <a:chOff x="9966552" y="4581922"/>
            <a:chExt cx="2130711" cy="2167675"/>
          </a:xfrm>
        </p:grpSpPr>
        <p:sp>
          <p:nvSpPr>
            <p:cNvPr id="9" name="文本框 8"/>
            <p:cNvSpPr txBox="1"/>
            <p:nvPr/>
          </p:nvSpPr>
          <p:spPr>
            <a:xfrm>
              <a:off x="9966552" y="6411043"/>
              <a:ext cx="2130711" cy="338554"/>
            </a:xfrm>
            <a:prstGeom prst="rect">
              <a:avLst/>
            </a:prstGeom>
            <a:noFill/>
          </p:spPr>
          <p:txBody>
            <a:bodyPr wrap="none" rtlCol="0" anchor="t">
              <a:spAutoFit/>
            </a:bodyPr>
            <a:lstStyle/>
            <a:p>
              <a:pPr algn="ct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QQ</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群：</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1029262418</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670" y="4908167"/>
              <a:ext cx="1512168" cy="1512168"/>
            </a:xfrm>
            <a:prstGeom prst="rect">
              <a:avLst/>
            </a:prstGeom>
          </p:spPr>
        </p:pic>
        <p:sp>
          <p:nvSpPr>
            <p:cNvPr id="12" name="矩形 11">
              <a:extLst>
                <a:ext uri="{FF2B5EF4-FFF2-40B4-BE49-F238E27FC236}">
                  <a16:creationId xmlns:a16="http://schemas.microsoft.com/office/drawing/2014/main" id="{07316C4F-5A73-467F-B2C7-E9AAE715A0BF}"/>
                </a:ext>
              </a:extLst>
            </p:cNvPr>
            <p:cNvSpPr/>
            <p:nvPr/>
          </p:nvSpPr>
          <p:spPr>
            <a:xfrm>
              <a:off x="10352485" y="4581922"/>
              <a:ext cx="1359345" cy="369332"/>
            </a:xfrm>
            <a:prstGeom prst="rect">
              <a:avLst/>
            </a:prstGeom>
          </p:spPr>
          <p:txBody>
            <a:bodyPr wrap="square">
              <a:spAutoFit/>
            </a:bodyPr>
            <a:lstStyle/>
            <a:p>
              <a:pPr algn="ctr"/>
              <a:r>
                <a:rPr lang="zh-CN" altLang="en-US" sz="1800" dirty="0" smtClean="0">
                  <a:latin typeface="Times New Roman" panose="02020603050405020304" pitchFamily="18" charset="0"/>
                  <a:ea typeface="宋体" panose="02010600030101010101" pitchFamily="2" charset="-122"/>
                </a:rPr>
                <a:t>扫码购书</a:t>
              </a:r>
              <a:endParaRPr lang="zh-CN" altLang="en-US" sz="1800" dirty="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8423644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16</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195" y="945611"/>
            <a:ext cx="10058400" cy="5534816"/>
          </a:xfrm>
          <a:prstGeom prst="rect">
            <a:avLst/>
          </a:prstGeom>
        </p:spPr>
      </p:pic>
      <p:sp>
        <p:nvSpPr>
          <p:cNvPr id="8" name="文本框 7"/>
          <p:cNvSpPr txBox="1"/>
          <p:nvPr/>
        </p:nvSpPr>
        <p:spPr>
          <a:xfrm>
            <a:off x="854274" y="193148"/>
            <a:ext cx="5312940"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算法训练营</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进阶篇刷题图谱</a:t>
            </a:r>
          </a:p>
        </p:txBody>
      </p:sp>
      <p:sp>
        <p:nvSpPr>
          <p:cNvPr id="3" name="矩形 2"/>
          <p:cNvSpPr/>
          <p:nvPr/>
        </p:nvSpPr>
        <p:spPr>
          <a:xfrm>
            <a:off x="291946" y="5878066"/>
            <a:ext cx="5452134" cy="553998"/>
          </a:xfrm>
          <a:prstGeom prst="rect">
            <a:avLst/>
          </a:prstGeom>
        </p:spPr>
        <p:txBody>
          <a:bodyPr wrap="none">
            <a:spAutoFit/>
          </a:bodyPr>
          <a:lstStyle/>
          <a:p>
            <a:pPr indent="647700">
              <a:lnSpc>
                <a:spcPct val="150000"/>
              </a:lnSpc>
            </a:pPr>
            <a:r>
              <a:rPr lang="zh-CN" altLang="en-US" sz="2000" dirty="0">
                <a:latin typeface="Times New Roman" panose="02020603050405020304" pitchFamily="18" charset="0"/>
              </a:rPr>
              <a:t>进阶</a:t>
            </a:r>
            <a:r>
              <a:rPr lang="zh-CN" altLang="en-US" sz="2000" dirty="0" smtClean="0">
                <a:latin typeface="Times New Roman" panose="02020603050405020304" pitchFamily="18" charset="0"/>
              </a:rPr>
              <a:t>篇题单：</a:t>
            </a:r>
            <a:r>
              <a:rPr lang="en-US" altLang="zh-CN" sz="2000" dirty="0">
                <a:latin typeface="Times New Roman" panose="02020603050405020304" pitchFamily="18" charset="0"/>
              </a:rPr>
              <a:t>https://vjudge.net/article/2642</a:t>
            </a:r>
          </a:p>
        </p:txBody>
      </p:sp>
      <p:grpSp>
        <p:nvGrpSpPr>
          <p:cNvPr id="9" name="组合 8"/>
          <p:cNvGrpSpPr/>
          <p:nvPr/>
        </p:nvGrpSpPr>
        <p:grpSpPr>
          <a:xfrm>
            <a:off x="9869151" y="4581922"/>
            <a:ext cx="2130711" cy="2167675"/>
            <a:chOff x="9462496" y="1644683"/>
            <a:chExt cx="2130711" cy="2167675"/>
          </a:xfrm>
        </p:grpSpPr>
        <p:sp>
          <p:nvSpPr>
            <p:cNvPr id="10" name="文本框 9"/>
            <p:cNvSpPr txBox="1"/>
            <p:nvPr/>
          </p:nvSpPr>
          <p:spPr>
            <a:xfrm>
              <a:off x="9462496" y="3473804"/>
              <a:ext cx="2130711" cy="338554"/>
            </a:xfrm>
            <a:prstGeom prst="rect">
              <a:avLst/>
            </a:prstGeom>
            <a:noFill/>
          </p:spPr>
          <p:txBody>
            <a:bodyPr wrap="none" rtlCol="0" anchor="t">
              <a:spAutoFit/>
            </a:bodyPr>
            <a:lstStyle/>
            <a:p>
              <a:pPr algn="ct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QQ</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群：</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1029262418</a:t>
              </a:r>
            </a:p>
          </p:txBody>
        </p:sp>
        <p:sp>
          <p:nvSpPr>
            <p:cNvPr id="11" name="矩形 10">
              <a:extLst>
                <a:ext uri="{FF2B5EF4-FFF2-40B4-BE49-F238E27FC236}">
                  <a16:creationId xmlns:a16="http://schemas.microsoft.com/office/drawing/2014/main" id="{07316C4F-5A73-467F-B2C7-E9AAE715A0BF}"/>
                </a:ext>
              </a:extLst>
            </p:cNvPr>
            <p:cNvSpPr/>
            <p:nvPr/>
          </p:nvSpPr>
          <p:spPr>
            <a:xfrm>
              <a:off x="9848429" y="1644683"/>
              <a:ext cx="1359345" cy="369332"/>
            </a:xfrm>
            <a:prstGeom prst="rect">
              <a:avLst/>
            </a:prstGeom>
          </p:spPr>
          <p:txBody>
            <a:bodyPr wrap="square">
              <a:spAutoFit/>
            </a:bodyPr>
            <a:lstStyle/>
            <a:p>
              <a:pPr algn="ctr"/>
              <a:r>
                <a:rPr lang="zh-CN" altLang="en-US" sz="1800" dirty="0" smtClean="0">
                  <a:latin typeface="Times New Roman" panose="02020603050405020304" pitchFamily="18" charset="0"/>
                  <a:ea typeface="宋体" panose="02010600030101010101" pitchFamily="2" charset="-122"/>
                </a:rPr>
                <a:t>扫码购书</a:t>
              </a:r>
              <a:endParaRPr lang="zh-CN" altLang="en-US" sz="1800" dirty="0">
                <a:latin typeface="Times New Roman" panose="02020603050405020304" pitchFamily="18" charset="0"/>
                <a:ea typeface="宋体" panose="02010600030101010101" pitchFamily="2" charset="-122"/>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8429" y="1966800"/>
              <a:ext cx="1512168" cy="1512168"/>
            </a:xfrm>
            <a:prstGeom prst="rect">
              <a:avLst/>
            </a:prstGeom>
          </p:spPr>
        </p:pic>
      </p:grpSp>
    </p:spTree>
    <p:extLst>
      <p:ext uri="{BB962C8B-B14F-4D97-AF65-F5344CB8AC3E}">
        <p14:creationId xmlns:p14="http://schemas.microsoft.com/office/powerpoint/2010/main" val="16050723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2</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81" y="1629594"/>
            <a:ext cx="4077866" cy="4077866"/>
          </a:xfrm>
          <a:prstGeom prst="rect">
            <a:avLst/>
          </a:prstGeom>
        </p:spPr>
      </p:pic>
      <p:cxnSp>
        <p:nvCxnSpPr>
          <p:cNvPr id="13" name="直接连接符 12"/>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4" name="燕尾形 13"/>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p:cNvSpPr txBox="1"/>
          <p:nvPr/>
        </p:nvSpPr>
        <p:spPr>
          <a:xfrm>
            <a:off x="854274" y="193148"/>
            <a:ext cx="5240932"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算法训练营</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入门篇、进阶篇</a:t>
            </a:r>
          </a:p>
        </p:txBody>
      </p:sp>
      <p:grpSp>
        <p:nvGrpSpPr>
          <p:cNvPr id="16" name="组合 15"/>
          <p:cNvGrpSpPr/>
          <p:nvPr/>
        </p:nvGrpSpPr>
        <p:grpSpPr>
          <a:xfrm>
            <a:off x="5375126" y="1877036"/>
            <a:ext cx="5832648" cy="3573745"/>
            <a:chOff x="5375126" y="1877036"/>
            <a:chExt cx="5832648" cy="3573745"/>
          </a:xfrm>
          <a:scene3d>
            <a:camera prst="orthographicFront">
              <a:rot lat="0" lon="0" rev="0"/>
            </a:camera>
            <a:lightRig rig="glow" dir="t">
              <a:rot lat="0" lon="0" rev="14100000"/>
            </a:lightRig>
          </a:scene3d>
        </p:grpSpPr>
        <p:pic>
          <p:nvPicPr>
            <p:cNvPr id="17" name="图片 16"/>
            <p:cNvPicPr>
              <a:picLocks noChangeAspect="1"/>
            </p:cNvPicPr>
            <p:nvPr/>
          </p:nvPicPr>
          <p:blipFill rotWithShape="1">
            <a:blip r:embed="rId4">
              <a:extLst>
                <a:ext uri="{28A0092B-C50C-407E-A947-70E740481C1C}">
                  <a14:useLocalDpi xmlns:a14="http://schemas.microsoft.com/office/drawing/2010/main" val="0"/>
                </a:ext>
              </a:extLst>
            </a:blip>
            <a:srcRect b="70607"/>
            <a:stretch/>
          </p:blipFill>
          <p:spPr>
            <a:xfrm>
              <a:off x="5375126" y="1890678"/>
              <a:ext cx="2947175" cy="2014960"/>
            </a:xfrm>
            <a:prstGeom prst="rect">
              <a:avLst/>
            </a:prstGeom>
            <a:ln>
              <a:noFill/>
            </a:ln>
            <a:effectLst/>
            <a:sp3d prstMaterial="softEdge">
              <a:bevelT w="127000" prst="artDeco"/>
            </a:sp3d>
          </p:spPr>
        </p:pic>
        <p:pic>
          <p:nvPicPr>
            <p:cNvPr id="18" name="图片 17"/>
            <p:cNvPicPr>
              <a:picLocks noChangeAspect="1"/>
            </p:cNvPicPr>
            <p:nvPr/>
          </p:nvPicPr>
          <p:blipFill rotWithShape="1">
            <a:blip r:embed="rId5" cstate="print">
              <a:extLst>
                <a:ext uri="{28A0092B-C50C-407E-A947-70E740481C1C}">
                  <a14:useLocalDpi xmlns:a14="http://schemas.microsoft.com/office/drawing/2010/main" val="0"/>
                </a:ext>
              </a:extLst>
            </a:blip>
            <a:srcRect t="1741" b="67614"/>
            <a:stretch/>
          </p:blipFill>
          <p:spPr>
            <a:xfrm>
              <a:off x="8322301" y="1877036"/>
              <a:ext cx="2885473" cy="2028602"/>
            </a:xfrm>
            <a:prstGeom prst="rect">
              <a:avLst/>
            </a:prstGeom>
            <a:ln>
              <a:noFill/>
            </a:ln>
            <a:effectLst/>
            <a:sp3d prstMaterial="softEdge">
              <a:bevelT w="127000" prst="artDeco"/>
            </a:sp3d>
          </p:spPr>
        </p:pic>
        <p:pic>
          <p:nvPicPr>
            <p:cNvPr id="19" name="图片 18"/>
            <p:cNvPicPr>
              <a:picLocks noChangeAspect="1"/>
            </p:cNvPicPr>
            <p:nvPr/>
          </p:nvPicPr>
          <p:blipFill rotWithShape="1">
            <a:blip r:embed="rId4">
              <a:extLst>
                <a:ext uri="{28A0092B-C50C-407E-A947-70E740481C1C}">
                  <a14:useLocalDpi xmlns:a14="http://schemas.microsoft.com/office/drawing/2010/main" val="0"/>
                </a:ext>
              </a:extLst>
            </a:blip>
            <a:srcRect l="4029" t="62984" r="4313" b="21270"/>
            <a:stretch/>
          </p:blipFill>
          <p:spPr>
            <a:xfrm>
              <a:off x="5375126" y="3904445"/>
              <a:ext cx="5832648" cy="1546336"/>
            </a:xfrm>
            <a:prstGeom prst="rect">
              <a:avLst/>
            </a:prstGeom>
            <a:ln>
              <a:noFill/>
            </a:ln>
            <a:effectLst/>
            <a:sp3d prstMaterial="softEdge">
              <a:bevelT w="127000" prst="artDeco"/>
            </a:sp3d>
          </p:spPr>
        </p:pic>
      </p:grpSp>
    </p:spTree>
    <p:extLst>
      <p:ext uri="{BB962C8B-B14F-4D97-AF65-F5344CB8AC3E}">
        <p14:creationId xmlns:p14="http://schemas.microsoft.com/office/powerpoint/2010/main" val="36592113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910630" y="193148"/>
            <a:ext cx="3888432"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算法训练营</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进阶篇</a:t>
            </a: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3</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8702" y="968395"/>
            <a:ext cx="7200800" cy="5781202"/>
          </a:xfrm>
          <a:prstGeom prst="rect">
            <a:avLst/>
          </a:prstGeom>
        </p:spPr>
      </p:pic>
      <p:pic>
        <p:nvPicPr>
          <p:cNvPr id="16" name="图片 15"/>
          <p:cNvPicPr>
            <a:picLocks noChangeAspect="1"/>
          </p:cNvPicPr>
          <p:nvPr/>
        </p:nvPicPr>
        <p:blipFill rotWithShape="1">
          <a:blip r:embed="rId4" cstate="print">
            <a:extLst>
              <a:ext uri="{28A0092B-C50C-407E-A947-70E740481C1C}">
                <a14:useLocalDpi xmlns:a14="http://schemas.microsoft.com/office/drawing/2010/main" val="0"/>
              </a:ext>
            </a:extLst>
          </a:blip>
          <a:srcRect l="4119" t="3472" r="3612" b="2074"/>
          <a:stretch/>
        </p:blipFill>
        <p:spPr>
          <a:xfrm>
            <a:off x="9627046" y="980357"/>
            <a:ext cx="2343287" cy="3408417"/>
          </a:xfrm>
          <a:prstGeom prst="rect">
            <a:avLst/>
          </a:prstGeom>
        </p:spPr>
      </p:pic>
      <p:grpSp>
        <p:nvGrpSpPr>
          <p:cNvPr id="17" name="组合 16"/>
          <p:cNvGrpSpPr/>
          <p:nvPr/>
        </p:nvGrpSpPr>
        <p:grpSpPr>
          <a:xfrm>
            <a:off x="9869151" y="4581922"/>
            <a:ext cx="2130711" cy="2167675"/>
            <a:chOff x="9462496" y="1644683"/>
            <a:chExt cx="2130711" cy="2167675"/>
          </a:xfrm>
        </p:grpSpPr>
        <p:sp>
          <p:nvSpPr>
            <p:cNvPr id="18" name="文本框 17"/>
            <p:cNvSpPr txBox="1"/>
            <p:nvPr/>
          </p:nvSpPr>
          <p:spPr>
            <a:xfrm>
              <a:off x="9462496" y="3473804"/>
              <a:ext cx="2130711" cy="338554"/>
            </a:xfrm>
            <a:prstGeom prst="rect">
              <a:avLst/>
            </a:prstGeom>
            <a:noFill/>
          </p:spPr>
          <p:txBody>
            <a:bodyPr wrap="none" rtlCol="0" anchor="t">
              <a:spAutoFit/>
            </a:bodyPr>
            <a:lstStyle/>
            <a:p>
              <a:pPr algn="ct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QQ</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群：</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1029262418</a:t>
              </a:r>
            </a:p>
          </p:txBody>
        </p:sp>
        <p:sp>
          <p:nvSpPr>
            <p:cNvPr id="19" name="矩形 18">
              <a:extLst>
                <a:ext uri="{FF2B5EF4-FFF2-40B4-BE49-F238E27FC236}">
                  <a16:creationId xmlns:a16="http://schemas.microsoft.com/office/drawing/2014/main" id="{07316C4F-5A73-467F-B2C7-E9AAE715A0BF}"/>
                </a:ext>
              </a:extLst>
            </p:cNvPr>
            <p:cNvSpPr/>
            <p:nvPr/>
          </p:nvSpPr>
          <p:spPr>
            <a:xfrm>
              <a:off x="9848429" y="1644683"/>
              <a:ext cx="1359345" cy="369332"/>
            </a:xfrm>
            <a:prstGeom prst="rect">
              <a:avLst/>
            </a:prstGeom>
          </p:spPr>
          <p:txBody>
            <a:bodyPr wrap="square">
              <a:spAutoFit/>
            </a:bodyPr>
            <a:lstStyle/>
            <a:p>
              <a:pPr algn="ctr"/>
              <a:r>
                <a:rPr lang="zh-CN" altLang="en-US" sz="1800" dirty="0" smtClean="0">
                  <a:latin typeface="Times New Roman" panose="02020603050405020304" pitchFamily="18" charset="0"/>
                  <a:ea typeface="宋体" panose="02010600030101010101" pitchFamily="2" charset="-122"/>
                </a:rPr>
                <a:t>扫码购书</a:t>
              </a:r>
              <a:endParaRPr lang="zh-CN" altLang="en-US" sz="1800" dirty="0">
                <a:latin typeface="Times New Roman" panose="02020603050405020304" pitchFamily="18" charset="0"/>
                <a:ea typeface="宋体" panose="02010600030101010101" pitchFamily="2" charset="-122"/>
              </a:endParaRPr>
            </a:p>
          </p:txBody>
        </p:sp>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8429" y="1966800"/>
              <a:ext cx="1512168" cy="1512168"/>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4</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9911630" y="4581922"/>
            <a:ext cx="2130711" cy="2167675"/>
            <a:chOff x="9966552" y="4581922"/>
            <a:chExt cx="2130711" cy="2167675"/>
          </a:xfrm>
        </p:grpSpPr>
        <p:sp>
          <p:nvSpPr>
            <p:cNvPr id="14" name="文本框 13"/>
            <p:cNvSpPr txBox="1"/>
            <p:nvPr/>
          </p:nvSpPr>
          <p:spPr>
            <a:xfrm>
              <a:off x="9966552" y="6411043"/>
              <a:ext cx="2130711" cy="338554"/>
            </a:xfrm>
            <a:prstGeom prst="rect">
              <a:avLst/>
            </a:prstGeom>
            <a:noFill/>
          </p:spPr>
          <p:txBody>
            <a:bodyPr wrap="none" rtlCol="0" anchor="t">
              <a:spAutoFit/>
            </a:bodyPr>
            <a:lstStyle/>
            <a:p>
              <a:pPr algn="ct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QQ</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群：</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1029262418</a:t>
              </a: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670" y="4908167"/>
              <a:ext cx="1512168" cy="1512168"/>
            </a:xfrm>
            <a:prstGeom prst="rect">
              <a:avLst/>
            </a:prstGeom>
          </p:spPr>
        </p:pic>
        <p:sp>
          <p:nvSpPr>
            <p:cNvPr id="16" name="矩形 15">
              <a:extLst>
                <a:ext uri="{FF2B5EF4-FFF2-40B4-BE49-F238E27FC236}">
                  <a16:creationId xmlns:a16="http://schemas.microsoft.com/office/drawing/2014/main" id="{07316C4F-5A73-467F-B2C7-E9AAE715A0BF}"/>
                </a:ext>
              </a:extLst>
            </p:cNvPr>
            <p:cNvSpPr/>
            <p:nvPr/>
          </p:nvSpPr>
          <p:spPr>
            <a:xfrm>
              <a:off x="10352485" y="4581922"/>
              <a:ext cx="1359345" cy="369332"/>
            </a:xfrm>
            <a:prstGeom prst="rect">
              <a:avLst/>
            </a:prstGeom>
          </p:spPr>
          <p:txBody>
            <a:bodyPr wrap="square">
              <a:spAutoFit/>
            </a:bodyPr>
            <a:lstStyle/>
            <a:p>
              <a:pPr algn="ctr"/>
              <a:r>
                <a:rPr lang="zh-CN" altLang="en-US" sz="1800" dirty="0" smtClean="0">
                  <a:latin typeface="Times New Roman" panose="02020603050405020304" pitchFamily="18" charset="0"/>
                  <a:ea typeface="宋体" panose="02010600030101010101" pitchFamily="2" charset="-122"/>
                </a:rPr>
                <a:t>扫码购书</a:t>
              </a:r>
              <a:endParaRPr lang="zh-CN" altLang="en-US" sz="1800" dirty="0">
                <a:latin typeface="Times New Roman" panose="02020603050405020304" pitchFamily="18" charset="0"/>
                <a:ea typeface="宋体" panose="02010600030101010101" pitchFamily="2" charset="-122"/>
              </a:endParaRPr>
            </a:p>
          </p:txBody>
        </p:sp>
      </p:grpSp>
      <p:sp>
        <p:nvSpPr>
          <p:cNvPr id="12" name="文本框 11"/>
          <p:cNvSpPr txBox="1"/>
          <p:nvPr/>
        </p:nvSpPr>
        <p:spPr>
          <a:xfrm>
            <a:off x="854274" y="1102661"/>
            <a:ext cx="9849444" cy="3323987"/>
          </a:xfrm>
          <a:prstGeom prst="rect">
            <a:avLst/>
          </a:prstGeom>
          <a:noFill/>
        </p:spPr>
        <p:txBody>
          <a:bodyPr wrap="square" rtlCol="0">
            <a:spAutoFit/>
          </a:bodyPr>
          <a:lstStyle/>
          <a:p>
            <a:pPr indent="457200">
              <a:lnSpc>
                <a:spcPct val="150000"/>
              </a:lnSpc>
            </a:pPr>
            <a:r>
              <a:rPr lang="zh-CN" altLang="en-US" sz="2800" dirty="0" smtClean="0">
                <a:latin typeface="Times New Roman" panose="02020603050405020304" pitchFamily="18" charset="0"/>
                <a:cs typeface="Times New Roman" panose="02020603050405020304" pitchFamily="18" charset="0"/>
              </a:rPr>
              <a:t>  字典</a:t>
            </a:r>
            <a:r>
              <a:rPr lang="zh-CN" altLang="en-US" sz="2800" dirty="0">
                <a:latin typeface="Times New Roman" panose="02020603050405020304" pitchFamily="18" charset="0"/>
                <a:cs typeface="Times New Roman" panose="02020603050405020304" pitchFamily="18" charset="0"/>
              </a:rPr>
              <a:t>树，又称</a:t>
            </a:r>
            <a:r>
              <a:rPr lang="en-US" altLang="zh-CN" sz="2800" dirty="0" err="1" smtClean="0">
                <a:latin typeface="Times New Roman" panose="02020603050405020304" pitchFamily="18" charset="0"/>
                <a:cs typeface="Times New Roman" panose="02020603050405020304" pitchFamily="18" charset="0"/>
              </a:rPr>
              <a:t>Trie</a:t>
            </a:r>
            <a:r>
              <a:rPr lang="zh-CN" altLang="en-US"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单词查找树，是一种树形结构，也是哈希树的一种变种，主要用于统计、排序和存储大量的字符串（但不限于字符串</a:t>
            </a:r>
            <a:r>
              <a:rPr lang="zh-CN" altLang="en-US" sz="2800" dirty="0" smtClean="0">
                <a:latin typeface="Times New Roman" panose="02020603050405020304" pitchFamily="18" charset="0"/>
                <a:cs typeface="Times New Roman" panose="02020603050405020304" pitchFamily="18" charset="0"/>
              </a:rPr>
              <a:t>），经常</a:t>
            </a:r>
            <a:r>
              <a:rPr lang="zh-CN" altLang="en-US" sz="2800" dirty="0">
                <a:latin typeface="Times New Roman" panose="02020603050405020304" pitchFamily="18" charset="0"/>
                <a:cs typeface="Times New Roman" panose="02020603050405020304" pitchFamily="18" charset="0"/>
              </a:rPr>
              <a:t>被搜索引擎系统用于文本词频统计</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indent="457200">
              <a:lnSpc>
                <a:spcPct val="150000"/>
              </a:lnSpc>
            </a:pPr>
            <a:r>
              <a:rPr lang="zh-CN" altLang="en-US" sz="2800" dirty="0" smtClean="0">
                <a:latin typeface="Times New Roman" panose="02020603050405020304" pitchFamily="18" charset="0"/>
                <a:cs typeface="Times New Roman" panose="02020603050405020304" pitchFamily="18" charset="0"/>
              </a:rPr>
              <a:t> 字典树利用</a:t>
            </a:r>
            <a:r>
              <a:rPr lang="zh-CN" altLang="en-US" sz="2800" dirty="0">
                <a:latin typeface="Times New Roman" panose="02020603050405020304" pitchFamily="18" charset="0"/>
                <a:cs typeface="Times New Roman" panose="02020603050405020304" pitchFamily="18" charset="0"/>
              </a:rPr>
              <a:t>字符串的公共前缀来减少查询时间，最大限度地减少无谓的字符串比较，查询效率比哈希树高。</a:t>
            </a:r>
          </a:p>
        </p:txBody>
      </p:sp>
    </p:spTree>
    <p:extLst>
      <p:ext uri="{BB962C8B-B14F-4D97-AF65-F5344CB8AC3E}">
        <p14:creationId xmlns:p14="http://schemas.microsoft.com/office/powerpoint/2010/main" val="16983316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5</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sp>
        <p:nvSpPr>
          <p:cNvPr id="2" name="Rectangle 2"/>
          <p:cNvSpPr>
            <a:spLocks noChangeArrowheads="1"/>
          </p:cNvSpPr>
          <p:nvPr/>
        </p:nvSpPr>
        <p:spPr bwMode="auto">
          <a:xfrm>
            <a:off x="3964376" y="2565698"/>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618932587"/>
              </p:ext>
            </p:extLst>
          </p:nvPr>
        </p:nvGraphicFramePr>
        <p:xfrm>
          <a:off x="3977977" y="2376537"/>
          <a:ext cx="3151033" cy="3455358"/>
        </p:xfrm>
        <a:graphic>
          <a:graphicData uri="http://schemas.openxmlformats.org/presentationml/2006/ole">
            <mc:AlternateContent xmlns:mc="http://schemas.openxmlformats.org/markup-compatibility/2006">
              <mc:Choice xmlns:v="urn:schemas-microsoft-com:vml" Requires="v">
                <p:oleObj spid="_x0000_s1031" name="Visio" r:id="rId4" imgW="1577360" imgH="1729728" progId="Visio.Drawing.11">
                  <p:embed/>
                </p:oleObj>
              </mc:Choice>
              <mc:Fallback>
                <p:oleObj name="Visio" r:id="rId4" imgW="1577360" imgH="1729728"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7977" y="2376537"/>
                        <a:ext cx="3151033" cy="3455358"/>
                      </a:xfrm>
                      <a:prstGeom prst="rect">
                        <a:avLst/>
                      </a:prstGeom>
                      <a:noFill/>
                    </p:spPr>
                  </p:pic>
                </p:oleObj>
              </mc:Fallback>
            </mc:AlternateContent>
          </a:graphicData>
        </a:graphic>
      </p:graphicFrame>
      <p:sp>
        <p:nvSpPr>
          <p:cNvPr id="10" name="文本框 9"/>
          <p:cNvSpPr txBox="1"/>
          <p:nvPr/>
        </p:nvSpPr>
        <p:spPr>
          <a:xfrm>
            <a:off x="854274" y="991542"/>
            <a:ext cx="10065468" cy="1384995"/>
          </a:xfrm>
          <a:prstGeom prst="rect">
            <a:avLst/>
          </a:prstGeom>
          <a:noFill/>
        </p:spPr>
        <p:txBody>
          <a:bodyPr wrap="square" rtlCol="0">
            <a:spAutoFit/>
          </a:bodyPr>
          <a:lstStyle/>
          <a:p>
            <a:pPr indent="457200">
              <a:lnSpc>
                <a:spcPct val="150000"/>
              </a:lnSpc>
            </a:pPr>
            <a:r>
              <a:rPr lang="zh-CN" altLang="en-US" sz="2800" dirty="0" smtClean="0">
                <a:latin typeface="Times New Roman" panose="02020603050405020304" pitchFamily="18" charset="0"/>
                <a:cs typeface="Times New Roman" panose="02020603050405020304" pitchFamily="18" charset="0"/>
              </a:rPr>
              <a:t>例如</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bee</a:t>
            </a:r>
            <a:r>
              <a:rPr lang="zh-CN" altLang="en-US" sz="2800" dirty="0">
                <a:latin typeface="Times New Roman" panose="02020603050405020304" pitchFamily="18" charset="0"/>
                <a:cs typeface="Times New Roman" panose="02020603050405020304" pitchFamily="18" charset="0"/>
              </a:rPr>
              <a:t>是一个单词，</a:t>
            </a:r>
            <a:r>
              <a:rPr lang="en-US" altLang="zh-CN" sz="2800" dirty="0">
                <a:latin typeface="Times New Roman" panose="02020603050405020304" pitchFamily="18" charset="0"/>
                <a:cs typeface="Times New Roman" panose="02020603050405020304" pitchFamily="18" charset="0"/>
              </a:rPr>
              <a:t>beer</a:t>
            </a:r>
            <a:r>
              <a:rPr lang="zh-CN" altLang="en-US" sz="2800" dirty="0">
                <a:latin typeface="Times New Roman" panose="02020603050405020304" pitchFamily="18" charset="0"/>
                <a:cs typeface="Times New Roman" panose="02020603050405020304" pitchFamily="18" charset="0"/>
              </a:rPr>
              <a:t>也是一个单词</a:t>
            </a:r>
            <a:r>
              <a:rPr lang="zh-CN" altLang="en-US" sz="2800" dirty="0" smtClean="0">
                <a:latin typeface="Times New Roman" panose="02020603050405020304" pitchFamily="18" charset="0"/>
                <a:cs typeface="Times New Roman" panose="02020603050405020304" pitchFamily="18" charset="0"/>
              </a:rPr>
              <a:t>，可以</a:t>
            </a:r>
            <a:r>
              <a:rPr lang="zh-CN" altLang="en-US" sz="2800" dirty="0">
                <a:latin typeface="Times New Roman" panose="02020603050405020304" pitchFamily="18" charset="0"/>
                <a:cs typeface="Times New Roman" panose="02020603050405020304" pitchFamily="18" charset="0"/>
              </a:rPr>
              <a:t>在每个单词结束的位置都加一个</a:t>
            </a:r>
            <a:r>
              <a:rPr lang="en-US" altLang="zh-CN" sz="2800" dirty="0">
                <a:latin typeface="Times New Roman" panose="02020603050405020304" pitchFamily="18" charset="0"/>
                <a:cs typeface="Times New Roman" panose="02020603050405020304" pitchFamily="18" charset="0"/>
              </a:rPr>
              <a:t>end[]</a:t>
            </a:r>
            <a:r>
              <a:rPr lang="zh-CN" altLang="en-US" sz="2800" dirty="0">
                <a:latin typeface="Times New Roman" panose="02020603050405020304" pitchFamily="18" charset="0"/>
                <a:cs typeface="Times New Roman" panose="02020603050405020304" pitchFamily="18" charset="0"/>
              </a:rPr>
              <a:t>标记，表示从根到这里有一个单词。</a:t>
            </a:r>
          </a:p>
        </p:txBody>
      </p:sp>
    </p:spTree>
    <p:extLst>
      <p:ext uri="{BB962C8B-B14F-4D97-AF65-F5344CB8AC3E}">
        <p14:creationId xmlns:p14="http://schemas.microsoft.com/office/powerpoint/2010/main" val="38828413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6</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sp>
        <p:nvSpPr>
          <p:cNvPr id="2" name="Rectangle 2"/>
          <p:cNvSpPr>
            <a:spLocks noChangeArrowheads="1"/>
          </p:cNvSpPr>
          <p:nvPr/>
        </p:nvSpPr>
        <p:spPr bwMode="auto">
          <a:xfrm>
            <a:off x="3964376" y="2565698"/>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p:cNvSpPr txBox="1"/>
          <p:nvPr/>
        </p:nvSpPr>
        <p:spPr>
          <a:xfrm>
            <a:off x="854274" y="981522"/>
            <a:ext cx="10065468" cy="2031325"/>
          </a:xfrm>
          <a:prstGeom prst="rect">
            <a:avLst/>
          </a:prstGeom>
          <a:noFill/>
        </p:spPr>
        <p:txBody>
          <a:bodyPr wrap="square" rtlCol="0">
            <a:spAutoFit/>
          </a:bodyPr>
          <a:lstStyle/>
          <a:p>
            <a:pPr indent="457200">
              <a:lnSpc>
                <a:spcPct val="150000"/>
              </a:lnSpc>
            </a:pPr>
            <a:r>
              <a:rPr lang="en-US" altLang="zh-CN" sz="2800" b="1" dirty="0" smtClean="0">
                <a:solidFill>
                  <a:srgbClr val="C00000"/>
                </a:solidFill>
                <a:latin typeface="Times New Roman" panose="02020603050405020304" pitchFamily="18" charset="0"/>
                <a:cs typeface="Times New Roman" panose="02020603050405020304" pitchFamily="18" charset="0"/>
              </a:rPr>
              <a:t>1</a:t>
            </a:r>
            <a:r>
              <a:rPr lang="zh-CN" altLang="en-US" sz="2800" b="1" dirty="0">
                <a:solidFill>
                  <a:srgbClr val="C00000"/>
                </a:solidFill>
                <a:latin typeface="Times New Roman" panose="02020603050405020304" pitchFamily="18" charset="0"/>
                <a:cs typeface="Times New Roman" panose="02020603050405020304" pitchFamily="18" charset="0"/>
              </a:rPr>
              <a:t>．字典树</a:t>
            </a:r>
            <a:r>
              <a:rPr lang="zh-CN" altLang="en-US" sz="2800" b="1" dirty="0" smtClean="0">
                <a:solidFill>
                  <a:srgbClr val="C00000"/>
                </a:solidFill>
                <a:latin typeface="Times New Roman" panose="02020603050405020304" pitchFamily="18" charset="0"/>
                <a:cs typeface="Times New Roman" panose="02020603050405020304" pitchFamily="18" charset="0"/>
              </a:rPr>
              <a:t>的插入</a:t>
            </a:r>
            <a:endParaRPr lang="zh-CN" altLang="en-US" sz="2800" b="1" dirty="0">
              <a:solidFill>
                <a:srgbClr val="C00000"/>
              </a:solidFill>
              <a:latin typeface="Times New Roman" panose="02020603050405020304" pitchFamily="18" charset="0"/>
              <a:cs typeface="Times New Roman" panose="02020603050405020304" pitchFamily="18" charset="0"/>
            </a:endParaRPr>
          </a:p>
          <a:p>
            <a:pPr indent="457200">
              <a:lnSpc>
                <a:spcPct val="150000"/>
              </a:lnSpc>
            </a:pPr>
            <a:r>
              <a:rPr lang="zh-CN" altLang="en-US" sz="2800" dirty="0" smtClean="0">
                <a:latin typeface="Times New Roman" panose="02020603050405020304" pitchFamily="18" charset="0"/>
                <a:cs typeface="Times New Roman" panose="02020603050405020304" pitchFamily="18" charset="0"/>
              </a:rPr>
              <a:t>  插入</a:t>
            </a:r>
            <a:r>
              <a:rPr lang="zh-CN" altLang="en-US" sz="2800" dirty="0">
                <a:latin typeface="Times New Roman" panose="02020603050405020304" pitchFamily="18" charset="0"/>
                <a:cs typeface="Times New Roman" panose="02020603050405020304" pitchFamily="18" charset="0"/>
              </a:rPr>
              <a:t>操作指将一个字符串插入字典树中。字典树可以采用数组或链表存储，这里采用数组存储实现静态链表</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782" y="3213770"/>
            <a:ext cx="6846679" cy="1177675"/>
          </a:xfrm>
          <a:prstGeom prst="rect">
            <a:avLst/>
          </a:prstGeom>
        </p:spPr>
      </p:pic>
    </p:spTree>
    <p:extLst>
      <p:ext uri="{BB962C8B-B14F-4D97-AF65-F5344CB8AC3E}">
        <p14:creationId xmlns:p14="http://schemas.microsoft.com/office/powerpoint/2010/main" val="27789271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7</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sp>
        <p:nvSpPr>
          <p:cNvPr id="2" name="Rectangle 2"/>
          <p:cNvSpPr>
            <a:spLocks noChangeArrowheads="1"/>
          </p:cNvSpPr>
          <p:nvPr/>
        </p:nvSpPr>
        <p:spPr bwMode="auto">
          <a:xfrm>
            <a:off x="3964376" y="2565698"/>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p:cNvSpPr txBox="1"/>
          <p:nvPr/>
        </p:nvSpPr>
        <p:spPr>
          <a:xfrm>
            <a:off x="854274" y="981522"/>
            <a:ext cx="10065468" cy="1949508"/>
          </a:xfrm>
          <a:prstGeom prst="rect">
            <a:avLst/>
          </a:prstGeom>
          <a:noFill/>
        </p:spPr>
        <p:txBody>
          <a:bodyPr wrap="square" rtlCol="0">
            <a:spAutoFit/>
          </a:bodyPr>
          <a:lstStyle/>
          <a:p>
            <a:pPr indent="457200">
              <a:lnSpc>
                <a:spcPct val="150000"/>
              </a:lnSpc>
            </a:pPr>
            <a:r>
              <a:rPr lang="zh-CN" altLang="en-US"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）插入一个单词</a:t>
            </a:r>
            <a:r>
              <a:rPr lang="en-US" altLang="zh-CN" sz="2800" dirty="0">
                <a:latin typeface="Times New Roman" panose="02020603050405020304" pitchFamily="18" charset="0"/>
                <a:cs typeface="Times New Roman" panose="02020603050405020304" pitchFamily="18" charset="0"/>
              </a:rPr>
              <a:t>s=“bike”</a:t>
            </a:r>
            <a:r>
              <a:rPr lang="zh-CN" altLang="en-US" sz="2800" dirty="0">
                <a:latin typeface="Times New Roman" panose="02020603050405020304" pitchFamily="18" charset="0"/>
                <a:cs typeface="Times New Roman" panose="02020603050405020304" pitchFamily="18" charset="0"/>
              </a:rPr>
              <a:t>，首先将字符转换为数字，</a:t>
            </a:r>
            <a:r>
              <a:rPr lang="en-US" altLang="zh-CN" sz="2800" dirty="0">
                <a:latin typeface="Times New Roman" panose="02020603050405020304" pitchFamily="18" charset="0"/>
                <a:cs typeface="Times New Roman" panose="02020603050405020304" pitchFamily="18" charset="0"/>
              </a:rPr>
              <a:t>s[0]–‘a’=1</a:t>
            </a:r>
            <a:r>
              <a:rPr lang="zh-CN" altLang="en-US" sz="2800" dirty="0">
                <a:latin typeface="Times New Roman" panose="02020603050405020304" pitchFamily="18" charset="0"/>
                <a:cs typeface="Times New Roman" panose="02020603050405020304" pitchFamily="18" charset="0"/>
              </a:rPr>
              <a:t>，判断</a:t>
            </a:r>
            <a:r>
              <a:rPr lang="en-US" altLang="zh-CN" sz="2800" dirty="0" err="1">
                <a:latin typeface="Times New Roman" panose="02020603050405020304" pitchFamily="18" charset="0"/>
                <a:cs typeface="Times New Roman" panose="02020603050405020304" pitchFamily="18" charset="0"/>
              </a:rPr>
              <a:t>trie</a:t>
            </a:r>
            <a:r>
              <a:rPr lang="en-US" altLang="zh-CN" sz="2800" dirty="0">
                <a:latin typeface="Times New Roman" panose="02020603050405020304" pitchFamily="18" charset="0"/>
                <a:cs typeface="Times New Roman" panose="02020603050405020304" pitchFamily="18" charset="0"/>
              </a:rPr>
              <a:t>[1][1]</a:t>
            </a:r>
            <a:r>
              <a:rPr lang="zh-CN" altLang="en-US" sz="2800" dirty="0">
                <a:latin typeface="Times New Roman" panose="02020603050405020304" pitchFamily="18" charset="0"/>
                <a:cs typeface="Times New Roman" panose="02020603050405020304" pitchFamily="18" charset="0"/>
              </a:rPr>
              <a:t>为</a:t>
            </a:r>
            <a:r>
              <a:rPr lang="en-US" altLang="zh-CN" sz="2800" dirty="0">
                <a:latin typeface="Times New Roman" panose="02020603050405020304" pitchFamily="18" charset="0"/>
                <a:cs typeface="Times New Roman" panose="02020603050405020304" pitchFamily="18" charset="0"/>
              </a:rPr>
              <a:t>0</a:t>
            </a:r>
            <a:r>
              <a:rPr lang="zh-CN" altLang="en-US" sz="2800" dirty="0">
                <a:latin typeface="Times New Roman" panose="02020603050405020304" pitchFamily="18" charset="0"/>
                <a:cs typeface="Times New Roman" panose="02020603050405020304" pitchFamily="18" charset="0"/>
              </a:rPr>
              <a:t>，令</a:t>
            </a:r>
            <a:r>
              <a:rPr lang="en-US" altLang="zh-CN" sz="2800" dirty="0" err="1">
                <a:latin typeface="Times New Roman" panose="02020603050405020304" pitchFamily="18" charset="0"/>
                <a:cs typeface="Times New Roman" panose="02020603050405020304" pitchFamily="18" charset="0"/>
              </a:rPr>
              <a:t>trie</a:t>
            </a:r>
            <a:r>
              <a:rPr lang="en-US" altLang="zh-CN" sz="2800" dirty="0">
                <a:latin typeface="Times New Roman" panose="02020603050405020304" pitchFamily="18" charset="0"/>
                <a:cs typeface="Times New Roman" panose="02020603050405020304" pitchFamily="18" charset="0"/>
              </a:rPr>
              <a:t>[1][1]=2</a:t>
            </a:r>
            <a:r>
              <a:rPr lang="zh-CN" altLang="en-US" sz="2800" dirty="0">
                <a:latin typeface="Times New Roman" panose="02020603050405020304" pitchFamily="18" charset="0"/>
                <a:cs typeface="Times New Roman" panose="02020603050405020304" pitchFamily="18" charset="0"/>
              </a:rPr>
              <a:t>，相当于创建一个新的节点（节点的存储下标为</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782" y="3013315"/>
            <a:ext cx="6324600" cy="2295525"/>
          </a:xfrm>
          <a:prstGeom prst="rect">
            <a:avLst/>
          </a:prstGeom>
        </p:spPr>
      </p:pic>
    </p:spTree>
    <p:extLst>
      <p:ext uri="{BB962C8B-B14F-4D97-AF65-F5344CB8AC3E}">
        <p14:creationId xmlns:p14="http://schemas.microsoft.com/office/powerpoint/2010/main" val="20373874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8</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870" y="1118944"/>
            <a:ext cx="4968552" cy="1803345"/>
          </a:xfrm>
          <a:prstGeom prst="rect">
            <a:avLst/>
          </a:prstGeom>
        </p:spPr>
      </p:pic>
      <p:grpSp>
        <p:nvGrpSpPr>
          <p:cNvPr id="9" name="组合 8"/>
          <p:cNvGrpSpPr/>
          <p:nvPr/>
        </p:nvGrpSpPr>
        <p:grpSpPr>
          <a:xfrm>
            <a:off x="9911630" y="4581922"/>
            <a:ext cx="2130711" cy="2167675"/>
            <a:chOff x="9966552" y="4581922"/>
            <a:chExt cx="2130711" cy="2167675"/>
          </a:xfrm>
        </p:grpSpPr>
        <p:sp>
          <p:nvSpPr>
            <p:cNvPr id="10" name="文本框 9"/>
            <p:cNvSpPr txBox="1"/>
            <p:nvPr/>
          </p:nvSpPr>
          <p:spPr>
            <a:xfrm>
              <a:off x="9966552" y="6411043"/>
              <a:ext cx="2130711" cy="338554"/>
            </a:xfrm>
            <a:prstGeom prst="rect">
              <a:avLst/>
            </a:prstGeom>
            <a:noFill/>
          </p:spPr>
          <p:txBody>
            <a:bodyPr wrap="none" rtlCol="0" anchor="t">
              <a:spAutoFit/>
            </a:bodyPr>
            <a:lstStyle/>
            <a:p>
              <a:pPr algn="ct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QQ</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群：</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1029262418</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1670" y="4908167"/>
              <a:ext cx="1512168" cy="1512168"/>
            </a:xfrm>
            <a:prstGeom prst="rect">
              <a:avLst/>
            </a:prstGeom>
          </p:spPr>
        </p:pic>
        <p:sp>
          <p:nvSpPr>
            <p:cNvPr id="13" name="矩形 12">
              <a:extLst>
                <a:ext uri="{FF2B5EF4-FFF2-40B4-BE49-F238E27FC236}">
                  <a16:creationId xmlns:a16="http://schemas.microsoft.com/office/drawing/2014/main" id="{07316C4F-5A73-467F-B2C7-E9AAE715A0BF}"/>
                </a:ext>
              </a:extLst>
            </p:cNvPr>
            <p:cNvSpPr/>
            <p:nvPr/>
          </p:nvSpPr>
          <p:spPr>
            <a:xfrm>
              <a:off x="10352485" y="4581922"/>
              <a:ext cx="1359345" cy="369332"/>
            </a:xfrm>
            <a:prstGeom prst="rect">
              <a:avLst/>
            </a:prstGeom>
          </p:spPr>
          <p:txBody>
            <a:bodyPr wrap="square">
              <a:spAutoFit/>
            </a:bodyPr>
            <a:lstStyle/>
            <a:p>
              <a:pPr algn="ctr"/>
              <a:r>
                <a:rPr lang="zh-CN" altLang="en-US" sz="1800" dirty="0" smtClean="0">
                  <a:latin typeface="Times New Roman" panose="02020603050405020304" pitchFamily="18" charset="0"/>
                  <a:ea typeface="宋体" panose="02010600030101010101" pitchFamily="2" charset="-122"/>
                </a:rPr>
                <a:t>扫码购书</a:t>
              </a:r>
              <a:endParaRPr lang="zh-CN" altLang="en-US" sz="1800" dirty="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41490889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9</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字典树</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833" y="1269554"/>
            <a:ext cx="9577064" cy="4403572"/>
          </a:xfrm>
          <a:prstGeom prst="rect">
            <a:avLst/>
          </a:prstGeom>
        </p:spPr>
      </p:pic>
    </p:spTree>
    <p:extLst>
      <p:ext uri="{BB962C8B-B14F-4D97-AF65-F5344CB8AC3E}">
        <p14:creationId xmlns:p14="http://schemas.microsoft.com/office/powerpoint/2010/main" val="17733892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1590</TotalTime>
  <Words>633</Words>
  <Application>Microsoft Office PowerPoint</Application>
  <PresentationFormat>自定义</PresentationFormat>
  <Paragraphs>79</Paragraphs>
  <Slides>16</Slides>
  <Notes>16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6" baseType="lpstr">
      <vt:lpstr>黑体</vt:lpstr>
      <vt:lpstr>华文行楷</vt:lpstr>
      <vt:lpstr>宋体</vt:lpstr>
      <vt:lpstr>微软雅黑</vt:lpstr>
      <vt:lpstr>印品黑体</vt:lpstr>
      <vt:lpstr>Arial</vt:lpstr>
      <vt:lpstr>Calibri</vt:lpstr>
      <vt:lpstr>Times New Roman</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234</cp:revision>
  <dcterms:created xsi:type="dcterms:W3CDTF">2015-04-23T03:04:00Z</dcterms:created>
  <dcterms:modified xsi:type="dcterms:W3CDTF">2022-04-24T09:40:21Z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