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491" r:id="rId2"/>
    <p:sldId id="257" r:id="rId3"/>
    <p:sldId id="433" r:id="rId4"/>
    <p:sldId id="478" r:id="rId5"/>
    <p:sldId id="475" r:id="rId6"/>
    <p:sldId id="413" r:id="rId7"/>
    <p:sldId id="476" r:id="rId8"/>
    <p:sldId id="477" r:id="rId9"/>
    <p:sldId id="456" r:id="rId10"/>
    <p:sldId id="458" r:id="rId11"/>
    <p:sldId id="480" r:id="rId12"/>
    <p:sldId id="481" r:id="rId13"/>
    <p:sldId id="479" r:id="rId14"/>
    <p:sldId id="482" r:id="rId15"/>
    <p:sldId id="483" r:id="rId16"/>
    <p:sldId id="484" r:id="rId17"/>
    <p:sldId id="488" r:id="rId18"/>
    <p:sldId id="487" r:id="rId19"/>
    <p:sldId id="485" r:id="rId20"/>
    <p:sldId id="486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7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3778" autoAdjust="0"/>
  </p:normalViewPr>
  <p:slideViewPr>
    <p:cSldViewPr>
      <p:cViewPr varScale="1">
        <p:scale>
          <a:sx n="109" d="100"/>
          <a:sy n="109" d="100"/>
        </p:scale>
        <p:origin x="734" y="77"/>
      </p:cViewPr>
      <p:guideLst>
        <p:guide orient="horz" pos="1577"/>
        <p:guide pos="2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baidu.com/s?wd=%E9%97%B0%E5%B9%B4&amp;tn=SE_PcZhidaonwhc_ngpagmjz&amp;rsv_dl=gh_pc_zhida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2139702"/>
            <a:ext cx="864096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C++</a:t>
            </a:r>
            <a:r>
              <a:rPr lang="zh-CN" altLang="en-US" sz="6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语言基础</a:t>
            </a:r>
            <a:endParaRPr lang="zh-CN" altLang="en-US" sz="6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BCADF54-5872-447A-9FA7-43E1D7B3184E}"/>
              </a:ext>
            </a:extLst>
          </p:cNvPr>
          <p:cNvSpPr txBox="1">
            <a:spLocks/>
          </p:cNvSpPr>
          <p:nvPr/>
        </p:nvSpPr>
        <p:spPr>
          <a:xfrm>
            <a:off x="107504" y="719932"/>
            <a:ext cx="8856984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入门篇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2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2077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逻辑运算符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382776"/>
              </p:ext>
            </p:extLst>
          </p:nvPr>
        </p:nvGraphicFramePr>
        <p:xfrm>
          <a:off x="1176701" y="1608356"/>
          <a:ext cx="6791490" cy="2728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5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运算符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范例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结果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41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!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!a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</a:t>
                      </a: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为假，则</a:t>
                      </a: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!a</a:t>
                      </a: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为真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</a:t>
                      </a: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为真，则</a:t>
                      </a: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!a</a:t>
                      </a: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为假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&amp;&amp;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a&amp;&amp;b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</a:t>
                      </a: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都为真，则结果为真否则为假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19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||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 || b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</a:t>
                      </a: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有一个或一个以上为真</a:t>
                      </a:r>
                      <a:r>
                        <a:rPr lang="zh-CN" sz="16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，则</a:t>
                      </a:r>
                      <a:r>
                        <a:rPr lang="zh-CN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结果为真，二者都为假，结果为假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043608" y="915566"/>
            <a:ext cx="70567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en-US" dirty="0"/>
              <a:t>逻辑运算符用于判断数据的真假，其结果仍为“</a:t>
            </a:r>
            <a:r>
              <a:rPr lang="zh-CN" altLang="en-US" b="1" dirty="0">
                <a:solidFill>
                  <a:srgbClr val="FF0000"/>
                </a:solidFill>
              </a:rPr>
              <a:t>真</a:t>
            </a:r>
            <a:r>
              <a:rPr lang="zh-CN" altLang="en-US" dirty="0"/>
              <a:t>”或“</a:t>
            </a:r>
            <a:r>
              <a:rPr lang="zh-CN" altLang="en-US" b="1" dirty="0">
                <a:solidFill>
                  <a:srgbClr val="FF0000"/>
                </a:solidFill>
              </a:rPr>
              <a:t>假</a:t>
            </a:r>
            <a:r>
              <a:rPr lang="zh-CN" altLang="en-US" dirty="0"/>
              <a:t>”。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2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203598"/>
            <a:ext cx="790733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 smtClean="0">
                <a:latin typeface="+mn-lt"/>
                <a:ea typeface="+mn-ea"/>
              </a:rPr>
              <a:t>输入一个学生的成绩</a:t>
            </a:r>
            <a:r>
              <a:rPr lang="en-US" altLang="zh-CN" dirty="0" smtClean="0">
                <a:latin typeface="+mn-lt"/>
                <a:ea typeface="+mn-ea"/>
              </a:rPr>
              <a:t>score</a:t>
            </a:r>
            <a:r>
              <a:rPr lang="zh-CN" altLang="en-US" dirty="0" smtClean="0">
                <a:latin typeface="+mn-lt"/>
                <a:ea typeface="+mn-ea"/>
              </a:rPr>
              <a:t>，判断是否及格（</a:t>
            </a:r>
            <a:r>
              <a:rPr lang="en-US" altLang="zh-CN" dirty="0" smtClean="0"/>
              <a:t>≥60,</a:t>
            </a:r>
            <a:r>
              <a:rPr lang="zh-CN" altLang="en-US" dirty="0" smtClean="0"/>
              <a:t>及格</a:t>
            </a:r>
            <a:r>
              <a:rPr lang="zh-CN" altLang="en-US" dirty="0" smtClean="0">
                <a:latin typeface="+mn-lt"/>
                <a:ea typeface="+mn-ea"/>
              </a:rPr>
              <a:t>）。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10241" name="Picture 1" descr="C:\Users\Administrator\AppData\Roaming\Tencent\Users\155170962\QQ\WinTemp\RichOle\XG~@RKC8ESTX[7Z9XLJ`P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24050"/>
            <a:ext cx="277177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8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203598"/>
            <a:ext cx="832379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 smtClean="0">
                <a:latin typeface="+mn-lt"/>
                <a:ea typeface="+mn-ea"/>
              </a:rPr>
              <a:t>输入一个学生的成绩</a:t>
            </a:r>
            <a:r>
              <a:rPr lang="en-US" altLang="zh-CN" dirty="0" smtClean="0">
                <a:latin typeface="+mn-lt"/>
                <a:ea typeface="+mn-ea"/>
              </a:rPr>
              <a:t>score</a:t>
            </a:r>
            <a:r>
              <a:rPr lang="zh-CN" altLang="en-US" dirty="0" smtClean="0">
                <a:latin typeface="+mn-lt"/>
                <a:ea typeface="+mn-ea"/>
              </a:rPr>
              <a:t>，判断是及格还是不及格（</a:t>
            </a:r>
            <a:r>
              <a:rPr lang="en-US" altLang="zh-CN" dirty="0" smtClean="0"/>
              <a:t>&lt;60</a:t>
            </a:r>
            <a:r>
              <a:rPr lang="zh-CN" altLang="en-US" dirty="0" smtClean="0"/>
              <a:t>不及格</a:t>
            </a:r>
            <a:r>
              <a:rPr lang="en-US" altLang="zh-CN" dirty="0" smtClean="0"/>
              <a:t>,≥60,</a:t>
            </a:r>
            <a:r>
              <a:rPr lang="zh-CN" altLang="en-US" dirty="0" smtClean="0"/>
              <a:t>及格</a:t>
            </a:r>
            <a:r>
              <a:rPr lang="zh-CN" altLang="en-US" dirty="0" smtClean="0">
                <a:latin typeface="+mn-lt"/>
                <a:ea typeface="+mn-ea"/>
              </a:rPr>
              <a:t>）。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9217" name="Picture 1" descr="C:\Users\Administrator\AppData\Roaming\Tencent\Users\155170962\QQ\WinTemp\RichOle\D[L__}`3N2D[D2@J%(CAM4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23678"/>
            <a:ext cx="28384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10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141000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731860"/>
            <a:ext cx="790733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 smtClean="0">
                <a:latin typeface="+mn-lt"/>
                <a:ea typeface="+mn-ea"/>
              </a:rPr>
              <a:t>输入一个学生的成绩</a:t>
            </a:r>
            <a:r>
              <a:rPr lang="en-US" altLang="zh-CN" dirty="0" smtClean="0">
                <a:latin typeface="+mn-lt"/>
                <a:ea typeface="+mn-ea"/>
              </a:rPr>
              <a:t>score</a:t>
            </a:r>
            <a:r>
              <a:rPr lang="zh-CN" altLang="en-US" dirty="0" smtClean="0">
                <a:latin typeface="+mn-lt"/>
                <a:ea typeface="+mn-ea"/>
              </a:rPr>
              <a:t>，判断其成绩等级（</a:t>
            </a:r>
            <a:r>
              <a:rPr lang="en-US" altLang="zh-CN" dirty="0" smtClean="0"/>
              <a:t>&lt;60</a:t>
            </a:r>
            <a:r>
              <a:rPr lang="zh-CN" altLang="en-US" dirty="0" smtClean="0"/>
              <a:t>不及格，</a:t>
            </a:r>
            <a:r>
              <a:rPr lang="en-US" altLang="zh-CN" dirty="0" smtClean="0"/>
              <a:t>60-69</a:t>
            </a:r>
            <a:r>
              <a:rPr lang="zh-CN" altLang="en-US" dirty="0" smtClean="0"/>
              <a:t>及格，</a:t>
            </a:r>
            <a:r>
              <a:rPr lang="en-US" altLang="zh-CN" dirty="0" smtClean="0"/>
              <a:t>70-79</a:t>
            </a:r>
            <a:r>
              <a:rPr lang="zh-CN" altLang="en-US" dirty="0" smtClean="0"/>
              <a:t>中等，</a:t>
            </a:r>
            <a:r>
              <a:rPr lang="en-US" altLang="zh-CN" dirty="0" smtClean="0"/>
              <a:t>80-89</a:t>
            </a:r>
            <a:r>
              <a:rPr lang="zh-CN" altLang="en-US" dirty="0" smtClean="0"/>
              <a:t>良好，</a:t>
            </a:r>
            <a:r>
              <a:rPr lang="en-US" altLang="zh-CN" dirty="0" smtClean="0"/>
              <a:t>90-100</a:t>
            </a:r>
            <a:r>
              <a:rPr lang="zh-CN" altLang="en-US" dirty="0" smtClean="0"/>
              <a:t>优秀。</a:t>
            </a:r>
            <a:r>
              <a:rPr lang="zh-CN" altLang="en-US" dirty="0" smtClean="0">
                <a:latin typeface="+mn-lt"/>
                <a:ea typeface="+mn-ea"/>
              </a:rPr>
              <a:t>）。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1265" name="Picture 1" descr="C:\Users\Administrator\AppData\Roaming\Tencent\Users\155170962\QQ\WinTemp\RichOle\CGT{MEGZ(_O1U%~N]DI~B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57" y="1638647"/>
            <a:ext cx="3429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43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4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zh-CN" altLang="en-US" dirty="0" smtClean="0">
                <a:latin typeface="+mn-lt"/>
                <a:ea typeface="+mn-ea"/>
              </a:rPr>
              <a:t>输入一个年份，判断其是闰年还是平年（</a:t>
            </a:r>
            <a:r>
              <a:rPr lang="zh-CN" altLang="en-US" dirty="0" smtClean="0"/>
              <a:t>非</a:t>
            </a:r>
            <a:r>
              <a:rPr lang="zh-CN" altLang="en-US" dirty="0"/>
              <a:t>整百年：能被</a:t>
            </a:r>
            <a:r>
              <a:rPr lang="en-US" altLang="zh-CN" dirty="0"/>
              <a:t>4</a:t>
            </a:r>
            <a:r>
              <a:rPr lang="zh-CN" altLang="en-US" dirty="0"/>
              <a:t>整除的为</a:t>
            </a:r>
            <a:r>
              <a:rPr lang="zh-CN" altLang="en-US" dirty="0">
                <a:hlinkClick r:id="rId2"/>
              </a:rPr>
              <a:t>闰年</a:t>
            </a:r>
            <a:r>
              <a:rPr lang="zh-CN" altLang="en-US" dirty="0"/>
              <a:t>；</a:t>
            </a:r>
            <a:r>
              <a:rPr lang="zh-CN" altLang="en-US" dirty="0" smtClean="0"/>
              <a:t>整</a:t>
            </a:r>
            <a:r>
              <a:rPr lang="zh-CN" altLang="en-US" dirty="0"/>
              <a:t>百年：能被</a:t>
            </a:r>
            <a:r>
              <a:rPr lang="en-US" altLang="zh-CN" dirty="0"/>
              <a:t>400</a:t>
            </a:r>
            <a:r>
              <a:rPr lang="zh-CN" altLang="en-US" dirty="0"/>
              <a:t>整除的是闰年</a:t>
            </a:r>
            <a:r>
              <a:rPr lang="zh-CN" altLang="en-US" dirty="0" smtClean="0"/>
              <a:t>。</a:t>
            </a:r>
            <a:r>
              <a:rPr lang="zh-CN" altLang="en-US" dirty="0" smtClean="0">
                <a:latin typeface="+mn-lt"/>
                <a:ea typeface="+mn-ea"/>
              </a:rPr>
              <a:t>）。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8193" name="Picture 1" descr="C:\Users\Administrator\AppData\Roaming\Tencent\Users\155170962\QQ\WinTemp\RichOle\U@I%97U6QBQ4HY3SY%RI4Z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51670"/>
            <a:ext cx="42100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0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5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zh-CN" altLang="en-US" dirty="0" smtClean="0">
                <a:latin typeface="+mn-lt"/>
                <a:ea typeface="+mn-ea"/>
              </a:rPr>
              <a:t>输入一个整数，判断其是否为水仙花数。（</a:t>
            </a:r>
            <a:r>
              <a:rPr lang="zh-CN" altLang="zh-CN" dirty="0"/>
              <a:t>所谓的</a:t>
            </a:r>
            <a:r>
              <a:rPr lang="zh-CN" altLang="zh-CN" b="1" dirty="0">
                <a:solidFill>
                  <a:srgbClr val="FF0000"/>
                </a:solidFill>
              </a:rPr>
              <a:t>水仙花数</a:t>
            </a:r>
            <a:r>
              <a:rPr lang="zh-CN" altLang="zh-CN" dirty="0"/>
              <a:t>是指一个</a:t>
            </a:r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zh-CN" altLang="zh-CN" b="1" dirty="0">
                <a:solidFill>
                  <a:srgbClr val="FF0000"/>
                </a:solidFill>
              </a:rPr>
              <a:t>位数</a:t>
            </a:r>
            <a:r>
              <a:rPr lang="zh-CN" altLang="zh-CN" dirty="0"/>
              <a:t>（</a:t>
            </a:r>
            <a:r>
              <a:rPr lang="en-US" altLang="zh-CN" dirty="0"/>
              <a:t>n </a:t>
            </a:r>
            <a:r>
              <a:rPr lang="zh-CN" altLang="zh-CN" dirty="0"/>
              <a:t>≥</a:t>
            </a:r>
            <a:r>
              <a:rPr lang="en-US" altLang="zh-CN" dirty="0"/>
              <a:t> 3</a:t>
            </a:r>
            <a:r>
              <a:rPr lang="zh-CN" altLang="zh-CN" dirty="0"/>
              <a:t>），它的</a:t>
            </a:r>
            <a:r>
              <a:rPr lang="zh-CN" altLang="zh-CN" b="1" dirty="0">
                <a:solidFill>
                  <a:srgbClr val="FF0000"/>
                </a:solidFill>
              </a:rPr>
              <a:t>每个位上的数字</a:t>
            </a:r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zh-CN" altLang="zh-CN" b="1" dirty="0">
                <a:solidFill>
                  <a:srgbClr val="FF0000"/>
                </a:solidFill>
              </a:rPr>
              <a:t>次幂之和等于本身</a:t>
            </a:r>
            <a:r>
              <a:rPr lang="zh-CN" altLang="zh-CN" dirty="0"/>
              <a:t>。例如，</a:t>
            </a:r>
            <a:r>
              <a:rPr lang="en-US" altLang="zh-CN" dirty="0"/>
              <a:t>3</a:t>
            </a:r>
            <a:r>
              <a:rPr lang="zh-CN" altLang="zh-CN" dirty="0"/>
              <a:t>位数</a:t>
            </a:r>
            <a:r>
              <a:rPr lang="en-US" altLang="zh-CN" dirty="0"/>
              <a:t>153</a:t>
            </a:r>
            <a:r>
              <a:rPr lang="zh-CN" altLang="zh-CN" dirty="0"/>
              <a:t>是水仙花，各位数字的立方和</a:t>
            </a:r>
            <a:r>
              <a:rPr lang="en-US" altLang="zh-CN" dirty="0"/>
              <a:t>1</a:t>
            </a:r>
            <a:r>
              <a:rPr lang="en-US" altLang="zh-CN" baseline="30000" dirty="0"/>
              <a:t>3</a:t>
            </a:r>
            <a:r>
              <a:rPr lang="en-US" altLang="zh-CN" dirty="0"/>
              <a:t>+5</a:t>
            </a:r>
            <a:r>
              <a:rPr lang="en-US" altLang="zh-CN" baseline="30000" dirty="0"/>
              <a:t>3</a:t>
            </a:r>
            <a:r>
              <a:rPr lang="en-US" altLang="zh-CN" dirty="0"/>
              <a:t>+3</a:t>
            </a:r>
            <a:r>
              <a:rPr lang="en-US" altLang="zh-CN" baseline="30000" dirty="0"/>
              <a:t>3</a:t>
            </a:r>
            <a:r>
              <a:rPr lang="en-US" altLang="zh-CN" dirty="0"/>
              <a:t>=153</a:t>
            </a:r>
            <a:r>
              <a:rPr lang="zh-CN" altLang="zh-CN" dirty="0"/>
              <a:t>。 </a:t>
            </a:r>
            <a:r>
              <a:rPr lang="zh-CN" altLang="en-US" dirty="0" smtClean="0">
                <a:latin typeface="+mn-lt"/>
                <a:ea typeface="+mn-ea"/>
              </a:rPr>
              <a:t>）。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7169" name="Picture 1" descr="C:\Users\Administrator\AppData\Roaming\Tencent\Users\155170962\QQ\WinTemp\RichOle\8{[8CPKYB($%R996X@J9K{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02334"/>
            <a:ext cx="39052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6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6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zh-CN" altLang="en-US" dirty="0" smtClean="0">
                <a:latin typeface="+mn-lt"/>
                <a:ea typeface="+mn-ea"/>
              </a:rPr>
              <a:t>输入一个月份，判断属于什么季节（</a:t>
            </a:r>
            <a:r>
              <a:rPr lang="zh-CN" altLang="en-US" dirty="0"/>
              <a:t>阳历</a:t>
            </a:r>
            <a:r>
              <a:rPr lang="en-US" altLang="zh-CN" dirty="0"/>
              <a:t>3</a:t>
            </a:r>
            <a:r>
              <a:rPr lang="zh-CN" altLang="en-US" dirty="0"/>
              <a:t>～</a:t>
            </a:r>
            <a:r>
              <a:rPr lang="en-US" altLang="zh-CN" dirty="0"/>
              <a:t>5</a:t>
            </a:r>
            <a:r>
              <a:rPr lang="zh-CN" altLang="en-US" dirty="0"/>
              <a:t>月为春季</a:t>
            </a:r>
            <a:r>
              <a:rPr lang="en-US" altLang="zh-CN" dirty="0"/>
              <a:t>,6</a:t>
            </a:r>
            <a:r>
              <a:rPr lang="zh-CN" altLang="en-US" dirty="0"/>
              <a:t>～</a:t>
            </a:r>
            <a:r>
              <a:rPr lang="en-US" altLang="zh-CN" dirty="0"/>
              <a:t>8</a:t>
            </a:r>
            <a:r>
              <a:rPr lang="zh-CN" altLang="en-US" dirty="0"/>
              <a:t>月为夏季</a:t>
            </a:r>
            <a:r>
              <a:rPr lang="en-US" altLang="zh-CN" dirty="0"/>
              <a:t>,9</a:t>
            </a:r>
            <a:r>
              <a:rPr lang="zh-CN" altLang="en-US" dirty="0"/>
              <a:t>～</a:t>
            </a:r>
            <a:r>
              <a:rPr lang="en-US" altLang="zh-CN" dirty="0"/>
              <a:t>11</a:t>
            </a:r>
            <a:r>
              <a:rPr lang="zh-CN" altLang="en-US" dirty="0"/>
              <a:t>月为秋季</a:t>
            </a:r>
            <a:r>
              <a:rPr lang="en-US" altLang="zh-CN" dirty="0"/>
              <a:t>,12</a:t>
            </a:r>
            <a:r>
              <a:rPr lang="zh-CN" altLang="en-US" dirty="0"/>
              <a:t>月～来年</a:t>
            </a:r>
            <a:r>
              <a:rPr lang="en-US" altLang="zh-CN" dirty="0"/>
              <a:t>2</a:t>
            </a:r>
            <a:r>
              <a:rPr lang="zh-CN" altLang="en-US" dirty="0"/>
              <a:t>月为冬季</a:t>
            </a:r>
            <a:r>
              <a:rPr lang="en-US" altLang="zh-CN" dirty="0"/>
              <a:t>, </a:t>
            </a:r>
            <a:r>
              <a:rPr lang="zh-CN" altLang="en-US" dirty="0" smtClean="0">
                <a:latin typeface="+mn-lt"/>
                <a:ea typeface="+mn-ea"/>
              </a:rPr>
              <a:t>）。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6145" name="Picture 1" descr="C:\Users\Administrator\AppData\Roaming\Tencent\Users\155170962\QQ\WinTemp\RichOle\CKXIPX%DHMO1(`0_VQ~1JA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23678"/>
            <a:ext cx="49149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31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6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zh-CN" altLang="en-US" dirty="0" smtClean="0">
                <a:latin typeface="+mn-lt"/>
                <a:ea typeface="+mn-ea"/>
              </a:rPr>
              <a:t>输入一个月份，判断属于什么季节（</a:t>
            </a:r>
            <a:r>
              <a:rPr lang="zh-CN" altLang="en-US" dirty="0"/>
              <a:t>阳历</a:t>
            </a:r>
            <a:r>
              <a:rPr lang="en-US" altLang="zh-CN" dirty="0"/>
              <a:t>3</a:t>
            </a:r>
            <a:r>
              <a:rPr lang="zh-CN" altLang="en-US" dirty="0"/>
              <a:t>～</a:t>
            </a:r>
            <a:r>
              <a:rPr lang="en-US" altLang="zh-CN" dirty="0"/>
              <a:t>5</a:t>
            </a:r>
            <a:r>
              <a:rPr lang="zh-CN" altLang="en-US" dirty="0"/>
              <a:t>月为春季</a:t>
            </a:r>
            <a:r>
              <a:rPr lang="en-US" altLang="zh-CN" dirty="0"/>
              <a:t>,6</a:t>
            </a:r>
            <a:r>
              <a:rPr lang="zh-CN" altLang="en-US" dirty="0"/>
              <a:t>～</a:t>
            </a:r>
            <a:r>
              <a:rPr lang="en-US" altLang="zh-CN" dirty="0"/>
              <a:t>8</a:t>
            </a:r>
            <a:r>
              <a:rPr lang="zh-CN" altLang="en-US" dirty="0"/>
              <a:t>月为夏季</a:t>
            </a:r>
            <a:r>
              <a:rPr lang="en-US" altLang="zh-CN" dirty="0"/>
              <a:t>,9</a:t>
            </a:r>
            <a:r>
              <a:rPr lang="zh-CN" altLang="en-US" dirty="0"/>
              <a:t>～</a:t>
            </a:r>
            <a:r>
              <a:rPr lang="en-US" altLang="zh-CN" dirty="0"/>
              <a:t>11</a:t>
            </a:r>
            <a:r>
              <a:rPr lang="zh-CN" altLang="en-US" dirty="0"/>
              <a:t>月为秋季</a:t>
            </a:r>
            <a:r>
              <a:rPr lang="en-US" altLang="zh-CN" dirty="0"/>
              <a:t>,12</a:t>
            </a:r>
            <a:r>
              <a:rPr lang="zh-CN" altLang="en-US" dirty="0"/>
              <a:t>月～来年</a:t>
            </a:r>
            <a:r>
              <a:rPr lang="en-US" altLang="zh-CN" dirty="0"/>
              <a:t>2</a:t>
            </a:r>
            <a:r>
              <a:rPr lang="zh-CN" altLang="en-US" dirty="0"/>
              <a:t>月为冬季</a:t>
            </a:r>
            <a:r>
              <a:rPr lang="en-US" altLang="zh-CN" dirty="0"/>
              <a:t>, </a:t>
            </a:r>
            <a:r>
              <a:rPr lang="zh-CN" altLang="en-US" dirty="0" smtClean="0">
                <a:latin typeface="+mn-lt"/>
                <a:ea typeface="+mn-ea"/>
              </a:rPr>
              <a:t>）。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12289" name="Picture 1" descr="C:\Users\Administrator\AppData\Roaming\Tencent\Users\155170962\QQ\WinTemp\RichOle\6T5Y3R)@0[ZQ29Z99]Y0M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51670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48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18</a:t>
            </a:fld>
            <a:endParaRPr lang="zh-CN" altLang="en-US" dirty="0"/>
          </a:p>
        </p:txBody>
      </p:sp>
      <p:grpSp>
        <p:nvGrpSpPr>
          <p:cNvPr id="7" name="组合 72"/>
          <p:cNvGrpSpPr>
            <a:grpSpLocks/>
          </p:cNvGrpSpPr>
          <p:nvPr/>
        </p:nvGrpSpPr>
        <p:grpSpPr bwMode="auto">
          <a:xfrm>
            <a:off x="899593" y="843558"/>
            <a:ext cx="7272808" cy="3024336"/>
            <a:chOff x="3421938" y="2577684"/>
            <a:chExt cx="10850632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21938" y="2577684"/>
              <a:ext cx="3025657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23669" y="856819"/>
            <a:ext cx="21097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特别注意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835696" y="1563638"/>
            <a:ext cx="612068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==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运算千万不要写成赋值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=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例如：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if(a==b) </a:t>
            </a:r>
            <a:r>
              <a:rPr lang="en-US" altLang="zh-CN" sz="2000" strike="sngStrike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if(a=b</a:t>
            </a:r>
            <a:r>
              <a:rPr lang="en-US" altLang="zh-CN" sz="2000" strike="sngStrike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 </a:t>
            </a:r>
          </a:p>
          <a:p>
            <a:pPr indent="457200">
              <a:lnSpc>
                <a:spcPct val="150000"/>
              </a:lnSpc>
            </a:pP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498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19</a:t>
            </a:fld>
            <a:endParaRPr lang="zh-CN" altLang="en-US" dirty="0"/>
          </a:p>
        </p:txBody>
      </p:sp>
      <p:grpSp>
        <p:nvGrpSpPr>
          <p:cNvPr id="7" name="组合 72"/>
          <p:cNvGrpSpPr>
            <a:grpSpLocks/>
          </p:cNvGrpSpPr>
          <p:nvPr/>
        </p:nvGrpSpPr>
        <p:grpSpPr bwMode="auto">
          <a:xfrm>
            <a:off x="899592" y="843558"/>
            <a:ext cx="7488831" cy="3384376"/>
            <a:chOff x="3421938" y="2577684"/>
            <a:chExt cx="10850632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21938" y="2577684"/>
              <a:ext cx="3025657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23669" y="856819"/>
            <a:ext cx="21097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特别注意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835696" y="1563638"/>
            <a:ext cx="612068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优先级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&amp;&amp;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优先级高于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||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&amp;&amp;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||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优先级低于关系运算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！优先级高于所有关系运算和算术运算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82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1560" y="915566"/>
            <a:ext cx="76962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ea typeface="黑体" panose="02010609060101010101" pitchFamily="49" charset="-122"/>
              </a:rPr>
              <a:t>第</a:t>
            </a:r>
            <a:r>
              <a:rPr lang="en-US" altLang="zh-CN" sz="3200" dirty="0" smtClean="0">
                <a:ea typeface="黑体" panose="02010609060101010101" pitchFamily="49" charset="-122"/>
              </a:rPr>
              <a:t>2</a:t>
            </a:r>
            <a:r>
              <a:rPr lang="zh-CN" altLang="en-US" sz="3200" dirty="0" smtClean="0">
                <a:ea typeface="黑体" panose="02010609060101010101" pitchFamily="49" charset="-122"/>
              </a:rPr>
              <a:t>课  分支结构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endParaRPr lang="en-US" altLang="zh-CN" sz="3200" dirty="0">
              <a:ea typeface="黑体" panose="02010609060101010101" pitchFamily="49" charset="-122"/>
            </a:endParaRPr>
          </a:p>
          <a:p>
            <a:pPr marL="2571750" lvl="4" indent="-514350">
              <a:buFont typeface="+mj-lt"/>
              <a:buAutoNum type="arabicPeriod"/>
            </a:pPr>
            <a:r>
              <a:rPr lang="en-US" altLang="zh-CN" dirty="0" smtClean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2"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3"/>
            </a:pPr>
            <a:r>
              <a:rPr lang="zh-CN" altLang="en-US" dirty="0" smtClean="0"/>
              <a:t> 关系运算与逻辑运算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320"/>
          <p:cNvSpPr txBox="1">
            <a:spLocks noChangeArrowheads="1"/>
          </p:cNvSpPr>
          <p:nvPr/>
        </p:nvSpPr>
        <p:spPr bwMode="auto">
          <a:xfrm>
            <a:off x="3383649" y="1943829"/>
            <a:ext cx="248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321"/>
          <p:cNvSpPr txBox="1">
            <a:spLocks noChangeArrowheads="1"/>
          </p:cNvSpPr>
          <p:nvPr/>
        </p:nvSpPr>
        <p:spPr bwMode="auto">
          <a:xfrm>
            <a:off x="3318181" y="2759904"/>
            <a:ext cx="3229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switch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20</a:t>
            </a:fld>
            <a:endParaRPr lang="zh-CN" altLang="en-US" dirty="0"/>
          </a:p>
        </p:txBody>
      </p:sp>
      <p:grpSp>
        <p:nvGrpSpPr>
          <p:cNvPr id="7" name="组合 72"/>
          <p:cNvGrpSpPr>
            <a:grpSpLocks/>
          </p:cNvGrpSpPr>
          <p:nvPr/>
        </p:nvGrpSpPr>
        <p:grpSpPr bwMode="auto">
          <a:xfrm>
            <a:off x="899592" y="627534"/>
            <a:ext cx="7488831" cy="3744416"/>
            <a:chOff x="3421938" y="2577684"/>
            <a:chExt cx="10850632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21938" y="2577684"/>
              <a:ext cx="3025657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23669" y="640795"/>
            <a:ext cx="21097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特别注意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80287" y="1391326"/>
            <a:ext cx="669674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switch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语句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witch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语句执行完一个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case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之后不会自动停止，如果需要停止，必须使用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break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语句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switch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语句中的每一个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case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必须是一个单独的值。这个值必须是整数或字符，不能是浮点数。如果涉及取值范围、浮点测试、或比较，则先使用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if else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转换。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93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31" y="483518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/>
            </a:pPr>
            <a:r>
              <a:rPr lang="en-US" altLang="zh-CN" sz="3200" dirty="0">
                <a:latin typeface="宋体" panose="02010600030101010101" pitchFamily="2" charset="-122"/>
              </a:rPr>
              <a:t>if</a:t>
            </a:r>
            <a:r>
              <a:rPr lang="zh-CN" altLang="en-US" sz="3200" dirty="0" smtClean="0">
                <a:latin typeface="宋体" panose="02010600030101010101" pitchFamily="2" charset="-122"/>
              </a:rPr>
              <a:t>语句</a:t>
            </a:r>
            <a:r>
              <a:rPr lang="en-US" altLang="zh-CN" sz="3200" dirty="0" smtClean="0">
                <a:ea typeface="黑体" panose="02010609060101010101" pitchFamily="49" charset="-122"/>
              </a:rPr>
              <a:t> </a:t>
            </a:r>
            <a:endParaRPr lang="en-US" altLang="zh-CN" sz="3200" dirty="0">
              <a:ea typeface="黑体" panose="02010609060101010101" pitchFamily="49" charset="-122"/>
            </a:endParaRPr>
          </a:p>
        </p:txBody>
      </p:sp>
      <p:grpSp>
        <p:nvGrpSpPr>
          <p:cNvPr id="5" name="组合 27"/>
          <p:cNvGrpSpPr>
            <a:grpSpLocks/>
          </p:cNvGrpSpPr>
          <p:nvPr/>
        </p:nvGrpSpPr>
        <p:grpSpPr bwMode="auto">
          <a:xfrm>
            <a:off x="1241424" y="2480096"/>
            <a:ext cx="5759450" cy="1747838"/>
            <a:chOff x="2338874" y="1849629"/>
            <a:chExt cx="3659744" cy="1535546"/>
          </a:xfrm>
        </p:grpSpPr>
        <p:sp>
          <p:nvSpPr>
            <p:cNvPr id="7" name="圆角矩形 1"/>
            <p:cNvSpPr>
              <a:spLocks noChangeArrowheads="1"/>
            </p:cNvSpPr>
            <p:nvPr/>
          </p:nvSpPr>
          <p:spPr bwMode="auto">
            <a:xfrm>
              <a:off x="3681415" y="1849629"/>
              <a:ext cx="1381122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选择结构语句</a:t>
              </a:r>
            </a:p>
          </p:txBody>
        </p:sp>
        <p:sp>
          <p:nvSpPr>
            <p:cNvPr id="9" name="圆角矩形 11"/>
            <p:cNvSpPr>
              <a:spLocks noChangeArrowheads="1"/>
            </p:cNvSpPr>
            <p:nvPr/>
          </p:nvSpPr>
          <p:spPr bwMode="auto">
            <a:xfrm>
              <a:off x="2338874" y="2996167"/>
              <a:ext cx="1340654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if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箭头连接符 3"/>
            <p:cNvCxnSpPr>
              <a:cxnSpLocks noChangeShapeType="1"/>
            </p:cNvCxnSpPr>
            <p:nvPr/>
          </p:nvCxnSpPr>
          <p:spPr bwMode="auto">
            <a:xfrm rot="10800000">
              <a:off x="5062537" y="2343009"/>
              <a:ext cx="936081" cy="7568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箭头连接符 5"/>
            <p:cNvCxnSpPr>
              <a:cxnSpLocks noChangeShapeType="1"/>
              <a:stCxn id="9" idx="0"/>
            </p:cNvCxnSpPr>
            <p:nvPr/>
          </p:nvCxnSpPr>
          <p:spPr bwMode="auto">
            <a:xfrm rot="5400000" flipH="1" flipV="1">
              <a:off x="3017786" y="2334424"/>
              <a:ext cx="653158" cy="6703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769936" y="1275606"/>
            <a:ext cx="7653337" cy="87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dirty="0">
                <a:latin typeface="+mn-lt"/>
                <a:ea typeface="+mn-ea"/>
              </a:rPr>
              <a:t>在</a:t>
            </a:r>
            <a:r>
              <a:rPr lang="en-US" altLang="zh-CN" dirty="0">
                <a:latin typeface="+mn-lt"/>
                <a:ea typeface="+mn-ea"/>
              </a:rPr>
              <a:t>C</a:t>
            </a:r>
            <a:r>
              <a:rPr lang="zh-CN" altLang="en-US" dirty="0">
                <a:latin typeface="+mn-lt"/>
                <a:ea typeface="+mn-ea"/>
              </a:rPr>
              <a:t>语言中也经常需要对一些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条件做出判断</a:t>
            </a:r>
            <a:r>
              <a:rPr lang="zh-CN" altLang="en-US" dirty="0">
                <a:latin typeface="+mn-lt"/>
                <a:ea typeface="+mn-ea"/>
              </a:rPr>
              <a:t>，从而决定执行哪一段代码，这时就需要使用选择结构语句。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if</a:t>
            </a:r>
            <a:r>
              <a:rPr lang="zh-CN" altLang="zh-CN" b="1" dirty="0">
                <a:solidFill>
                  <a:srgbClr val="FF0000"/>
                </a:solidFill>
                <a:latin typeface="+mn-lt"/>
                <a:ea typeface="+mn-ea"/>
              </a:rPr>
              <a:t>条件</a:t>
            </a:r>
            <a:r>
              <a:rPr lang="zh-CN" altLang="zh-CN" dirty="0">
                <a:latin typeface="+mn-lt"/>
                <a:ea typeface="+mn-ea"/>
              </a:rPr>
              <a:t>语句有三种语法格式</a:t>
            </a:r>
            <a:r>
              <a:rPr lang="zh-CN" altLang="en-US" dirty="0">
                <a:latin typeface="+mn-lt"/>
                <a:ea typeface="+mn-ea"/>
              </a:rPr>
              <a:t>。</a:t>
            </a:r>
          </a:p>
        </p:txBody>
      </p:sp>
      <p:sp>
        <p:nvSpPr>
          <p:cNvPr id="13" name="圆角矩形 11"/>
          <p:cNvSpPr>
            <a:spLocks noChangeArrowheads="1"/>
          </p:cNvSpPr>
          <p:nvPr/>
        </p:nvSpPr>
        <p:spPr bwMode="auto">
          <a:xfrm>
            <a:off x="3541712" y="3783434"/>
            <a:ext cx="2109787" cy="4429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if…else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1"/>
          <p:cNvSpPr>
            <a:spLocks noChangeArrowheads="1"/>
          </p:cNvSpPr>
          <p:nvPr/>
        </p:nvSpPr>
        <p:spPr bwMode="auto">
          <a:xfrm>
            <a:off x="5894387" y="3785021"/>
            <a:ext cx="2109787" cy="4429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if..else if..else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5"/>
          <p:cNvCxnSpPr>
            <a:cxnSpLocks noChangeShapeType="1"/>
          </p:cNvCxnSpPr>
          <p:nvPr/>
        </p:nvCxnSpPr>
        <p:spPr bwMode="auto">
          <a:xfrm flipV="1">
            <a:off x="4551362" y="3042071"/>
            <a:ext cx="0" cy="74295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8"/>
          <p:cNvSpPr>
            <a:spLocks noChangeArrowheads="1"/>
          </p:cNvSpPr>
          <p:nvPr/>
        </p:nvSpPr>
        <p:spPr bwMode="auto">
          <a:xfrm>
            <a:off x="1002895" y="661074"/>
            <a:ext cx="7653337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b="1" dirty="0">
                <a:latin typeface="+mn-ea"/>
                <a:ea typeface="+mn-ea"/>
              </a:rPr>
              <a:t>if</a:t>
            </a:r>
            <a:r>
              <a:rPr lang="zh-CN" altLang="en-US" b="1" dirty="0">
                <a:latin typeface="+mn-ea"/>
                <a:ea typeface="+mn-ea"/>
              </a:rPr>
              <a:t>语句</a:t>
            </a:r>
            <a:r>
              <a:rPr lang="en-US" altLang="zh-CN" b="1" dirty="0">
                <a:latin typeface="+mn-ea"/>
                <a:ea typeface="+mn-ea"/>
              </a:rPr>
              <a:t>——</a:t>
            </a:r>
            <a:r>
              <a:rPr lang="zh-CN" altLang="en-US" b="1" dirty="0">
                <a:latin typeface="+mn-ea"/>
                <a:ea typeface="+mn-ea"/>
              </a:rPr>
              <a:t>单分支结构</a:t>
            </a:r>
            <a:endParaRPr lang="en-US" altLang="zh-CN" b="1" dirty="0">
              <a:latin typeface="+mn-ea"/>
              <a:ea typeface="+mn-ea"/>
            </a:endParaRPr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333848"/>
              </p:ext>
            </p:extLst>
          </p:nvPr>
        </p:nvGraphicFramePr>
        <p:xfrm>
          <a:off x="4139952" y="987574"/>
          <a:ext cx="2870200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3" imgW="1920089" imgH="2595681" progId="">
                  <p:embed/>
                </p:oleObj>
              </mc:Choice>
              <mc:Fallback>
                <p:oleObj r:id="rId3" imgW="1920089" imgH="259568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987574"/>
                        <a:ext cx="2870200" cy="356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00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871770" y="699542"/>
            <a:ext cx="7894637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b="1" dirty="0">
                <a:latin typeface="+mn-ea"/>
                <a:ea typeface="+mn-ea"/>
              </a:rPr>
              <a:t>if…else</a:t>
            </a:r>
            <a:r>
              <a:rPr lang="zh-CN" altLang="en-US" b="1" dirty="0">
                <a:latin typeface="+mn-ea"/>
                <a:ea typeface="+mn-ea"/>
              </a:rPr>
              <a:t>语句</a:t>
            </a:r>
            <a:r>
              <a:rPr lang="en-US" altLang="zh-CN" b="1" dirty="0">
                <a:latin typeface="+mn-ea"/>
                <a:ea typeface="+mn-ea"/>
              </a:rPr>
              <a:t>——</a:t>
            </a:r>
            <a:r>
              <a:rPr lang="zh-CN" altLang="en-US" b="1" dirty="0">
                <a:latin typeface="+mn-ea"/>
                <a:ea typeface="+mn-ea"/>
              </a:rPr>
              <a:t>双分支结构</a:t>
            </a:r>
            <a:endParaRPr lang="en-US" altLang="zh-CN" b="1" dirty="0">
              <a:latin typeface="+mn-ea"/>
              <a:ea typeface="+mn-ea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139443"/>
              </p:ext>
            </p:extLst>
          </p:nvPr>
        </p:nvGraphicFramePr>
        <p:xfrm>
          <a:off x="4355976" y="1169269"/>
          <a:ext cx="3344863" cy="350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3" imgW="2393296" imgH="2698796" progId="">
                  <p:embed/>
                </p:oleObj>
              </mc:Choice>
              <mc:Fallback>
                <p:oleObj r:id="rId3" imgW="2393296" imgH="269879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169269"/>
                        <a:ext cx="3344863" cy="350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30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323528" y="483518"/>
            <a:ext cx="2742133" cy="129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zh-CN" dirty="0">
                <a:latin typeface="+mn-lt"/>
                <a:ea typeface="+mn-ea"/>
              </a:rPr>
              <a:t>在一个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if</a:t>
            </a:r>
            <a:r>
              <a:rPr lang="zh-CN" altLang="zh-CN" b="1" dirty="0">
                <a:solidFill>
                  <a:srgbClr val="FF0000"/>
                </a:solidFill>
                <a:latin typeface="+mn-lt"/>
                <a:ea typeface="+mn-ea"/>
              </a:rPr>
              <a:t>语句</a:t>
            </a:r>
            <a:r>
              <a:rPr lang="zh-CN" altLang="zh-CN" dirty="0">
                <a:latin typeface="+mn-lt"/>
                <a:ea typeface="+mn-ea"/>
              </a:rPr>
              <a:t>中还可以包含一个或多个</a:t>
            </a:r>
            <a:r>
              <a:rPr lang="en-US" altLang="zh-CN" dirty="0">
                <a:latin typeface="+mn-lt"/>
                <a:ea typeface="+mn-ea"/>
              </a:rPr>
              <a:t>if</a:t>
            </a:r>
            <a:r>
              <a:rPr lang="zh-CN" altLang="zh-CN" dirty="0">
                <a:latin typeface="+mn-lt"/>
                <a:ea typeface="+mn-ea"/>
              </a:rPr>
              <a:t>语句，这称为</a:t>
            </a:r>
            <a:r>
              <a:rPr lang="en-US" altLang="zh-CN" dirty="0">
                <a:latin typeface="+mn-lt"/>
                <a:ea typeface="+mn-ea"/>
              </a:rPr>
              <a:t>if</a:t>
            </a:r>
            <a:r>
              <a:rPr lang="zh-CN" altLang="zh-CN" dirty="0">
                <a:latin typeface="+mn-lt"/>
                <a:ea typeface="+mn-ea"/>
              </a:rPr>
              <a:t>语句的嵌套。</a:t>
            </a:r>
            <a:endParaRPr lang="en-US" altLang="zh-CN" dirty="0">
              <a:latin typeface="+mn-lt"/>
              <a:ea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018289"/>
              </p:ext>
            </p:extLst>
          </p:nvPr>
        </p:nvGraphicFramePr>
        <p:xfrm>
          <a:off x="3419872" y="82934"/>
          <a:ext cx="5112568" cy="5033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5974871" imgH="5863767" progId="Visio.Drawing.11">
                  <p:embed/>
                </p:oleObj>
              </mc:Choice>
              <mc:Fallback>
                <p:oleObj name="Visio" r:id="rId3" imgW="5974871" imgH="58637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82934"/>
                        <a:ext cx="5112568" cy="5033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2"/>
            </a:pPr>
            <a:r>
              <a:rPr lang="en-US" altLang="zh-CN" sz="3200" dirty="0" smtClean="0">
                <a:latin typeface="宋体" panose="02010600030101010101" pitchFamily="2" charset="-122"/>
              </a:rPr>
              <a:t> </a:t>
            </a:r>
            <a:r>
              <a:rPr lang="en-US" altLang="zh-CN" sz="3200" dirty="0">
                <a:latin typeface="宋体" panose="02010600030101010101" pitchFamily="2" charset="-122"/>
              </a:rPr>
              <a:t>switch</a:t>
            </a:r>
            <a:r>
              <a:rPr lang="zh-CN" altLang="en-US" sz="3200" dirty="0" smtClean="0">
                <a:latin typeface="宋体" panose="02010600030101010101" pitchFamily="2" charset="-122"/>
              </a:rPr>
              <a:t>语句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893763" y="843558"/>
            <a:ext cx="79073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switch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条件语句</a:t>
            </a:r>
            <a:r>
              <a:rPr lang="zh-CN" altLang="en-US" dirty="0">
                <a:latin typeface="+mn-lt"/>
                <a:ea typeface="+mn-ea"/>
              </a:rPr>
              <a:t>也是一种常用的选择语句，和</a:t>
            </a:r>
            <a:r>
              <a:rPr lang="en-US" altLang="zh-CN" dirty="0">
                <a:latin typeface="+mn-lt"/>
                <a:ea typeface="+mn-ea"/>
              </a:rPr>
              <a:t>if</a:t>
            </a:r>
            <a:r>
              <a:rPr lang="zh-CN" altLang="en-US" dirty="0">
                <a:latin typeface="+mn-lt"/>
                <a:ea typeface="+mn-ea"/>
              </a:rPr>
              <a:t>条件语句不同，它只能针对某个表达式的值作出判断，从而决定程序执行哪一段代码。</a:t>
            </a:r>
            <a:endParaRPr lang="en-US" altLang="zh-CN" dirty="0">
              <a:latin typeface="+mn-lt"/>
              <a:ea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22872"/>
              </p:ext>
            </p:extLst>
          </p:nvPr>
        </p:nvGraphicFramePr>
        <p:xfrm>
          <a:off x="2411760" y="1851670"/>
          <a:ext cx="3713163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3" imgW="2829790" imgH="2440739" progId="Visio.Drawing.11">
                  <p:embed/>
                </p:oleObj>
              </mc:Choice>
              <mc:Fallback>
                <p:oleObj name="Visio" r:id="rId3" imgW="2829790" imgH="24407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851670"/>
                        <a:ext cx="3713163" cy="316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3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3"/>
            </a:pPr>
            <a:r>
              <a:rPr lang="zh-CN" altLang="en-US" sz="3200" dirty="0" smtClean="0">
                <a:latin typeface="宋体" panose="02010600030101010101" pitchFamily="2" charset="-122"/>
              </a:rPr>
              <a:t>关系运算与逻辑运算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68698"/>
              </p:ext>
            </p:extLst>
          </p:nvPr>
        </p:nvGraphicFramePr>
        <p:xfrm>
          <a:off x="1280492" y="1165830"/>
          <a:ext cx="68199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运算符类型</a:t>
                      </a:r>
                      <a:endParaRPr lang="zh-CN" altLang="en-US" sz="1800" dirty="0"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作用</a:t>
                      </a:r>
                      <a:endParaRPr lang="zh-CN" altLang="en-US" sz="1800" dirty="0"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算术运算符</a:t>
                      </a:r>
                      <a:endParaRPr lang="zh-CN" altLang="zh-CN" sz="1600" kern="100" dirty="0" smtClean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用于处理四则运算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赋值运算符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用于将表达式的值赋给变量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关系运算符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用于表达式的比较，并返回一个真值或假值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逻辑运算符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用于根据表达式的值返回真值或假值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三目运算符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用于根据表达式的值执行相应的语句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逗号运算符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用于连接并执行若干表达式，并返回最后一个表达式的值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位运算符</a:t>
                      </a:r>
                      <a:endParaRPr lang="zh-CN" altLang="en-US" sz="1600" dirty="0"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用于处理数据的位运算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err="1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sizeof</a:t>
                      </a:r>
                      <a:r>
                        <a:rPr lang="zh-CN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用于求字节数长度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2"/>
          <p:cNvSpPr>
            <a:spLocks noGrp="1"/>
          </p:cNvSpPr>
          <p:nvPr>
            <p:ph idx="1"/>
          </p:nvPr>
        </p:nvSpPr>
        <p:spPr>
          <a:xfrm>
            <a:off x="755576" y="808940"/>
            <a:ext cx="7324890" cy="952500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en-US" sz="1800" kern="1200" dirty="0"/>
              <a:t>关系运算符用于对两个数值或变量进行</a:t>
            </a:r>
            <a:r>
              <a:rPr lang="zh-CN" altLang="en-US" sz="1800" b="1" kern="1200" dirty="0">
                <a:solidFill>
                  <a:srgbClr val="FF0000"/>
                </a:solidFill>
              </a:rPr>
              <a:t>比较</a:t>
            </a:r>
            <a:r>
              <a:rPr lang="zh-CN" altLang="en-US" sz="1800" kern="1200" dirty="0"/>
              <a:t>，其结果是一个逻辑值（“真”或“假”）。</a:t>
            </a:r>
          </a:p>
        </p:txBody>
      </p:sp>
      <p:sp>
        <p:nvSpPr>
          <p:cNvPr id="43" name="矩形 42"/>
          <p:cNvSpPr/>
          <p:nvPr/>
        </p:nvSpPr>
        <p:spPr>
          <a:xfrm>
            <a:off x="452364" y="221564"/>
            <a:ext cx="2077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关系运算符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70021"/>
              </p:ext>
            </p:extLst>
          </p:nvPr>
        </p:nvGraphicFramePr>
        <p:xfrm>
          <a:off x="1187624" y="1779663"/>
          <a:ext cx="6798840" cy="280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运算符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范例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8265"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结果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==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相等于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00075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 == 3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8265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!=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不等于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00075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 != 3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8265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 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小于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00075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 &lt; 3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8265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 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大于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00075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 &gt; 3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8265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&lt;=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小于等于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00075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 &lt;= 3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8265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&gt;=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大于等于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00075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 &gt;= 3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8265"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15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811</Words>
  <Application>Microsoft Office PowerPoint</Application>
  <PresentationFormat>全屏显示(16:9)</PresentationFormat>
  <Paragraphs>136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Adobe 仿宋 Std R</vt:lpstr>
      <vt:lpstr>等线</vt:lpstr>
      <vt:lpstr>黑体</vt:lpstr>
      <vt:lpstr>宋体</vt:lpstr>
      <vt:lpstr>微软雅黑</vt:lpstr>
      <vt:lpstr>Aharoni</vt:lpstr>
      <vt:lpstr>Arial</vt:lpstr>
      <vt:lpstr>Calibri</vt:lpstr>
      <vt:lpstr>Times New Roman</vt:lpstr>
      <vt:lpstr>Wingdings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dreamsummit</cp:lastModifiedBy>
  <cp:revision>437</cp:revision>
  <dcterms:created xsi:type="dcterms:W3CDTF">2018-04-19T15:31:00Z</dcterms:created>
  <dcterms:modified xsi:type="dcterms:W3CDTF">2021-12-18T12:58:52Z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