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03" r:id="rId2"/>
    <p:sldId id="490" r:id="rId3"/>
    <p:sldId id="489" r:id="rId4"/>
    <p:sldId id="433" r:id="rId5"/>
    <p:sldId id="491" r:id="rId6"/>
    <p:sldId id="494" r:id="rId7"/>
    <p:sldId id="495" r:id="rId8"/>
    <p:sldId id="492" r:id="rId9"/>
    <p:sldId id="476" r:id="rId10"/>
    <p:sldId id="496" r:id="rId11"/>
    <p:sldId id="499" r:id="rId12"/>
    <p:sldId id="497" r:id="rId13"/>
    <p:sldId id="501" r:id="rId14"/>
    <p:sldId id="500" r:id="rId15"/>
    <p:sldId id="502" r:id="rId16"/>
    <p:sldId id="4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778" autoAdjust="0"/>
  </p:normalViewPr>
  <p:slideViewPr>
    <p:cSldViewPr>
      <p:cViewPr varScale="1">
        <p:scale>
          <a:sx n="109" d="100"/>
          <a:sy n="109" d="100"/>
        </p:scale>
        <p:origin x="734" y="77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51520" y="2139702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语言基础</a:t>
            </a:r>
            <a:endParaRPr lang="zh-CN" altLang="en-US" sz="6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107504" y="719932"/>
            <a:ext cx="8856984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r>
              <a:rPr lang="en-US" altLang="zh-CN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5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入门篇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的所有整数，遇到</a:t>
            </a:r>
            <a:r>
              <a:rPr lang="en-US" altLang="zh-CN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时停止。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DA7582-B1AD-4122-9EF6-1E3DB07A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1347614"/>
            <a:ext cx="5514975" cy="36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77391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行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/>
              <a:t>的整数（其中，</a:t>
            </a: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n</a:t>
            </a:r>
            <a:r>
              <a:rPr lang="zh-CN" altLang="en-US" dirty="0"/>
              <a:t>的整数时遇到</a:t>
            </a:r>
            <a:r>
              <a:rPr lang="en-US" altLang="zh-CN" dirty="0"/>
              <a:t>5</a:t>
            </a:r>
            <a:r>
              <a:rPr lang="zh-CN" altLang="en-US" dirty="0"/>
              <a:t>停止）。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53F06-F281-4338-974D-B143F101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602582"/>
            <a:ext cx="4562475" cy="3438525"/>
          </a:xfrm>
          <a:prstGeom prst="rect">
            <a:avLst/>
          </a:prstGeom>
        </p:spPr>
      </p:pic>
      <p:sp>
        <p:nvSpPr>
          <p:cNvPr id="8" name="矩形 28">
            <a:extLst>
              <a:ext uri="{FF2B5EF4-FFF2-40B4-BE49-F238E27FC236}">
                <a16:creationId xmlns:a16="http://schemas.microsoft.com/office/drawing/2014/main" id="{15E9ACBE-4641-4B34-BD87-D1DAA9A7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917" y="276100"/>
            <a:ext cx="4614341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break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是指直接跳出</a:t>
            </a:r>
            <a:r>
              <a:rPr lang="zh-CN" altLang="en-US" sz="2000" b="1" dirty="0">
                <a:solidFill>
                  <a:srgbClr val="C00000"/>
                </a:solidFill>
              </a:rPr>
              <a:t>所在的循环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18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continue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1560" y="848020"/>
            <a:ext cx="5184576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continue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是指直接执行下一次循环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80EFB-7E60-48FE-B6BE-DA35A7D4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37835"/>
              </p:ext>
            </p:extLst>
          </p:nvPr>
        </p:nvGraphicFramePr>
        <p:xfrm>
          <a:off x="4211960" y="1007120"/>
          <a:ext cx="2739951" cy="413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FB80EFB-7E60-48FE-B6BE-DA35A7D49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007120"/>
                        <a:ext cx="2739951" cy="413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的所有整数，遇到偶数时不输出。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6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0&lt;n&lt;10</a:t>
            </a:r>
            <a:r>
              <a:rPr lang="zh-CN" altLang="en-US" dirty="0">
                <a:latin typeface="+mn-lt"/>
                <a:ea typeface="+mn-ea"/>
              </a:rPr>
              <a:t>），输出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en-US" altLang="zh-CN" dirty="0"/>
              <a:t>!</a:t>
            </a:r>
            <a:r>
              <a:rPr lang="zh-CN" altLang="en-US" dirty="0">
                <a:latin typeface="+mn-lt"/>
                <a:ea typeface="+mn-ea"/>
              </a:rPr>
              <a:t> 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输出斐波那契数列第</a:t>
            </a:r>
            <a:r>
              <a:rPr lang="en-US" altLang="zh-CN" dirty="0">
                <a:latin typeface="+mn-lt"/>
                <a:ea typeface="+mn-ea"/>
              </a:rPr>
              <a:t>100</a:t>
            </a:r>
            <a:r>
              <a:rPr lang="zh-CN" altLang="en-US" dirty="0">
                <a:latin typeface="+mn-lt"/>
                <a:ea typeface="+mn-ea"/>
              </a:rPr>
              <a:t>项（</a:t>
            </a:r>
            <a:r>
              <a:rPr lang="en-US" altLang="zh-CN" dirty="0"/>
              <a:t> F(1)= F(2)= 1</a:t>
            </a:r>
            <a:r>
              <a:rPr lang="zh-CN" altLang="en-US" dirty="0"/>
              <a:t>；</a:t>
            </a:r>
            <a:r>
              <a:rPr lang="en-US" altLang="zh-CN" dirty="0"/>
              <a:t> F(N)= F(N-1) + F(N-2) </a:t>
            </a:r>
            <a:r>
              <a:rPr lang="zh-CN" altLang="en-US" dirty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8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0158488-50C7-4E49-A616-652A95BE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5" y="1888034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输入一个字符串，将其倒序输出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9C474DE1-6A0B-4366-8DEA-124ACA7A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5" y="2571750"/>
            <a:ext cx="765333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打印</a:t>
            </a:r>
            <a:r>
              <a:rPr lang="en-US" altLang="zh-CN" dirty="0">
                <a:latin typeface="+mn-lt"/>
                <a:ea typeface="+mn-ea"/>
              </a:rPr>
              <a:t>100-999</a:t>
            </a:r>
            <a:r>
              <a:rPr lang="zh-CN" altLang="en-US" dirty="0">
                <a:latin typeface="+mn-lt"/>
                <a:ea typeface="+mn-ea"/>
              </a:rPr>
              <a:t>中所有的水仙花数。</a:t>
            </a:r>
            <a:r>
              <a:rPr lang="zh-CN" altLang="zh-CN" dirty="0"/>
              <a:t>水仙花数是</a:t>
            </a:r>
            <a:r>
              <a:rPr lang="zh-CN" altLang="zh-CN" dirty="0">
                <a:latin typeface="+mn-lt"/>
                <a:ea typeface="+mn-ea"/>
              </a:rPr>
              <a:t>指一</a:t>
            </a:r>
            <a:r>
              <a:rPr lang="zh-CN" altLang="zh-CN" dirty="0" smtClean="0">
                <a:latin typeface="+mn-lt"/>
                <a:ea typeface="+mn-ea"/>
              </a:rPr>
              <a:t>个</a:t>
            </a:r>
            <a:r>
              <a:rPr lang="en-US" altLang="zh-CN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位数</a:t>
            </a:r>
            <a:r>
              <a:rPr lang="zh-CN" altLang="zh-CN" dirty="0" smtClean="0">
                <a:latin typeface="+mn-lt"/>
                <a:ea typeface="+mn-ea"/>
              </a:rPr>
              <a:t>，</a:t>
            </a:r>
            <a:r>
              <a:rPr lang="zh-CN" altLang="zh-CN" dirty="0">
                <a:latin typeface="+mn-lt"/>
                <a:ea typeface="+mn-ea"/>
              </a:rPr>
              <a:t>它的</a:t>
            </a:r>
            <a:r>
              <a:rPr lang="zh-CN" altLang="zh-CN" dirty="0"/>
              <a:t>每个位上的数字</a:t>
            </a:r>
            <a:r>
              <a:rPr lang="zh-CN" altLang="en-US" dirty="0"/>
              <a:t>立方</a:t>
            </a:r>
            <a:r>
              <a:rPr lang="zh-CN" altLang="zh-CN" dirty="0"/>
              <a:t>和等于本身。</a:t>
            </a:r>
            <a:r>
              <a:rPr lang="zh-CN" altLang="zh-CN" dirty="0">
                <a:latin typeface="+mn-lt"/>
                <a:ea typeface="+mn-ea"/>
              </a:rPr>
              <a:t>例如，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zh-CN" dirty="0">
                <a:latin typeface="+mn-lt"/>
                <a:ea typeface="+mn-ea"/>
              </a:rPr>
              <a:t>位数</a:t>
            </a:r>
            <a:r>
              <a:rPr lang="en-US" altLang="zh-CN" dirty="0">
                <a:latin typeface="+mn-lt"/>
                <a:ea typeface="+mn-ea"/>
              </a:rPr>
              <a:t>153</a:t>
            </a:r>
            <a:r>
              <a:rPr lang="zh-CN" altLang="zh-CN" dirty="0">
                <a:latin typeface="+mn-lt"/>
                <a:ea typeface="+mn-ea"/>
              </a:rPr>
              <a:t>是水仙花，各位数字的立方和</a:t>
            </a:r>
            <a:r>
              <a:rPr lang="en-US" altLang="zh-CN" dirty="0"/>
              <a:t>1</a:t>
            </a:r>
            <a:r>
              <a:rPr lang="en-US" altLang="zh-CN" baseline="30000" dirty="0"/>
              <a:t>3</a:t>
            </a:r>
            <a:r>
              <a:rPr lang="en-US" altLang="zh-CN" dirty="0"/>
              <a:t>+5</a:t>
            </a:r>
            <a:r>
              <a:rPr lang="en-US" altLang="zh-CN" baseline="30000" dirty="0"/>
              <a:t>3</a:t>
            </a:r>
            <a:r>
              <a:rPr lang="en-US" altLang="zh-CN" dirty="0"/>
              <a:t>+3</a:t>
            </a:r>
            <a:r>
              <a:rPr lang="en-US" altLang="zh-CN" baseline="30000" dirty="0"/>
              <a:t>3</a:t>
            </a:r>
            <a:r>
              <a:rPr lang="en-US" altLang="zh-CN" dirty="0"/>
              <a:t>=153</a:t>
            </a:r>
            <a:r>
              <a:rPr lang="zh-CN" altLang="zh-CN" dirty="0"/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矩形 28">
            <a:extLst>
              <a:ext uri="{FF2B5EF4-FFF2-40B4-BE49-F238E27FC236}">
                <a16:creationId xmlns:a16="http://schemas.microsoft.com/office/drawing/2014/main" id="{5AAF2B0A-125F-43EB-B2D7-453F98B9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5" y="1205776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>
                <a:latin typeface="+mn-lt"/>
                <a:ea typeface="+mn-ea"/>
              </a:rPr>
              <a:t>打印出</a:t>
            </a:r>
            <a:r>
              <a:rPr lang="en-US" altLang="zh-CN" dirty="0">
                <a:latin typeface="+mn-lt"/>
                <a:ea typeface="+mn-ea"/>
              </a:rPr>
              <a:t>1-100</a:t>
            </a:r>
            <a:r>
              <a:rPr lang="zh-CN" altLang="zh-CN" dirty="0">
                <a:latin typeface="+mn-lt"/>
                <a:ea typeface="+mn-ea"/>
              </a:rPr>
              <a:t>之间的</a:t>
            </a:r>
            <a:r>
              <a:rPr lang="zh-CN" altLang="en-US" dirty="0">
                <a:latin typeface="+mn-lt"/>
                <a:ea typeface="+mn-ea"/>
              </a:rPr>
              <a:t>整数，要求隔三个数输出一个数</a:t>
            </a:r>
            <a:r>
              <a:rPr lang="zh-CN" altLang="zh-CN" dirty="0">
                <a:latin typeface="+mn-lt"/>
                <a:ea typeface="+mn-ea"/>
              </a:rPr>
              <a:t>。</a:t>
            </a:r>
            <a:r>
              <a:rPr lang="zh-CN" altLang="en-US" dirty="0">
                <a:latin typeface="+mn-lt"/>
                <a:ea typeface="+mn-ea"/>
              </a:rPr>
              <a:t>例如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/>
              <a:t> </a:t>
            </a:r>
            <a:r>
              <a:rPr lang="en-US" altLang="zh-CN" dirty="0"/>
              <a:t>5 9 .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循环结构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920369" y="339502"/>
            <a:ext cx="304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循环结构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071340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dirty="0"/>
              <a:t>在实际生活中</a:t>
            </a:r>
            <a:r>
              <a:rPr lang="zh-CN" altLang="en-US" dirty="0"/>
              <a:t>，</a:t>
            </a:r>
            <a:r>
              <a:rPr lang="zh-CN" altLang="zh-CN" dirty="0"/>
              <a:t>经常会将同一件事情</a:t>
            </a:r>
            <a:r>
              <a:rPr lang="zh-CN" altLang="zh-CN" b="1" dirty="0">
                <a:solidFill>
                  <a:srgbClr val="FF0000"/>
                </a:solidFill>
              </a:rPr>
              <a:t>重复</a:t>
            </a:r>
            <a:r>
              <a:rPr lang="zh-CN" altLang="zh-CN" dirty="0"/>
              <a:t>做很多次，在</a:t>
            </a:r>
            <a:r>
              <a:rPr lang="en-US" altLang="zh-CN" dirty="0"/>
              <a:t>C++</a:t>
            </a:r>
            <a:r>
              <a:rPr lang="zh-CN" altLang="zh-CN" dirty="0"/>
              <a:t>语言中，也经常需要重复执行同一代码块，这时就需要使用</a:t>
            </a:r>
            <a:r>
              <a:rPr lang="zh-CN" altLang="zh-CN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9502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循环结构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8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83518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30130"/>
              </p:ext>
            </p:extLst>
          </p:nvPr>
        </p:nvGraphicFramePr>
        <p:xfrm>
          <a:off x="3416225" y="1347614"/>
          <a:ext cx="24018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225" y="1347614"/>
                        <a:ext cx="24018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169" name="Picture 1" descr="C:\Users\Administrator\AppData\Roaming\Tencent\Users\155170962\QQ\WinTemp\RichOle\$DCCI9R8`WH7)O9A8F`6D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707654"/>
            <a:ext cx="2724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516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for</a:t>
            </a:r>
            <a:r>
              <a:rPr lang="zh-CN" altLang="en-US" sz="2400" b="1" dirty="0">
                <a:solidFill>
                  <a:srgbClr val="009ED6"/>
                </a:solidFill>
              </a:rPr>
              <a:t>语句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9217" name="Picture 1" descr="C:\Users\Administrator\AppData\Roaming\Tencent\Users\155170962\QQ\WinTemp\RichOle\WC{I0V}8{E~WU5DGS_17H_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55" y="1347614"/>
            <a:ext cx="5040560" cy="27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调试程序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25103" y="1198063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工具</a:t>
            </a:r>
            <a:r>
              <a:rPr lang="en-US" altLang="zh-CN" dirty="0"/>
              <a:t>》</a:t>
            </a:r>
            <a:r>
              <a:rPr lang="zh-CN" altLang="en-US" dirty="0"/>
              <a:t>编译选项</a:t>
            </a:r>
            <a:r>
              <a:rPr lang="en-US" altLang="zh-CN" dirty="0"/>
              <a:t>》</a:t>
            </a:r>
            <a:r>
              <a:rPr lang="zh-CN" altLang="en-US" dirty="0"/>
              <a:t>代码生成</a:t>
            </a:r>
            <a:r>
              <a:rPr lang="en-US" altLang="zh-CN" dirty="0"/>
              <a:t>/</a:t>
            </a:r>
            <a:r>
              <a:rPr lang="zh-CN" altLang="en-US" dirty="0"/>
              <a:t>优化</a:t>
            </a:r>
            <a:r>
              <a:rPr lang="en-US" altLang="zh-CN" dirty="0"/>
              <a:t>》</a:t>
            </a:r>
            <a:r>
              <a:rPr lang="zh-CN" altLang="en-US" dirty="0"/>
              <a:t>连接器 然后在”产生调试信息“那里吧</a:t>
            </a:r>
            <a:r>
              <a:rPr lang="en-US" altLang="zh-CN" dirty="0"/>
              <a:t>no</a:t>
            </a:r>
            <a:r>
              <a:rPr lang="zh-CN" altLang="en-US" dirty="0"/>
              <a:t>改为</a:t>
            </a:r>
            <a:r>
              <a:rPr lang="en-US" altLang="zh-CN" dirty="0"/>
              <a:t>yes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625103" y="2083659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设置断点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614305" y="2548530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点击菜单  运行</a:t>
            </a:r>
            <a:r>
              <a:rPr lang="en-US" altLang="zh-CN" dirty="0"/>
              <a:t>-</a:t>
            </a:r>
            <a:r>
              <a:rPr lang="zh-CN" altLang="en-US" dirty="0"/>
              <a:t>调试，按</a:t>
            </a:r>
            <a:r>
              <a:rPr lang="en-US" altLang="zh-CN" dirty="0"/>
              <a:t>F5</a:t>
            </a:r>
            <a:r>
              <a:rPr lang="zh-CN" altLang="en-US" dirty="0"/>
              <a:t>也是可以的，或者点击工具栏上的那个  √ 也是可以开始调试的。叉号是停止调试。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" name="矩形 28"/>
          <p:cNvSpPr>
            <a:spLocks noChangeArrowheads="1"/>
          </p:cNvSpPr>
          <p:nvPr/>
        </p:nvSpPr>
        <p:spPr bwMode="auto">
          <a:xfrm>
            <a:off x="614305" y="3424411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设置需要监控的对象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625103" y="3907079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单步运行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02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调试程序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25103" y="1198063"/>
            <a:ext cx="7907337" cy="295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下一步</a:t>
            </a:r>
            <a:r>
              <a:rPr lang="zh-CN" altLang="en-US" dirty="0"/>
              <a:t>，是单步执行，但是不进入子函数。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单步进入</a:t>
            </a:r>
            <a:r>
              <a:rPr lang="zh-CN" altLang="en-US" dirty="0"/>
              <a:t>，单步执行，进入子函数。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跳过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2060"/>
                </a:solidFill>
              </a:rPr>
              <a:t>跳过函数</a:t>
            </a:r>
            <a:r>
              <a:rPr lang="zh-CN" altLang="en-US" dirty="0"/>
              <a:t>很明白了。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下一条语句</a:t>
            </a:r>
            <a:r>
              <a:rPr lang="zh-CN" altLang="en-US" dirty="0"/>
              <a:t>，在汇编代码就可以看到，是逐句执行汇编代码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进入语句</a:t>
            </a:r>
            <a:r>
              <a:rPr lang="zh-CN" altLang="en-US" dirty="0"/>
              <a:t>，也是在汇编代码中可以看到，也是逐句执行汇编代码。但是他与  </a:t>
            </a:r>
            <a:r>
              <a:rPr lang="zh-CN" altLang="en-US" dirty="0">
                <a:solidFill>
                  <a:srgbClr val="002060"/>
                </a:solidFill>
              </a:rPr>
              <a:t>下一步语句 </a:t>
            </a:r>
            <a:r>
              <a:rPr lang="zh-CN" altLang="en-US" dirty="0"/>
              <a:t> 区别是，下一条语句不会进入到系统调用，比如标准库的汇编代码，但是  进入语句  会进入标准库的汇编代码。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2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break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1560" y="843558"/>
            <a:ext cx="4614341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break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是指直接跳出</a:t>
            </a:r>
            <a:r>
              <a:rPr lang="zh-CN" altLang="en-US" sz="2000" b="1" dirty="0">
                <a:solidFill>
                  <a:srgbClr val="C00000"/>
                </a:solidFill>
              </a:rPr>
              <a:t>所在的循环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80EFB-7E60-48FE-B6BE-DA35A7D4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60643"/>
              </p:ext>
            </p:extLst>
          </p:nvPr>
        </p:nvGraphicFramePr>
        <p:xfrm>
          <a:off x="4211960" y="1007120"/>
          <a:ext cx="2739951" cy="413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007120"/>
                        <a:ext cx="2739951" cy="413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517</Words>
  <Application>Microsoft Office PowerPoint</Application>
  <PresentationFormat>全屏显示(16:9)</PresentationFormat>
  <Paragraphs>70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Adobe 仿宋 Std R</vt:lpstr>
      <vt:lpstr>等线</vt:lpstr>
      <vt:lpstr>黑体</vt:lpstr>
      <vt:lpstr>宋体</vt:lpstr>
      <vt:lpstr>微软雅黑</vt:lpstr>
      <vt:lpstr>Aharoni</vt:lpstr>
      <vt:lpstr>Arial</vt:lpstr>
      <vt:lpstr>Calibri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dreamsummit</cp:lastModifiedBy>
  <cp:revision>453</cp:revision>
  <dcterms:created xsi:type="dcterms:W3CDTF">2018-04-19T15:31:00Z</dcterms:created>
  <dcterms:modified xsi:type="dcterms:W3CDTF">2021-12-18T12:59:14Z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