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506" r:id="rId2"/>
    <p:sldId id="490" r:id="rId3"/>
    <p:sldId id="489" r:id="rId4"/>
    <p:sldId id="433" r:id="rId5"/>
    <p:sldId id="491" r:id="rId6"/>
    <p:sldId id="494" r:id="rId7"/>
    <p:sldId id="476" r:id="rId8"/>
    <p:sldId id="500" r:id="rId9"/>
    <p:sldId id="501" r:id="rId10"/>
    <p:sldId id="497" r:id="rId11"/>
    <p:sldId id="503" r:id="rId12"/>
    <p:sldId id="504" r:id="rId13"/>
    <p:sldId id="505" r:id="rId14"/>
    <p:sldId id="502" r:id="rId15"/>
    <p:sldId id="498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7">
          <p15:clr>
            <a:srgbClr val="A4A3A4"/>
          </p15:clr>
        </p15:guide>
        <p15:guide id="2" pos="28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FF1"/>
    <a:srgbClr val="E3EDED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9" autoAdjust="0"/>
    <p:restoredTop sz="93778" autoAdjust="0"/>
  </p:normalViewPr>
  <p:slideViewPr>
    <p:cSldViewPr>
      <p:cViewPr varScale="1">
        <p:scale>
          <a:sx n="109" d="100"/>
          <a:sy n="109" d="100"/>
        </p:scale>
        <p:origin x="734" y="77"/>
      </p:cViewPr>
      <p:guideLst>
        <p:guide orient="horz" pos="1577"/>
        <p:guide pos="287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FD0D3-16A4-4D3F-B07D-2EF6AE92F7B4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CCA9B-DFD8-4B08-AB41-A02133EF4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77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CCA9B-DFD8-4B08-AB41-A02133EF455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2062" y="356040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01" y="4820797"/>
            <a:ext cx="634018" cy="312056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504"/>
            <a:ext cx="8229600" cy="7020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26" Type="http://schemas.openxmlformats.org/officeDocument/2006/relationships/image" Target="../media/image13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5" Type="http://schemas.openxmlformats.org/officeDocument/2006/relationships/image" Target="../media/image12.jpeg"/><Relationship Id="rId3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jpeg"/><Relationship Id="rId29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1.jpeg"/><Relationship Id="rId32" Type="http://schemas.openxmlformats.org/officeDocument/2006/relationships/image" Target="../media/image19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23" Type="http://schemas.openxmlformats.org/officeDocument/2006/relationships/image" Target="../media/image10.jpeg"/><Relationship Id="rId28" Type="http://schemas.openxmlformats.org/officeDocument/2006/relationships/image" Target="../media/image15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jpeg"/><Relationship Id="rId31" Type="http://schemas.openxmlformats.org/officeDocument/2006/relationships/image" Target="../media/image18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Relationship Id="rId22" Type="http://schemas.openxmlformats.org/officeDocument/2006/relationships/image" Target="../media/image9.jpeg"/><Relationship Id="rId27" Type="http://schemas.openxmlformats.org/officeDocument/2006/relationships/image" Target="../media/image14.jpeg"/><Relationship Id="rId30" Type="http://schemas.openxmlformats.org/officeDocument/2006/relationships/image" Target="../media/image1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69" y="4802665"/>
            <a:ext cx="544272" cy="31972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1" y="4806724"/>
            <a:ext cx="590718" cy="31566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99" y="4811846"/>
            <a:ext cx="734142" cy="310542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13" y="4800690"/>
            <a:ext cx="491386" cy="31716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57" y="4796127"/>
            <a:ext cx="641957" cy="32626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96" y="4799498"/>
            <a:ext cx="611560" cy="32289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6" y="4779840"/>
            <a:ext cx="726224" cy="331784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" y="4786539"/>
            <a:ext cx="459656" cy="328121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82228" y="255836"/>
            <a:ext cx="8465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 userDrawn="1"/>
        </p:nvGrpSpPr>
        <p:grpSpPr>
          <a:xfrm>
            <a:off x="-6759" y="-20103"/>
            <a:ext cx="9187545" cy="5200853"/>
            <a:chOff x="-6759" y="-26804"/>
            <a:chExt cx="9187545" cy="6934470"/>
          </a:xfrm>
        </p:grpSpPr>
        <p:sp>
          <p:nvSpPr>
            <p:cNvPr id="7" name="矩形 6"/>
            <p:cNvSpPr/>
            <p:nvPr userDrawn="1"/>
          </p:nvSpPr>
          <p:spPr>
            <a:xfrm>
              <a:off x="890827" y="-26804"/>
              <a:ext cx="4213386" cy="49244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zh-CN" altLang="en-US" sz="1800" b="1" cap="all" spc="0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做口碑最好的人工智能在线教育品牌！</a:t>
              </a:r>
            </a:p>
          </p:txBody>
        </p:sp>
        <p:grpSp>
          <p:nvGrpSpPr>
            <p:cNvPr id="10" name="组合 9"/>
            <p:cNvGrpSpPr/>
            <p:nvPr userDrawn="1"/>
          </p:nvGrpSpPr>
          <p:grpSpPr>
            <a:xfrm>
              <a:off x="-6759" y="6293932"/>
              <a:ext cx="9144000" cy="613734"/>
              <a:chOff x="3516" y="6274325"/>
              <a:chExt cx="9144000" cy="613734"/>
            </a:xfr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grpSpPr>
          <p:pic>
            <p:nvPicPr>
              <p:cNvPr id="26" name="图片 25"/>
              <p:cNvPicPr>
                <a:picLocks noChangeAspect="1"/>
              </p:cNvPicPr>
              <p:nvPr userDrawn="1"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274325"/>
                <a:ext cx="9144000" cy="61373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7" name="图片 26"/>
              <p:cNvPicPr>
                <a:picLocks noChangeAspect="1"/>
              </p:cNvPicPr>
              <p:nvPr userDrawn="1"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9435" y="6398850"/>
                <a:ext cx="576064" cy="41147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8" name="图片 27"/>
              <p:cNvPicPr>
                <a:picLocks noChangeAspect="1"/>
              </p:cNvPicPr>
              <p:nvPr userDrawn="1"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498" y="6382052"/>
                <a:ext cx="672731" cy="44175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9" name="图片 28"/>
              <p:cNvPicPr>
                <a:picLocks noChangeAspect="1"/>
              </p:cNvPicPr>
              <p:nvPr userDrawn="1"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2123" y="6394589"/>
                <a:ext cx="494617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0" name="图片 29"/>
              <p:cNvPicPr>
                <a:picLocks noChangeAspect="1"/>
              </p:cNvPicPr>
              <p:nvPr userDrawn="1"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5368" y="6387295"/>
                <a:ext cx="644839" cy="43650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1" name="图片 30"/>
              <p:cNvPicPr>
                <a:picLocks noChangeAspect="1"/>
              </p:cNvPicPr>
              <p:nvPr userDrawn="1"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8946" y="6390775"/>
                <a:ext cx="686422" cy="42472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2" name="图片 31"/>
              <p:cNvPicPr>
                <a:picLocks noChangeAspect="1"/>
              </p:cNvPicPr>
              <p:nvPr userDrawn="1"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6966" y="6387295"/>
                <a:ext cx="682228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3" name="图片 32"/>
              <p:cNvPicPr>
                <a:picLocks noChangeAspect="1"/>
              </p:cNvPicPr>
              <p:nvPr userDrawn="1"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542" y="6403552"/>
                <a:ext cx="609893" cy="39948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4" name="图片 33"/>
              <p:cNvPicPr>
                <a:picLocks noChangeAspect="1"/>
              </p:cNvPicPr>
              <p:nvPr userDrawn="1"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5641" y="6398850"/>
                <a:ext cx="323671" cy="40458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3" name="图片 42"/>
              <p:cNvPicPr>
                <a:picLocks noChangeAspect="1"/>
              </p:cNvPicPr>
              <p:nvPr userDrawn="1"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1369" y="6415795"/>
                <a:ext cx="544272" cy="42629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5" name="图片 44"/>
              <p:cNvPicPr>
                <a:picLocks noChangeAspect="1"/>
              </p:cNvPicPr>
              <p:nvPr userDrawn="1"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0651" y="6421207"/>
                <a:ext cx="590718" cy="42088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6" name="图片 45"/>
              <p:cNvPicPr>
                <a:picLocks noChangeAspect="1"/>
              </p:cNvPicPr>
              <p:nvPr userDrawn="1"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1799" y="6428038"/>
                <a:ext cx="734142" cy="41405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7" name="图片 46"/>
              <p:cNvPicPr>
                <a:picLocks noChangeAspect="1"/>
              </p:cNvPicPr>
              <p:nvPr userDrawn="1"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0413" y="6413163"/>
                <a:ext cx="491386" cy="42288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8" name="图片 47"/>
              <p:cNvPicPr>
                <a:picLocks noChangeAspect="1"/>
              </p:cNvPicPr>
              <p:nvPr userDrawn="1"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8456" y="6407079"/>
                <a:ext cx="641957" cy="43501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9" name="图片 48"/>
              <p:cNvPicPr>
                <a:picLocks noChangeAspect="1"/>
              </p:cNvPicPr>
              <p:nvPr userDrawn="1"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896" y="6411573"/>
                <a:ext cx="611560" cy="43052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0" name="图片 49"/>
              <p:cNvPicPr>
                <a:picLocks noChangeAspect="1"/>
              </p:cNvPicPr>
              <p:nvPr userDrawn="1"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476" y="6385362"/>
                <a:ext cx="726224" cy="44237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1" name="图片 50"/>
              <p:cNvPicPr>
                <a:picLocks noChangeAspect="1"/>
              </p:cNvPicPr>
              <p:nvPr userDrawn="1"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394295"/>
                <a:ext cx="459656" cy="43749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</p:grp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255" y="-26804"/>
              <a:ext cx="1015531" cy="103024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5199728" y="6723"/>
              <a:ext cx="2817518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  网站</a:t>
              </a:r>
              <a:r>
                <a:rPr lang="en-US" altLang="zh-CN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:mici.jiqishidai.com</a:t>
              </a:r>
              <a:endParaRPr lang="zh-CN" altLang="en-US" sz="1600" b="1" cap="none" spc="0" baseline="0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dobe 仿宋 Std R" pitchFamily="18" charset="-122"/>
                <a:ea typeface="Adobe 仿宋 Std R" pitchFamily="18" charset="-122"/>
                <a:cs typeface="Aharoni" panose="02010803020104030203" pitchFamily="2" charset="-79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" y="0"/>
              <a:ext cx="832738" cy="83273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7245" y="5202258"/>
              <a:ext cx="1091673" cy="1091673"/>
            </a:xfrm>
            <a:prstGeom prst="rect">
              <a:avLst/>
            </a:prstGeom>
          </p:spPr>
        </p:pic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51520" y="2139702"/>
            <a:ext cx="864096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b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C++</a:t>
            </a:r>
            <a:r>
              <a:rPr lang="zh-CN" altLang="en-US" sz="6000" b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语言基础</a:t>
            </a:r>
            <a:endParaRPr lang="zh-CN" altLang="en-US" sz="6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BCADF54-5872-447A-9FA7-43E1D7B3184E}"/>
              </a:ext>
            </a:extLst>
          </p:cNvPr>
          <p:cNvSpPr txBox="1">
            <a:spLocks/>
          </p:cNvSpPr>
          <p:nvPr/>
        </p:nvSpPr>
        <p:spPr>
          <a:xfrm>
            <a:off x="107504" y="719932"/>
            <a:ext cx="8856984" cy="1153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算法训练营</a:t>
            </a:r>
            <a:r>
              <a:rPr lang="en-US" altLang="zh-CN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入门篇</a:t>
            </a:r>
            <a:endParaRPr lang="zh-CN" altLang="en-US" sz="5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036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87" y="258783"/>
            <a:ext cx="72544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 algn="ctr">
              <a:buFont typeface="+mj-lt"/>
              <a:buAutoNum type="arabicPeriod" startAt="4"/>
            </a:pPr>
            <a:r>
              <a:rPr lang="en-US" altLang="zh-CN" sz="3200" dirty="0"/>
              <a:t>for</a:t>
            </a:r>
            <a:r>
              <a:rPr lang="zh-CN" altLang="en-US" sz="3200" dirty="0"/>
              <a:t>、</a:t>
            </a:r>
            <a:r>
              <a:rPr lang="en-US" altLang="zh-CN" sz="3200" dirty="0"/>
              <a:t>while</a:t>
            </a:r>
            <a:r>
              <a:rPr lang="zh-CN" altLang="en-US" sz="3200" dirty="0"/>
              <a:t>的区别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611560" y="1305442"/>
            <a:ext cx="8460433" cy="253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+mn-lt"/>
                <a:ea typeface="+mn-ea"/>
              </a:rPr>
              <a:t>for</a:t>
            </a:r>
            <a:r>
              <a:rPr lang="zh-CN" altLang="en-US" sz="2000" b="1" dirty="0">
                <a:solidFill>
                  <a:srgbClr val="002060"/>
                </a:solidFill>
                <a:latin typeface="+mn-lt"/>
                <a:ea typeface="+mn-ea"/>
              </a:rPr>
              <a:t>语句省略了测试条件时，将认为条件为</a:t>
            </a:r>
            <a:r>
              <a:rPr lang="en-US" altLang="zh-CN" sz="2000" b="1" dirty="0">
                <a:solidFill>
                  <a:srgbClr val="002060"/>
                </a:solidFill>
                <a:latin typeface="+mn-lt"/>
                <a:ea typeface="+mn-ea"/>
              </a:rPr>
              <a:t>true</a:t>
            </a:r>
            <a:r>
              <a:rPr lang="zh-CN" altLang="en-US" sz="2000" b="1" dirty="0">
                <a:solidFill>
                  <a:srgbClr val="002060"/>
                </a:solidFill>
              </a:rPr>
              <a:t>。</a:t>
            </a:r>
            <a:endParaRPr lang="en-US" altLang="zh-CN" sz="2000" b="1" dirty="0">
              <a:solidFill>
                <a:srgbClr val="002060"/>
              </a:solidFill>
            </a:endParaRPr>
          </a:p>
          <a:p>
            <a:pPr marL="457200" indent="-45720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CN" sz="2000" b="1" dirty="0">
                <a:solidFill>
                  <a:srgbClr val="002060"/>
                </a:solidFill>
              </a:rPr>
              <a:t>for</a:t>
            </a:r>
            <a:r>
              <a:rPr lang="zh-CN" altLang="en-US" sz="2000" b="1" dirty="0">
                <a:solidFill>
                  <a:srgbClr val="002060"/>
                </a:solidFill>
              </a:rPr>
              <a:t>语句可以用初始化语句声明一个局部变量，</a:t>
            </a:r>
            <a:r>
              <a:rPr lang="en-US" altLang="zh-CN" sz="2000" b="1" dirty="0">
                <a:solidFill>
                  <a:srgbClr val="002060"/>
                </a:solidFill>
              </a:rPr>
              <a:t>while</a:t>
            </a:r>
            <a:r>
              <a:rPr lang="zh-CN" altLang="en-US" sz="2000" b="1" dirty="0">
                <a:solidFill>
                  <a:srgbClr val="002060"/>
                </a:solidFill>
              </a:rPr>
              <a:t>语句不可以。</a:t>
            </a:r>
            <a:endParaRPr lang="en-US" altLang="zh-CN" sz="2000" b="1" dirty="0">
              <a:solidFill>
                <a:srgbClr val="002060"/>
              </a:solidFill>
            </a:endParaRPr>
          </a:p>
          <a:p>
            <a:pPr marL="457200" indent="-45720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rgbClr val="002060"/>
                </a:solidFill>
              </a:rPr>
              <a:t>如果循环体中包含</a:t>
            </a:r>
            <a:r>
              <a:rPr lang="en-US" altLang="zh-CN" sz="2000" b="1" dirty="0">
                <a:solidFill>
                  <a:srgbClr val="002060"/>
                </a:solidFill>
              </a:rPr>
              <a:t>continue</a:t>
            </a:r>
            <a:r>
              <a:rPr lang="zh-CN" altLang="en-US" sz="2000" b="1" dirty="0">
                <a:solidFill>
                  <a:srgbClr val="002060"/>
                </a:solidFill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</a:rPr>
              <a:t>for</a:t>
            </a:r>
            <a:r>
              <a:rPr lang="zh-CN" altLang="en-US" sz="2000" b="1" dirty="0">
                <a:solidFill>
                  <a:srgbClr val="002060"/>
                </a:solidFill>
              </a:rPr>
              <a:t>语句跳到循环更新处，</a:t>
            </a:r>
            <a:r>
              <a:rPr lang="en-US" altLang="zh-CN" sz="2000" b="1" dirty="0">
                <a:solidFill>
                  <a:srgbClr val="002060"/>
                </a:solidFill>
              </a:rPr>
              <a:t>while</a:t>
            </a:r>
            <a:r>
              <a:rPr lang="zh-CN" altLang="en-US" sz="2000" b="1" dirty="0">
                <a:solidFill>
                  <a:srgbClr val="002060"/>
                </a:solidFill>
              </a:rPr>
              <a:t>语句直接跳到循环条件处。</a:t>
            </a:r>
            <a:endParaRPr lang="en-US" altLang="zh-CN" sz="2000" b="1" dirty="0">
              <a:solidFill>
                <a:srgbClr val="002060"/>
              </a:solidFill>
            </a:endParaRPr>
          </a:p>
          <a:p>
            <a:pPr marL="457200" indent="-45720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zh-CN" altLang="en-US" sz="2000" b="1" dirty="0">
                <a:solidFill>
                  <a:srgbClr val="002060"/>
                </a:solidFill>
              </a:rPr>
              <a:t>无法预知循环次数，或者循环更新不是规律的增减时，用</a:t>
            </a:r>
            <a:r>
              <a:rPr lang="en-US" altLang="zh-CN" sz="2000" b="1" dirty="0">
                <a:solidFill>
                  <a:srgbClr val="002060"/>
                </a:solidFill>
              </a:rPr>
              <a:t>while</a:t>
            </a:r>
            <a:r>
              <a:rPr lang="zh-CN" altLang="en-US" sz="2000" b="1" dirty="0">
                <a:solidFill>
                  <a:srgbClr val="002060"/>
                </a:solidFill>
              </a:rPr>
              <a:t>语句。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944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9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987574"/>
            <a:ext cx="790733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输入一个整数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，输出</a:t>
            </a:r>
            <a:r>
              <a:rPr lang="en-US" altLang="zh-CN" dirty="0">
                <a:latin typeface="+mn-lt"/>
                <a:ea typeface="+mn-ea"/>
              </a:rPr>
              <a:t>1</a:t>
            </a:r>
            <a:r>
              <a:rPr lang="zh-CN" altLang="en-US" dirty="0">
                <a:latin typeface="+mn-lt"/>
                <a:ea typeface="+mn-ea"/>
              </a:rPr>
              <a:t>～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的所有整数。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AC2C986-EFC1-421E-B8FA-8D2F1617831C}"/>
              </a:ext>
            </a:extLst>
          </p:cNvPr>
          <p:cNvSpPr/>
          <p:nvPr/>
        </p:nvSpPr>
        <p:spPr>
          <a:xfrm>
            <a:off x="2202438" y="495216"/>
            <a:ext cx="6302754" cy="4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CN" b="1" dirty="0">
                <a:solidFill>
                  <a:srgbClr val="002060"/>
                </a:solidFill>
              </a:rPr>
              <a:t>for</a:t>
            </a:r>
            <a:r>
              <a:rPr lang="zh-CN" altLang="en-US" b="1" dirty="0">
                <a:solidFill>
                  <a:srgbClr val="002060"/>
                </a:solidFill>
              </a:rPr>
              <a:t>语句省略了测试条件时，将认为条件为</a:t>
            </a:r>
            <a:r>
              <a:rPr lang="en-US" altLang="zh-CN" b="1" dirty="0">
                <a:solidFill>
                  <a:srgbClr val="002060"/>
                </a:solidFill>
              </a:rPr>
              <a:t>true</a:t>
            </a:r>
            <a:r>
              <a:rPr lang="zh-CN" altLang="en-US" b="1" dirty="0">
                <a:solidFill>
                  <a:srgbClr val="002060"/>
                </a:solidFill>
              </a:rPr>
              <a:t>。</a:t>
            </a:r>
            <a:endParaRPr lang="en-US" altLang="zh-CN" b="1" dirty="0">
              <a:solidFill>
                <a:srgbClr val="00206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7D4A8A-85AE-4C5D-A437-06EC5BBED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695" y="1563638"/>
            <a:ext cx="3829050" cy="340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58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460656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10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987574"/>
            <a:ext cx="790733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输入一个整数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，输出</a:t>
            </a:r>
            <a:r>
              <a:rPr lang="en-US" altLang="zh-CN" dirty="0">
                <a:latin typeface="+mn-lt"/>
                <a:ea typeface="+mn-ea"/>
              </a:rPr>
              <a:t>1</a:t>
            </a:r>
            <a:r>
              <a:rPr lang="zh-CN" altLang="en-US" dirty="0">
                <a:latin typeface="+mn-lt"/>
                <a:ea typeface="+mn-ea"/>
              </a:rPr>
              <a:t>～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的所有整数。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CA42304-179C-4879-8270-20F9E349B5C5}"/>
              </a:ext>
            </a:extLst>
          </p:cNvPr>
          <p:cNvSpPr/>
          <p:nvPr/>
        </p:nvSpPr>
        <p:spPr>
          <a:xfrm>
            <a:off x="2483768" y="260390"/>
            <a:ext cx="6203032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 startAt="2"/>
              <a:defRPr/>
            </a:pPr>
            <a:r>
              <a:rPr lang="en-US" altLang="zh-CN" b="1" dirty="0">
                <a:solidFill>
                  <a:srgbClr val="002060"/>
                </a:solidFill>
              </a:rPr>
              <a:t>for</a:t>
            </a:r>
            <a:r>
              <a:rPr lang="zh-CN" altLang="en-US" b="1" dirty="0">
                <a:solidFill>
                  <a:srgbClr val="002060"/>
                </a:solidFill>
              </a:rPr>
              <a:t>语句可以用初始化语句声明一个局部变量，</a:t>
            </a:r>
            <a:r>
              <a:rPr lang="en-US" altLang="zh-CN" b="1" dirty="0">
                <a:solidFill>
                  <a:srgbClr val="002060"/>
                </a:solidFill>
              </a:rPr>
              <a:t>while</a:t>
            </a:r>
            <a:r>
              <a:rPr lang="zh-CN" altLang="en-US" b="1" dirty="0">
                <a:solidFill>
                  <a:srgbClr val="002060"/>
                </a:solidFill>
              </a:rPr>
              <a:t>语句不可以。</a:t>
            </a:r>
            <a:endParaRPr lang="en-US" altLang="zh-CN" b="1" dirty="0">
              <a:solidFill>
                <a:srgbClr val="00206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9D206E-425E-450D-ADC3-F149D1CCF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632415"/>
            <a:ext cx="42100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73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460656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11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987574"/>
            <a:ext cx="7907337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输入一个整数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，输出</a:t>
            </a:r>
            <a:r>
              <a:rPr lang="en-US" altLang="zh-CN" dirty="0">
                <a:latin typeface="+mn-lt"/>
                <a:ea typeface="+mn-ea"/>
              </a:rPr>
              <a:t>1</a:t>
            </a:r>
            <a:r>
              <a:rPr lang="zh-CN" altLang="en-US" dirty="0">
                <a:latin typeface="+mn-lt"/>
                <a:ea typeface="+mn-ea"/>
              </a:rPr>
              <a:t>～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的所有整数，跳过</a:t>
            </a:r>
            <a:r>
              <a:rPr lang="en-US" altLang="zh-CN" dirty="0"/>
              <a:t>3</a:t>
            </a:r>
            <a:r>
              <a:rPr lang="zh-CN" altLang="en-US" dirty="0"/>
              <a:t>的倍数</a:t>
            </a:r>
            <a:r>
              <a:rPr lang="zh-CN" altLang="en-US" dirty="0">
                <a:latin typeface="+mn-lt"/>
                <a:ea typeface="+mn-ea"/>
              </a:rPr>
              <a:t>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B1593A2-E139-4888-A06E-A549212518FD}"/>
              </a:ext>
            </a:extLst>
          </p:cNvPr>
          <p:cNvSpPr/>
          <p:nvPr/>
        </p:nvSpPr>
        <p:spPr>
          <a:xfrm>
            <a:off x="2339752" y="195486"/>
            <a:ext cx="6742294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 startAt="3"/>
              <a:defRPr/>
            </a:pPr>
            <a:r>
              <a:rPr lang="zh-CN" altLang="en-US" b="1" dirty="0">
                <a:solidFill>
                  <a:srgbClr val="002060"/>
                </a:solidFill>
              </a:rPr>
              <a:t>如果循环体中包含</a:t>
            </a:r>
            <a:r>
              <a:rPr lang="en-US" altLang="zh-CN" b="1" dirty="0">
                <a:solidFill>
                  <a:srgbClr val="002060"/>
                </a:solidFill>
              </a:rPr>
              <a:t>continue</a:t>
            </a:r>
            <a:r>
              <a:rPr lang="zh-CN" altLang="en-US" b="1" dirty="0">
                <a:solidFill>
                  <a:srgbClr val="002060"/>
                </a:solidFill>
              </a:rPr>
              <a:t>，</a:t>
            </a:r>
            <a:r>
              <a:rPr lang="en-US" altLang="zh-CN" b="1" dirty="0">
                <a:solidFill>
                  <a:srgbClr val="002060"/>
                </a:solidFill>
              </a:rPr>
              <a:t>for</a:t>
            </a:r>
            <a:r>
              <a:rPr lang="zh-CN" altLang="en-US" b="1" dirty="0">
                <a:solidFill>
                  <a:srgbClr val="002060"/>
                </a:solidFill>
              </a:rPr>
              <a:t>语句跳到循环更新处，</a:t>
            </a:r>
            <a:r>
              <a:rPr lang="en-US" altLang="zh-CN" b="1" dirty="0">
                <a:solidFill>
                  <a:srgbClr val="002060"/>
                </a:solidFill>
              </a:rPr>
              <a:t>while</a:t>
            </a:r>
            <a:r>
              <a:rPr lang="zh-CN" altLang="en-US" b="1" dirty="0">
                <a:solidFill>
                  <a:srgbClr val="002060"/>
                </a:solidFill>
              </a:rPr>
              <a:t>语句直接跳到循环条件处。</a:t>
            </a:r>
            <a:endParaRPr lang="en-US" altLang="zh-CN" b="1" dirty="0">
              <a:solidFill>
                <a:srgbClr val="00206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244A82-D24F-4E8F-9CC4-347CBE0BB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28753"/>
            <a:ext cx="3552825" cy="1905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A690D40-E563-4191-82E8-FC0749851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969368"/>
            <a:ext cx="33528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17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460656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12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618331" y="1131590"/>
            <a:ext cx="7907337" cy="88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输入一个大于</a:t>
            </a:r>
            <a:r>
              <a:rPr lang="en-US" altLang="zh-CN" dirty="0">
                <a:latin typeface="+mn-lt"/>
                <a:ea typeface="+mn-ea"/>
              </a:rPr>
              <a:t>1</a:t>
            </a:r>
            <a:r>
              <a:rPr lang="zh-CN" altLang="en-US" dirty="0">
                <a:latin typeface="+mn-lt"/>
                <a:ea typeface="+mn-ea"/>
              </a:rPr>
              <a:t>的整数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（</a:t>
            </a:r>
            <a:r>
              <a:rPr lang="en-US" altLang="zh-CN" dirty="0">
                <a:latin typeface="+mn-lt"/>
                <a:ea typeface="+mn-ea"/>
              </a:rPr>
              <a:t>n&lt;</a:t>
            </a:r>
            <a:r>
              <a:rPr lang="en-US" altLang="zh-CN" dirty="0"/>
              <a:t>100</a:t>
            </a:r>
            <a:r>
              <a:rPr lang="zh-CN" altLang="en-US" dirty="0"/>
              <a:t>）</a:t>
            </a:r>
            <a:r>
              <a:rPr lang="zh-CN" altLang="en-US" dirty="0">
                <a:latin typeface="+mn-lt"/>
                <a:ea typeface="+mn-ea"/>
              </a:rPr>
              <a:t>，若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为奇数，则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/>
              <a:t>变为</a:t>
            </a:r>
            <a:r>
              <a:rPr lang="en-US" altLang="zh-CN" dirty="0"/>
              <a:t>3n+1</a:t>
            </a:r>
            <a:r>
              <a:rPr lang="zh-CN" altLang="en-US" dirty="0"/>
              <a:t>；否则</a:t>
            </a:r>
            <a:r>
              <a:rPr lang="en-US" altLang="zh-CN" dirty="0"/>
              <a:t>n</a:t>
            </a:r>
            <a:r>
              <a:rPr lang="zh-CN" altLang="en-US" dirty="0"/>
              <a:t>变为</a:t>
            </a:r>
            <a:r>
              <a:rPr lang="en-US" altLang="zh-CN" dirty="0"/>
              <a:t>n/2</a:t>
            </a:r>
            <a:r>
              <a:rPr lang="zh-CN" altLang="en-US" dirty="0">
                <a:latin typeface="+mn-lt"/>
                <a:ea typeface="+mn-ea"/>
              </a:rPr>
              <a:t>。经过若干次转换，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会变为</a:t>
            </a:r>
            <a:r>
              <a:rPr lang="en-US" altLang="zh-CN" dirty="0">
                <a:latin typeface="+mn-lt"/>
                <a:ea typeface="+mn-ea"/>
              </a:rPr>
              <a:t>1</a:t>
            </a:r>
            <a:r>
              <a:rPr lang="zh-CN" altLang="en-US" dirty="0">
                <a:latin typeface="+mn-lt"/>
                <a:ea typeface="+mn-ea"/>
              </a:rPr>
              <a:t>停止，输出变换次数。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B1593A2-E139-4888-A06E-A549212518FD}"/>
              </a:ext>
            </a:extLst>
          </p:cNvPr>
          <p:cNvSpPr/>
          <p:nvPr/>
        </p:nvSpPr>
        <p:spPr>
          <a:xfrm>
            <a:off x="4510046" y="341884"/>
            <a:ext cx="4572000" cy="8758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 startAt="4"/>
              <a:defRPr/>
            </a:pPr>
            <a:r>
              <a:rPr lang="zh-CN" altLang="en-US" b="1" dirty="0">
                <a:solidFill>
                  <a:srgbClr val="002060"/>
                </a:solidFill>
              </a:rPr>
              <a:t>无法预知循环次数，或者循环更新不是规律的增减时，用</a:t>
            </a:r>
            <a:r>
              <a:rPr lang="en-US" altLang="zh-CN" b="1" dirty="0">
                <a:solidFill>
                  <a:srgbClr val="002060"/>
                </a:solidFill>
              </a:rPr>
              <a:t>while</a:t>
            </a:r>
            <a:r>
              <a:rPr lang="zh-CN" altLang="en-US" b="1" dirty="0">
                <a:solidFill>
                  <a:srgbClr val="002060"/>
                </a:solidFill>
              </a:rPr>
              <a:t>语句。</a:t>
            </a:r>
            <a:endParaRPr lang="en-US" altLang="zh-C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607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332458"/>
            <a:ext cx="114967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作业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6" name="矩形 28">
            <a:extLst>
              <a:ext uri="{FF2B5EF4-FFF2-40B4-BE49-F238E27FC236}">
                <a16:creationId xmlns:a16="http://schemas.microsoft.com/office/drawing/2014/main" id="{80158488-50C7-4E49-A616-652A95BE4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2341559"/>
            <a:ext cx="8179775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</a:t>
            </a:r>
            <a:r>
              <a:rPr lang="zh-CN" altLang="zh-CN" dirty="0">
                <a:latin typeface="+mn-lt"/>
                <a:ea typeface="+mn-ea"/>
              </a:rPr>
              <a:t>出</a:t>
            </a:r>
            <a:r>
              <a:rPr lang="en-US" altLang="zh-CN" dirty="0">
                <a:latin typeface="+mn-lt"/>
                <a:ea typeface="+mn-ea"/>
              </a:rPr>
              <a:t>1-100</a:t>
            </a:r>
            <a:r>
              <a:rPr lang="zh-CN" altLang="zh-CN" dirty="0">
                <a:latin typeface="+mn-lt"/>
                <a:ea typeface="+mn-ea"/>
              </a:rPr>
              <a:t>之间的所</a:t>
            </a:r>
            <a:r>
              <a:rPr lang="zh-CN" altLang="en-US" dirty="0">
                <a:latin typeface="+mn-lt"/>
                <a:ea typeface="+mn-ea"/>
              </a:rPr>
              <a:t>有</a:t>
            </a:r>
            <a:r>
              <a:rPr lang="en-US" altLang="zh-CN" dirty="0">
                <a:latin typeface="+mn-lt"/>
                <a:ea typeface="+mn-ea"/>
              </a:rPr>
              <a:t>3</a:t>
            </a:r>
            <a:r>
              <a:rPr lang="zh-CN" altLang="en-US" dirty="0">
                <a:latin typeface="+mn-lt"/>
                <a:ea typeface="+mn-ea"/>
              </a:rPr>
              <a:t>的倍数</a:t>
            </a:r>
            <a:r>
              <a:rPr lang="zh-CN" altLang="zh-CN" dirty="0">
                <a:latin typeface="+mn-lt"/>
                <a:ea typeface="+mn-ea"/>
              </a:rPr>
              <a:t>。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7" name="矩形 28">
            <a:extLst>
              <a:ext uri="{FF2B5EF4-FFF2-40B4-BE49-F238E27FC236}">
                <a16:creationId xmlns:a16="http://schemas.microsoft.com/office/drawing/2014/main" id="{9C474DE1-6A0B-4366-8DEA-124ACA7AC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3097643"/>
            <a:ext cx="7653337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/>
              <a:t>输出</a:t>
            </a:r>
            <a:r>
              <a:rPr lang="en-US" altLang="zh-CN" dirty="0"/>
              <a:t>1-100</a:t>
            </a:r>
            <a:r>
              <a:rPr lang="zh-CN" altLang="zh-CN" dirty="0"/>
              <a:t>之间的所</a:t>
            </a:r>
            <a:r>
              <a:rPr lang="zh-CN" altLang="en-US" dirty="0"/>
              <a:t>有能被</a:t>
            </a:r>
            <a:r>
              <a:rPr lang="en-US" altLang="zh-CN" dirty="0"/>
              <a:t>3</a:t>
            </a:r>
            <a:r>
              <a:rPr lang="zh-CN" altLang="en-US" dirty="0"/>
              <a:t>整除不能被</a:t>
            </a:r>
            <a:r>
              <a:rPr lang="en-US" altLang="zh-CN" dirty="0"/>
              <a:t>5</a:t>
            </a:r>
            <a:r>
              <a:rPr lang="zh-CN" altLang="en-US" dirty="0"/>
              <a:t>整除的数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10" name="矩形 28">
            <a:extLst>
              <a:ext uri="{FF2B5EF4-FFF2-40B4-BE49-F238E27FC236}">
                <a16:creationId xmlns:a16="http://schemas.microsoft.com/office/drawing/2014/main" id="{60D217A6-9368-4156-B6AF-004A49BFE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1585475"/>
            <a:ext cx="7907337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一直输入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zh-CN" altLang="en-US" dirty="0"/>
              <a:t>并输出，直到</a:t>
            </a:r>
            <a:r>
              <a:rPr lang="en-US" altLang="zh-CN" dirty="0"/>
              <a:t>n=0</a:t>
            </a:r>
            <a:r>
              <a:rPr lang="zh-CN" altLang="en-US" dirty="0"/>
              <a:t>停止。</a:t>
            </a:r>
            <a:endParaRPr lang="en-US" altLang="zh-CN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124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7"/>
          <p:cNvGrpSpPr>
            <a:grpSpLocks/>
          </p:cNvGrpSpPr>
          <p:nvPr/>
        </p:nvGrpSpPr>
        <p:grpSpPr bwMode="auto">
          <a:xfrm>
            <a:off x="1241424" y="2283718"/>
            <a:ext cx="5759450" cy="1747838"/>
            <a:chOff x="2338874" y="1849629"/>
            <a:chExt cx="3659744" cy="1535546"/>
          </a:xfrm>
        </p:grpSpPr>
        <p:sp>
          <p:nvSpPr>
            <p:cNvPr id="7" name="圆角矩形 1"/>
            <p:cNvSpPr>
              <a:spLocks noChangeArrowheads="1"/>
            </p:cNvSpPr>
            <p:nvPr/>
          </p:nvSpPr>
          <p:spPr bwMode="auto">
            <a:xfrm>
              <a:off x="3681415" y="1849629"/>
              <a:ext cx="1381122" cy="3890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B0F0"/>
                </a:gs>
                <a:gs pos="50000">
                  <a:srgbClr val="00B0F0"/>
                </a:gs>
                <a:gs pos="100000">
                  <a:srgbClr val="9FD8FF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循环结构</a:t>
              </a:r>
            </a:p>
          </p:txBody>
        </p:sp>
        <p:sp>
          <p:nvSpPr>
            <p:cNvPr id="9" name="圆角矩形 11"/>
            <p:cNvSpPr>
              <a:spLocks noChangeArrowheads="1"/>
            </p:cNvSpPr>
            <p:nvPr/>
          </p:nvSpPr>
          <p:spPr bwMode="auto">
            <a:xfrm>
              <a:off x="2338874" y="2996167"/>
              <a:ext cx="1340654" cy="3890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B0F0"/>
                </a:gs>
                <a:gs pos="50000">
                  <a:srgbClr val="00B0F0"/>
                </a:gs>
                <a:gs pos="100000">
                  <a:srgbClr val="9FD8FF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for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箭头连接符 3"/>
            <p:cNvCxnSpPr>
              <a:cxnSpLocks noChangeShapeType="1"/>
            </p:cNvCxnSpPr>
            <p:nvPr/>
          </p:nvCxnSpPr>
          <p:spPr bwMode="auto">
            <a:xfrm rot="10800000">
              <a:off x="5062537" y="2343009"/>
              <a:ext cx="936081" cy="756827"/>
            </a:xfrm>
            <a:prstGeom prst="straightConnector1">
              <a:avLst/>
            </a:prstGeom>
            <a:noFill/>
            <a:ln w="28575" algn="ctr">
              <a:solidFill>
                <a:srgbClr val="00ACE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箭头连接符 5"/>
            <p:cNvCxnSpPr>
              <a:cxnSpLocks noChangeShapeType="1"/>
              <a:stCxn id="9" idx="0"/>
            </p:cNvCxnSpPr>
            <p:nvPr/>
          </p:nvCxnSpPr>
          <p:spPr bwMode="auto">
            <a:xfrm rot="5400000" flipH="1" flipV="1">
              <a:off x="3017786" y="2334424"/>
              <a:ext cx="653158" cy="670327"/>
            </a:xfrm>
            <a:prstGeom prst="straightConnector1">
              <a:avLst/>
            </a:prstGeom>
            <a:noFill/>
            <a:ln w="28575" algn="ctr">
              <a:solidFill>
                <a:srgbClr val="00ACE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" name="圆角矩形 11"/>
          <p:cNvSpPr>
            <a:spLocks noChangeArrowheads="1"/>
          </p:cNvSpPr>
          <p:nvPr/>
        </p:nvSpPr>
        <p:spPr bwMode="auto">
          <a:xfrm>
            <a:off x="3541712" y="3587056"/>
            <a:ext cx="2109787" cy="44291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1"/>
          <p:cNvSpPr>
            <a:spLocks noChangeArrowheads="1"/>
          </p:cNvSpPr>
          <p:nvPr/>
        </p:nvSpPr>
        <p:spPr bwMode="auto">
          <a:xfrm>
            <a:off x="5894387" y="3588643"/>
            <a:ext cx="2109787" cy="4429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do while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箭头连接符 5"/>
          <p:cNvCxnSpPr>
            <a:cxnSpLocks noChangeShapeType="1"/>
          </p:cNvCxnSpPr>
          <p:nvPr/>
        </p:nvCxnSpPr>
        <p:spPr bwMode="auto">
          <a:xfrm flipV="1">
            <a:off x="4551362" y="2845693"/>
            <a:ext cx="0" cy="74295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920369" y="339502"/>
            <a:ext cx="30412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>
                <a:ea typeface="黑体" panose="02010609060101010101" pitchFamily="49" charset="-122"/>
              </a:rPr>
              <a:t>第</a:t>
            </a:r>
            <a:r>
              <a:rPr lang="en-US" altLang="zh-CN" sz="3200" dirty="0">
                <a:ea typeface="黑体" panose="02010609060101010101" pitchFamily="49" charset="-122"/>
              </a:rPr>
              <a:t>3</a:t>
            </a:r>
            <a:r>
              <a:rPr lang="zh-CN" altLang="en-US" sz="3200" dirty="0">
                <a:ea typeface="黑体" panose="02010609060101010101" pitchFamily="49" charset="-122"/>
              </a:rPr>
              <a:t>课  循环结构</a:t>
            </a:r>
            <a:endParaRPr lang="en-US" altLang="zh-CN" sz="3200" dirty="0"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1071340"/>
            <a:ext cx="8208912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zh-CN" dirty="0"/>
              <a:t>在实际生活中</a:t>
            </a:r>
            <a:r>
              <a:rPr lang="zh-CN" altLang="en-US" dirty="0"/>
              <a:t>，</a:t>
            </a:r>
            <a:r>
              <a:rPr lang="zh-CN" altLang="zh-CN" dirty="0"/>
              <a:t>经常会将同一件事情</a:t>
            </a:r>
            <a:r>
              <a:rPr lang="zh-CN" altLang="zh-CN" b="1" dirty="0">
                <a:solidFill>
                  <a:srgbClr val="FF0000"/>
                </a:solidFill>
              </a:rPr>
              <a:t>重复</a:t>
            </a:r>
            <a:r>
              <a:rPr lang="zh-CN" altLang="zh-CN" dirty="0"/>
              <a:t>做很多次，在</a:t>
            </a:r>
            <a:r>
              <a:rPr lang="en-US" altLang="zh-CN" dirty="0"/>
              <a:t>C++</a:t>
            </a:r>
            <a:r>
              <a:rPr lang="zh-CN" altLang="zh-CN" dirty="0"/>
              <a:t>语言中，也经常需要重复执行同一代码块，这时就需要使用</a:t>
            </a:r>
            <a:r>
              <a:rPr lang="zh-CN" altLang="zh-CN" b="1" dirty="0">
                <a:solidFill>
                  <a:srgbClr val="FF0000"/>
                </a:solidFill>
              </a:rPr>
              <a:t>循环</a:t>
            </a:r>
            <a:r>
              <a:rPr lang="zh-CN" altLang="en-US" b="1" dirty="0">
                <a:solidFill>
                  <a:srgbClr val="FF0000"/>
                </a:solidFill>
              </a:rPr>
              <a:t>结构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855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9502"/>
            <a:ext cx="8229600" cy="70207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3900" y="1294765"/>
            <a:ext cx="76962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>
                <a:ea typeface="黑体" panose="02010609060101010101" pitchFamily="49" charset="-122"/>
              </a:rPr>
              <a:t>第</a:t>
            </a:r>
            <a:r>
              <a:rPr lang="en-US" altLang="zh-CN" sz="3200" dirty="0">
                <a:ea typeface="黑体" panose="02010609060101010101" pitchFamily="49" charset="-122"/>
              </a:rPr>
              <a:t>3</a:t>
            </a:r>
            <a:r>
              <a:rPr lang="zh-CN" altLang="en-US" sz="3200" dirty="0">
                <a:ea typeface="黑体" panose="02010609060101010101" pitchFamily="49" charset="-122"/>
              </a:rPr>
              <a:t>课  循环结构</a:t>
            </a:r>
            <a:endParaRPr lang="en-US" altLang="zh-CN" sz="3200" dirty="0">
              <a:ea typeface="黑体" panose="02010609060101010101" pitchFamily="49" charset="-122"/>
            </a:endParaRPr>
          </a:p>
          <a:p>
            <a:endParaRPr lang="en-US" altLang="zh-CN" sz="3200" dirty="0">
              <a:ea typeface="黑体" panose="02010609060101010101" pitchFamily="49" charset="-122"/>
            </a:endParaRPr>
          </a:p>
          <a:p>
            <a:pPr marL="2571750" lvl="4" indent="-514350">
              <a:buFont typeface="+mj-lt"/>
              <a:buAutoNum type="arabicPeriod"/>
            </a:pPr>
            <a:r>
              <a:rPr lang="en-US" altLang="zh-CN" dirty="0"/>
              <a:t> </a:t>
            </a:r>
          </a:p>
          <a:p>
            <a:pPr marL="2514600" lvl="4" indent="-45720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2571750" lvl="4" indent="-514350">
              <a:buFont typeface="+mj-lt"/>
              <a:buAutoNum type="arabicPeriod" startAt="2"/>
            </a:pPr>
            <a:r>
              <a:rPr lang="en-US" altLang="zh-CN" dirty="0"/>
              <a:t> </a:t>
            </a:r>
          </a:p>
          <a:p>
            <a:pPr marL="2514600" lvl="4" indent="-45720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2571750" lvl="4" indent="-514350">
              <a:buFont typeface="+mj-lt"/>
              <a:buAutoNum type="arabicPeriod" startAt="3"/>
            </a:pPr>
            <a:r>
              <a:rPr lang="zh-CN" altLang="en-US" dirty="0"/>
              <a:t> </a:t>
            </a:r>
            <a:r>
              <a:rPr lang="en-US" altLang="zh-CN" dirty="0"/>
              <a:t> for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do while</a:t>
            </a:r>
            <a:r>
              <a:rPr lang="zh-CN" altLang="en-US" dirty="0"/>
              <a:t>的区别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6" name="TextBox 320"/>
          <p:cNvSpPr txBox="1">
            <a:spLocks noChangeArrowheads="1"/>
          </p:cNvSpPr>
          <p:nvPr/>
        </p:nvSpPr>
        <p:spPr bwMode="auto">
          <a:xfrm>
            <a:off x="3491880" y="2258357"/>
            <a:ext cx="24525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321"/>
          <p:cNvSpPr txBox="1">
            <a:spLocks noChangeArrowheads="1"/>
          </p:cNvSpPr>
          <p:nvPr/>
        </p:nvSpPr>
        <p:spPr bwMode="auto">
          <a:xfrm>
            <a:off x="3419872" y="3130189"/>
            <a:ext cx="32297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do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9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931" y="330791"/>
            <a:ext cx="72544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 algn="ctr">
              <a:buFont typeface="+mj-lt"/>
              <a:buAutoNum type="arabicPeriod"/>
            </a:pPr>
            <a:r>
              <a:rPr lang="en-US" altLang="zh-CN" sz="3200" dirty="0">
                <a:cs typeface="Times New Roman" panose="02020603050405020304" pitchFamily="18" charset="0"/>
              </a:rPr>
              <a:t>while</a:t>
            </a:r>
            <a:r>
              <a:rPr lang="zh-CN" altLang="en-US" sz="3200" dirty="0">
                <a:latin typeface="宋体" panose="02010600030101010101" pitchFamily="2" charset="-122"/>
              </a:rPr>
              <a:t>语句</a:t>
            </a:r>
            <a:r>
              <a:rPr lang="en-US" altLang="zh-CN" sz="3200" dirty="0"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4</a:t>
            </a:fld>
            <a:endParaRPr lang="zh-CN" altLang="en-US" dirty="0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B9FE9841-18DD-4F10-AA27-81D7551C00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194554"/>
              </p:ext>
            </p:extLst>
          </p:nvPr>
        </p:nvGraphicFramePr>
        <p:xfrm>
          <a:off x="3347864" y="1899795"/>
          <a:ext cx="2592288" cy="2926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Visio" r:id="rId3" imgW="2355703" imgH="3124635" progId="Visio.Drawing.11">
                  <p:embed/>
                </p:oleObj>
              </mc:Choice>
              <mc:Fallback>
                <p:oleObj name="Visio" r:id="rId3" imgW="2355703" imgH="3124635" progId="Visio.Drawing.11">
                  <p:embed/>
                  <p:pic>
                    <p:nvPicPr>
                      <p:cNvPr id="542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1899795"/>
                        <a:ext cx="2592288" cy="29264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28">
            <a:extLst>
              <a:ext uri="{FF2B5EF4-FFF2-40B4-BE49-F238E27FC236}">
                <a16:creationId xmlns:a16="http://schemas.microsoft.com/office/drawing/2014/main" id="{D85DFEA4-0A29-4069-8644-CDB56726B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716" y="927745"/>
            <a:ext cx="751681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en-US" b="1" dirty="0">
                <a:solidFill>
                  <a:srgbClr val="FF0000"/>
                </a:solidFill>
                <a:latin typeface="+mn-lt"/>
                <a:ea typeface="+mn-ea"/>
              </a:rPr>
              <a:t>while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语句</a:t>
            </a:r>
            <a:r>
              <a:rPr lang="zh-CN" altLang="en-US" dirty="0">
                <a:latin typeface="+mn-lt"/>
                <a:ea typeface="+mn-ea"/>
              </a:rPr>
              <a:t>会反复地进行条件判断，只要条件成立，</a:t>
            </a:r>
            <a:r>
              <a:rPr lang="en-US" dirty="0">
                <a:latin typeface="+mn-lt"/>
                <a:ea typeface="+mn-ea"/>
              </a:rPr>
              <a:t>{}</a:t>
            </a:r>
            <a:r>
              <a:rPr lang="zh-CN" altLang="en-US" dirty="0">
                <a:latin typeface="+mn-lt"/>
                <a:ea typeface="+mn-ea"/>
              </a:rPr>
              <a:t>内的执行语句就会一直执行，直到条件不成立，</a:t>
            </a:r>
            <a:r>
              <a:rPr lang="en-US" dirty="0">
                <a:latin typeface="+mn-lt"/>
                <a:ea typeface="+mn-ea"/>
              </a:rPr>
              <a:t>while</a:t>
            </a:r>
            <a:r>
              <a:rPr lang="zh-CN" altLang="en-US" dirty="0">
                <a:latin typeface="+mn-lt"/>
                <a:ea typeface="+mn-ea"/>
              </a:rPr>
              <a:t>循环才会结束。</a:t>
            </a:r>
            <a:endParaRPr lang="en-US" altLang="zh-CN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7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90733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输入一个整数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，输出</a:t>
            </a:r>
            <a:r>
              <a:rPr lang="en-US" altLang="zh-CN" dirty="0">
                <a:latin typeface="+mn-lt"/>
                <a:ea typeface="+mn-ea"/>
              </a:rPr>
              <a:t>1</a:t>
            </a:r>
            <a:r>
              <a:rPr lang="zh-CN" altLang="en-US" dirty="0">
                <a:latin typeface="+mn-lt"/>
                <a:ea typeface="+mn-ea"/>
              </a:rPr>
              <a:t>～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的所有整数。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0D1AC8-0581-43DA-AD4C-8B6228ADA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617" y="1637110"/>
            <a:ext cx="38385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8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850186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while</a:t>
            </a:r>
            <a:r>
              <a:rPr lang="zh-CN" altLang="en-US" sz="2400" b="1" dirty="0">
                <a:solidFill>
                  <a:srgbClr val="009ED6"/>
                </a:solidFill>
              </a:rPr>
              <a:t>语句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4E49203-E32F-4EEB-B8B8-678E476A0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336702"/>
            <a:ext cx="5658418" cy="380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05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87" y="258783"/>
            <a:ext cx="72544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 algn="ctr">
              <a:buFont typeface="+mj-lt"/>
              <a:buAutoNum type="arabicPeriod" startAt="2"/>
            </a:pPr>
            <a:r>
              <a:rPr lang="en-US" altLang="zh-CN" sz="3200" dirty="0">
                <a:latin typeface="宋体" panose="02010600030101010101" pitchFamily="2" charset="-122"/>
              </a:rPr>
              <a:t> </a:t>
            </a:r>
            <a:r>
              <a:rPr lang="en-US" altLang="zh-CN" sz="3200" dirty="0">
                <a:cs typeface="Times New Roman" panose="02020603050405020304" pitchFamily="18" charset="0"/>
              </a:rPr>
              <a:t>do while</a:t>
            </a:r>
            <a:r>
              <a:rPr lang="zh-CN" altLang="en-US" sz="3200" dirty="0">
                <a:latin typeface="宋体" panose="02010600030101010101" pitchFamily="2" charset="-122"/>
              </a:rPr>
              <a:t>语句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7" name="矩形 28">
            <a:extLst>
              <a:ext uri="{FF2B5EF4-FFF2-40B4-BE49-F238E27FC236}">
                <a16:creationId xmlns:a16="http://schemas.microsoft.com/office/drawing/2014/main" id="{21B96D87-7C05-490F-9444-4309D9CD5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56" y="1007120"/>
            <a:ext cx="78057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en-US" b="1" dirty="0">
                <a:solidFill>
                  <a:srgbClr val="FF0000"/>
                </a:solidFill>
                <a:latin typeface="+mn-lt"/>
                <a:ea typeface="+mn-ea"/>
              </a:rPr>
              <a:t>do…while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循环语句</a:t>
            </a:r>
            <a:r>
              <a:rPr lang="zh-CN" altLang="en-US" dirty="0">
                <a:latin typeface="+mn-lt"/>
                <a:ea typeface="+mn-ea"/>
              </a:rPr>
              <a:t>先要执行一次大括号内的代码再判断循环条件。</a:t>
            </a:r>
            <a:endParaRPr lang="en-US" altLang="zh-CN" dirty="0">
              <a:latin typeface="+mn-lt"/>
              <a:ea typeface="+mn-ea"/>
            </a:endParaRPr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80D93051-8AE1-42EE-BF02-27DD84DC7E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359708"/>
              </p:ext>
            </p:extLst>
          </p:nvPr>
        </p:nvGraphicFramePr>
        <p:xfrm>
          <a:off x="3218742" y="1621502"/>
          <a:ext cx="2865425" cy="3217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Visio" r:id="rId3" imgW="2518973" imgH="2842838" progId="Visio.Drawing.11">
                  <p:embed/>
                </p:oleObj>
              </mc:Choice>
              <mc:Fallback>
                <p:oleObj name="Visio" r:id="rId3" imgW="2518973" imgH="2842838" progId="Visio.Drawing.11">
                  <p:embed/>
                  <p:pic>
                    <p:nvPicPr>
                      <p:cNvPr id="593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8742" y="1621502"/>
                        <a:ext cx="2865425" cy="32178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63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8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90733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输入一个整数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，输出</a:t>
            </a:r>
            <a:r>
              <a:rPr lang="en-US" altLang="zh-CN" dirty="0">
                <a:latin typeface="+mn-lt"/>
                <a:ea typeface="+mn-ea"/>
              </a:rPr>
              <a:t>1</a:t>
            </a:r>
            <a:r>
              <a:rPr lang="zh-CN" altLang="en-US" dirty="0">
                <a:latin typeface="+mn-lt"/>
                <a:ea typeface="+mn-ea"/>
              </a:rPr>
              <a:t>～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的所有整数。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134B5C-81CC-4A3D-AF5A-A8D96E834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658427"/>
            <a:ext cx="3800475" cy="36576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9A24962-4A37-477E-B166-61C2B53F83E7}"/>
              </a:ext>
            </a:extLst>
          </p:cNvPr>
          <p:cNvSpPr/>
          <p:nvPr/>
        </p:nvSpPr>
        <p:spPr>
          <a:xfrm>
            <a:off x="2555776" y="411510"/>
            <a:ext cx="6271269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特别注意：</a:t>
            </a:r>
            <a:r>
              <a:rPr lang="en-US" altLang="zh-CN" sz="2400" b="1" dirty="0">
                <a:solidFill>
                  <a:srgbClr val="009ED6"/>
                </a:solidFill>
              </a:rPr>
              <a:t>do while</a:t>
            </a:r>
            <a:r>
              <a:rPr lang="zh-CN" altLang="en-US" sz="2400" b="1" dirty="0">
                <a:solidFill>
                  <a:srgbClr val="009ED6"/>
                </a:solidFill>
              </a:rPr>
              <a:t>循环体至少执行一次。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1651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87" y="258783"/>
            <a:ext cx="72544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 algn="ctr">
              <a:buFont typeface="+mj-lt"/>
              <a:buAutoNum type="arabicPeriod" startAt="3"/>
            </a:pPr>
            <a:r>
              <a:rPr lang="en-US" altLang="zh-CN" sz="3200" dirty="0"/>
              <a:t>while</a:t>
            </a:r>
            <a:r>
              <a:rPr lang="zh-CN" altLang="en-US" sz="3200" dirty="0"/>
              <a:t>、</a:t>
            </a:r>
            <a:r>
              <a:rPr lang="en-US" altLang="zh-CN" sz="3200" dirty="0"/>
              <a:t>do while</a:t>
            </a:r>
            <a:r>
              <a:rPr lang="zh-CN" altLang="en-US" sz="3200" dirty="0"/>
              <a:t>的区别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683568" y="1569168"/>
            <a:ext cx="7344816" cy="501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+mn-lt"/>
                <a:ea typeface="+mn-ea"/>
              </a:rPr>
              <a:t>while</a:t>
            </a:r>
            <a:r>
              <a:rPr lang="zh-CN" altLang="en-US" sz="2000" b="1" dirty="0">
                <a:solidFill>
                  <a:srgbClr val="002060"/>
                </a:solidFill>
                <a:latin typeface="+mn-lt"/>
                <a:ea typeface="+mn-ea"/>
              </a:rPr>
              <a:t>语句</a:t>
            </a:r>
            <a:r>
              <a:rPr lang="zh-CN" altLang="en-US" sz="2000" b="1" dirty="0">
                <a:solidFill>
                  <a:srgbClr val="002060"/>
                </a:solidFill>
              </a:rPr>
              <a:t>是先判断循环条件，再决定是否执行循环体。</a:t>
            </a:r>
            <a:endParaRPr lang="en-US" altLang="zh-CN" sz="2000" dirty="0">
              <a:solidFill>
                <a:srgbClr val="002060"/>
              </a:solidFill>
              <a:latin typeface="+mn-lt"/>
              <a:ea typeface="+mn-ea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7" name="矩形 28">
            <a:extLst>
              <a:ext uri="{FF2B5EF4-FFF2-40B4-BE49-F238E27FC236}">
                <a16:creationId xmlns:a16="http://schemas.microsoft.com/office/drawing/2014/main" id="{4C121059-BD7C-43C3-9036-72367C760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2286483"/>
            <a:ext cx="8460432" cy="501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+mn-lt"/>
                <a:ea typeface="+mn-ea"/>
              </a:rPr>
              <a:t>do while</a:t>
            </a:r>
            <a:r>
              <a:rPr lang="zh-CN" altLang="en-US" sz="2000" b="1" dirty="0">
                <a:solidFill>
                  <a:srgbClr val="002060"/>
                </a:solidFill>
                <a:latin typeface="+mn-lt"/>
                <a:ea typeface="+mn-ea"/>
              </a:rPr>
              <a:t>语句</a:t>
            </a:r>
            <a:r>
              <a:rPr lang="zh-CN" altLang="en-US" sz="2000" b="1" dirty="0">
                <a:solidFill>
                  <a:srgbClr val="002060"/>
                </a:solidFill>
              </a:rPr>
              <a:t>是先执行循环体，再判断循环条件，至少执行一次循环体。</a:t>
            </a:r>
            <a:endParaRPr lang="en-US" altLang="zh-CN" sz="2000" dirty="0">
              <a:solidFill>
                <a:srgbClr val="00206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64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519</Words>
  <Application>Microsoft Office PowerPoint</Application>
  <PresentationFormat>全屏显示(16:9)</PresentationFormat>
  <Paragraphs>68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Adobe 仿宋 Std R</vt:lpstr>
      <vt:lpstr>等线</vt:lpstr>
      <vt:lpstr>黑体</vt:lpstr>
      <vt:lpstr>宋体</vt:lpstr>
      <vt:lpstr>微软雅黑</vt:lpstr>
      <vt:lpstr>Aharoni</vt:lpstr>
      <vt:lpstr>Arial</vt:lpstr>
      <vt:lpstr>Calibri</vt:lpstr>
      <vt:lpstr>Times New Roman</vt:lpstr>
      <vt:lpstr>Wingdings</vt:lpstr>
      <vt:lpstr>Office 主题​​</vt:lpstr>
      <vt:lpstr>Visio</vt:lpstr>
      <vt:lpstr>PowerPoint 演示文稿</vt:lpstr>
      <vt:lpstr>PowerPoint 演示文稿</vt:lpstr>
      <vt:lpstr> 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dreamsummit</cp:lastModifiedBy>
  <cp:revision>456</cp:revision>
  <dcterms:created xsi:type="dcterms:W3CDTF">2018-04-19T15:31:00Z</dcterms:created>
  <dcterms:modified xsi:type="dcterms:W3CDTF">2021-12-18T12:59:31Z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