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514" r:id="rId2"/>
    <p:sldId id="489" r:id="rId3"/>
    <p:sldId id="490" r:id="rId4"/>
    <p:sldId id="507" r:id="rId5"/>
    <p:sldId id="506" r:id="rId6"/>
    <p:sldId id="508" r:id="rId7"/>
    <p:sldId id="511" r:id="rId8"/>
    <p:sldId id="501" r:id="rId9"/>
    <p:sldId id="512" r:id="rId10"/>
    <p:sldId id="513" r:id="rId11"/>
    <p:sldId id="509" r:id="rId12"/>
    <p:sldId id="510" r:id="rId13"/>
    <p:sldId id="498" r:id="rId1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7">
          <p15:clr>
            <a:srgbClr val="A4A3A4"/>
          </p15:clr>
        </p15:guide>
        <p15:guide id="2" pos="28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FF1"/>
    <a:srgbClr val="E3EDED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9" autoAdjust="0"/>
    <p:restoredTop sz="93778" autoAdjust="0"/>
  </p:normalViewPr>
  <p:slideViewPr>
    <p:cSldViewPr>
      <p:cViewPr varScale="1">
        <p:scale>
          <a:sx n="109" d="100"/>
          <a:sy n="109" d="100"/>
        </p:scale>
        <p:origin x="734" y="77"/>
      </p:cViewPr>
      <p:guideLst>
        <p:guide orient="horz" pos="1577"/>
        <p:guide pos="287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FD0D3-16A4-4D3F-B07D-2EF6AE92F7B4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CCA9B-DFD8-4B08-AB41-A02133EF4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77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CCA9B-DFD8-4B08-AB41-A02133EF455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21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32062" y="3560401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901" y="4820797"/>
            <a:ext cx="634018" cy="312056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9582"/>
            <a:ext cx="8229600" cy="33944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57504"/>
            <a:ext cx="8229600" cy="70207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jpeg"/><Relationship Id="rId26" Type="http://schemas.openxmlformats.org/officeDocument/2006/relationships/image" Target="../media/image13.jpe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8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jpeg"/><Relationship Id="rId25" Type="http://schemas.openxmlformats.org/officeDocument/2006/relationships/image" Target="../media/image12.jpeg"/><Relationship Id="rId3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20" Type="http://schemas.openxmlformats.org/officeDocument/2006/relationships/image" Target="../media/image7.jpeg"/><Relationship Id="rId29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1.jpeg"/><Relationship Id="rId32" Type="http://schemas.openxmlformats.org/officeDocument/2006/relationships/image" Target="../media/image19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23" Type="http://schemas.openxmlformats.org/officeDocument/2006/relationships/image" Target="../media/image10.jpeg"/><Relationship Id="rId28" Type="http://schemas.openxmlformats.org/officeDocument/2006/relationships/image" Target="../media/image15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jpeg"/><Relationship Id="rId31" Type="http://schemas.openxmlformats.org/officeDocument/2006/relationships/image" Target="../media/image18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Relationship Id="rId22" Type="http://schemas.openxmlformats.org/officeDocument/2006/relationships/image" Target="../media/image9.jpeg"/><Relationship Id="rId27" Type="http://schemas.openxmlformats.org/officeDocument/2006/relationships/image" Target="../media/image14.jpeg"/><Relationship Id="rId30" Type="http://schemas.openxmlformats.org/officeDocument/2006/relationships/image" Target="../media/image17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35" name="图片 3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369" y="4802665"/>
            <a:ext cx="544272" cy="319724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651" y="4806724"/>
            <a:ext cx="590718" cy="315665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99" y="4811846"/>
            <a:ext cx="734142" cy="310542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413" y="4800690"/>
            <a:ext cx="491386" cy="317162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457" y="4796127"/>
            <a:ext cx="641957" cy="326262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96" y="4799498"/>
            <a:ext cx="611560" cy="322891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6" y="4779840"/>
            <a:ext cx="726224" cy="331784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" y="4786539"/>
            <a:ext cx="459656" cy="328121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82228" y="255836"/>
            <a:ext cx="8465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 userDrawn="1"/>
        </p:nvGrpSpPr>
        <p:grpSpPr>
          <a:xfrm>
            <a:off x="-6759" y="-20103"/>
            <a:ext cx="9187545" cy="5200853"/>
            <a:chOff x="-6759" y="-26804"/>
            <a:chExt cx="9187545" cy="6934470"/>
          </a:xfrm>
        </p:grpSpPr>
        <p:sp>
          <p:nvSpPr>
            <p:cNvPr id="7" name="矩形 6"/>
            <p:cNvSpPr/>
            <p:nvPr userDrawn="1"/>
          </p:nvSpPr>
          <p:spPr>
            <a:xfrm>
              <a:off x="890827" y="-26804"/>
              <a:ext cx="4213386" cy="49244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zh-CN" altLang="en-US" sz="1800" b="1" cap="all" spc="0" dirty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rPr>
                <a:t>做口碑最好的人工智能在线教育品牌！</a:t>
              </a:r>
            </a:p>
          </p:txBody>
        </p:sp>
        <p:grpSp>
          <p:nvGrpSpPr>
            <p:cNvPr id="10" name="组合 9"/>
            <p:cNvGrpSpPr/>
            <p:nvPr userDrawn="1"/>
          </p:nvGrpSpPr>
          <p:grpSpPr>
            <a:xfrm>
              <a:off x="-6759" y="6293932"/>
              <a:ext cx="9144000" cy="613734"/>
              <a:chOff x="3516" y="6274325"/>
              <a:chExt cx="9144000" cy="613734"/>
            </a:xfrm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grpSpPr>
          <p:pic>
            <p:nvPicPr>
              <p:cNvPr id="26" name="图片 25"/>
              <p:cNvPicPr>
                <a:picLocks noChangeAspect="1"/>
              </p:cNvPicPr>
              <p:nvPr userDrawn="1"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6" y="6274325"/>
                <a:ext cx="9144000" cy="61373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7" name="图片 26"/>
              <p:cNvPicPr>
                <a:picLocks noChangeAspect="1"/>
              </p:cNvPicPr>
              <p:nvPr userDrawn="1"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19435" y="6398850"/>
                <a:ext cx="576064" cy="41147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8" name="图片 27"/>
              <p:cNvPicPr>
                <a:picLocks noChangeAspect="1"/>
              </p:cNvPicPr>
              <p:nvPr userDrawn="1"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498" y="6382052"/>
                <a:ext cx="672731" cy="44175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9" name="图片 28"/>
              <p:cNvPicPr>
                <a:picLocks noChangeAspect="1"/>
              </p:cNvPicPr>
              <p:nvPr userDrawn="1"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2123" y="6394589"/>
                <a:ext cx="494617" cy="43526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0" name="图片 29"/>
              <p:cNvPicPr>
                <a:picLocks noChangeAspect="1"/>
              </p:cNvPicPr>
              <p:nvPr userDrawn="1"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5368" y="6387295"/>
                <a:ext cx="644839" cy="436507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1" name="图片 30"/>
              <p:cNvPicPr>
                <a:picLocks noChangeAspect="1"/>
              </p:cNvPicPr>
              <p:nvPr userDrawn="1"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8946" y="6390775"/>
                <a:ext cx="686422" cy="42472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2" name="图片 31"/>
              <p:cNvPicPr>
                <a:picLocks noChangeAspect="1"/>
              </p:cNvPicPr>
              <p:nvPr userDrawn="1"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36966" y="6387295"/>
                <a:ext cx="682228" cy="43526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3" name="图片 32"/>
              <p:cNvPicPr>
                <a:picLocks noChangeAspect="1"/>
              </p:cNvPicPr>
              <p:nvPr userDrawn="1"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09542" y="6403552"/>
                <a:ext cx="609893" cy="39948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4" name="图片 33"/>
              <p:cNvPicPr>
                <a:picLocks noChangeAspect="1"/>
              </p:cNvPicPr>
              <p:nvPr userDrawn="1"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5641" y="6398850"/>
                <a:ext cx="323671" cy="40458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3" name="图片 42"/>
              <p:cNvPicPr>
                <a:picLocks noChangeAspect="1"/>
              </p:cNvPicPr>
              <p:nvPr userDrawn="1"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61369" y="6415795"/>
                <a:ext cx="544272" cy="42629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5" name="图片 44"/>
              <p:cNvPicPr>
                <a:picLocks noChangeAspect="1"/>
              </p:cNvPicPr>
              <p:nvPr userDrawn="1"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0651" y="6421207"/>
                <a:ext cx="590718" cy="420887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6" name="图片 45"/>
              <p:cNvPicPr>
                <a:picLocks noChangeAspect="1"/>
              </p:cNvPicPr>
              <p:nvPr userDrawn="1"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1799" y="6428038"/>
                <a:ext cx="734142" cy="41405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7" name="图片 46"/>
              <p:cNvPicPr>
                <a:picLocks noChangeAspect="1"/>
              </p:cNvPicPr>
              <p:nvPr userDrawn="1"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0413" y="6413163"/>
                <a:ext cx="491386" cy="42288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8" name="图片 47"/>
              <p:cNvPicPr>
                <a:picLocks noChangeAspect="1"/>
              </p:cNvPicPr>
              <p:nvPr userDrawn="1"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38456" y="6407079"/>
                <a:ext cx="641957" cy="43501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9" name="图片 48"/>
              <p:cNvPicPr>
                <a:picLocks noChangeAspect="1"/>
              </p:cNvPicPr>
              <p:nvPr userDrawn="1"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6896" y="6411573"/>
                <a:ext cx="611560" cy="430521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50" name="图片 49"/>
              <p:cNvPicPr>
                <a:picLocks noChangeAspect="1"/>
              </p:cNvPicPr>
              <p:nvPr userDrawn="1"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8476" y="6385362"/>
                <a:ext cx="726224" cy="44237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51" name="图片 50"/>
              <p:cNvPicPr>
                <a:picLocks noChangeAspect="1"/>
              </p:cNvPicPr>
              <p:nvPr userDrawn="1"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6" y="6394295"/>
                <a:ext cx="459656" cy="43749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</p:grpSp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5255" y="-26804"/>
              <a:ext cx="1015531" cy="103024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 userDrawn="1"/>
          </p:nvSpPr>
          <p:spPr>
            <a:xfrm>
              <a:off x="5199728" y="6723"/>
              <a:ext cx="2817518" cy="77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cap="none" spc="0" baseline="0" dirty="0">
                  <a:ln w="1905"/>
                  <a:solidFill>
                    <a:schemeClr val="bg1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dobe 仿宋 Std R" pitchFamily="18" charset="-122"/>
                  <a:ea typeface="Adobe 仿宋 Std R" pitchFamily="18" charset="-122"/>
                  <a:cs typeface="Aharoni" panose="02010803020104030203" pitchFamily="2" charset="-79"/>
                </a:rPr>
                <a:t>  网站</a:t>
              </a:r>
              <a:r>
                <a:rPr lang="en-US" altLang="zh-CN" sz="1600" b="1" cap="none" spc="0" baseline="0" dirty="0">
                  <a:ln w="1905"/>
                  <a:solidFill>
                    <a:schemeClr val="bg1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dobe 仿宋 Std R" pitchFamily="18" charset="-122"/>
                  <a:ea typeface="Adobe 仿宋 Std R" pitchFamily="18" charset="-122"/>
                  <a:cs typeface="Aharoni" panose="02010803020104030203" pitchFamily="2" charset="-79"/>
                </a:rPr>
                <a:t>:mici.jiqishidai.com</a:t>
              </a:r>
              <a:endParaRPr lang="zh-CN" altLang="en-US" sz="1600" b="1" cap="none" spc="0" baseline="0" dirty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dobe 仿宋 Std R" pitchFamily="18" charset="-122"/>
                <a:ea typeface="Adobe 仿宋 Std R" pitchFamily="18" charset="-122"/>
                <a:cs typeface="Aharoni" panose="02010803020104030203" pitchFamily="2" charset="-79"/>
              </a:endParaRPr>
            </a:p>
          </p:txBody>
        </p:sp>
        <p:pic>
          <p:nvPicPr>
            <p:cNvPr id="44" name="图片 43"/>
            <p:cNvPicPr>
              <a:picLocks noChangeAspect="1"/>
            </p:cNvPicPr>
            <p:nvPr userDrawn="1"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6" y="0"/>
              <a:ext cx="832738" cy="832738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7245" y="5202258"/>
              <a:ext cx="1091673" cy="1091673"/>
            </a:xfrm>
            <a:prstGeom prst="rect">
              <a:avLst/>
            </a:prstGeom>
          </p:spPr>
        </p:pic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251520" y="2139702"/>
            <a:ext cx="864096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b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C++</a:t>
            </a:r>
            <a:r>
              <a:rPr lang="zh-CN" altLang="en-US" sz="6000" b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语言基础</a:t>
            </a:r>
            <a:endParaRPr lang="zh-CN" altLang="en-US" sz="6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1BCADF54-5872-447A-9FA7-43E1D7B3184E}"/>
              </a:ext>
            </a:extLst>
          </p:cNvPr>
          <p:cNvSpPr txBox="1">
            <a:spLocks/>
          </p:cNvSpPr>
          <p:nvPr/>
        </p:nvSpPr>
        <p:spPr>
          <a:xfrm>
            <a:off x="107504" y="719932"/>
            <a:ext cx="8856984" cy="1153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5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算法训练营</a:t>
            </a:r>
            <a:r>
              <a:rPr lang="en-US" altLang="zh-CN" sz="5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5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入门篇</a:t>
            </a:r>
            <a:endParaRPr lang="zh-CN" altLang="en-US" sz="5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414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10</a:t>
            </a:fld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0F1921A-5A77-4D16-BAA1-969796AC5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87" y="733425"/>
            <a:ext cx="721042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373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130516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实例</a:t>
            </a:r>
            <a:r>
              <a:rPr lang="en-US" altLang="zh-CN" sz="2400" b="1" dirty="0">
                <a:solidFill>
                  <a:srgbClr val="009ED6"/>
                </a:solidFill>
              </a:rPr>
              <a:t>3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568689" y="1059582"/>
            <a:ext cx="7907337" cy="460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>
                <a:latin typeface="+mn-lt"/>
                <a:ea typeface="+mn-ea"/>
              </a:rPr>
              <a:t>输入一个整数</a:t>
            </a:r>
            <a:r>
              <a:rPr lang="en-US" altLang="zh-CN" dirty="0"/>
              <a:t>n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zh-CN" altLang="en-US" dirty="0"/>
              <a:t>输出斐波那契数列的第</a:t>
            </a:r>
            <a:r>
              <a:rPr lang="en-US" altLang="zh-CN" dirty="0"/>
              <a:t>n</a:t>
            </a:r>
            <a:r>
              <a:rPr lang="zh-CN" altLang="en-US" dirty="0"/>
              <a:t>项</a:t>
            </a:r>
            <a:r>
              <a:rPr lang="zh-CN" altLang="en-US" dirty="0">
                <a:latin typeface="+mn-lt"/>
                <a:ea typeface="+mn-ea"/>
              </a:rPr>
              <a:t>。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11</a:t>
            </a:fld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220A915-5B57-49AA-A0DB-8E6A77D24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779662"/>
            <a:ext cx="60483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490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4862228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画出斐波那契递归过程的递归树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2892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332458"/>
            <a:ext cx="1149674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  <a:latin typeface="+mn-lt"/>
                <a:ea typeface="+mn-ea"/>
              </a:rPr>
              <a:t>作业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6" name="矩形 28">
            <a:extLst>
              <a:ext uri="{FF2B5EF4-FFF2-40B4-BE49-F238E27FC236}">
                <a16:creationId xmlns:a16="http://schemas.microsoft.com/office/drawing/2014/main" id="{80158488-50C7-4E49-A616-652A95BE4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2341559"/>
            <a:ext cx="8179775" cy="460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/>
              <a:t>写递归函数求解汉诺塔问题</a:t>
            </a:r>
            <a:r>
              <a:rPr lang="zh-CN" altLang="zh-CN" dirty="0">
                <a:latin typeface="+mn-lt"/>
                <a:ea typeface="+mn-ea"/>
              </a:rPr>
              <a:t>。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10" name="矩形 28">
            <a:extLst>
              <a:ext uri="{FF2B5EF4-FFF2-40B4-BE49-F238E27FC236}">
                <a16:creationId xmlns:a16="http://schemas.microsoft.com/office/drawing/2014/main" id="{60D217A6-9368-4156-B6AF-004A49BFE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1585475"/>
            <a:ext cx="7907337" cy="460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/>
              <a:t>写一个递归程序，输出</a:t>
            </a:r>
            <a:r>
              <a:rPr lang="en-US" altLang="zh-CN" dirty="0"/>
              <a:t>1+2+3+…..+n</a:t>
            </a:r>
            <a:r>
              <a:rPr lang="zh-CN" altLang="en-US" dirty="0"/>
              <a:t>。</a:t>
            </a:r>
            <a:endParaRPr lang="en-US" altLang="zh-CN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1244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11560" y="843558"/>
            <a:ext cx="76962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dirty="0">
                <a:ea typeface="黑体" panose="02010609060101010101" pitchFamily="49" charset="-122"/>
              </a:rPr>
              <a:t>第</a:t>
            </a:r>
            <a:r>
              <a:rPr lang="en-US" altLang="zh-CN" sz="3200" dirty="0">
                <a:ea typeface="黑体" panose="02010609060101010101" pitchFamily="49" charset="-122"/>
              </a:rPr>
              <a:t>6</a:t>
            </a:r>
            <a:r>
              <a:rPr lang="zh-CN" altLang="en-US" sz="3200" dirty="0">
                <a:ea typeface="黑体" panose="02010609060101010101" pitchFamily="49" charset="-122"/>
              </a:rPr>
              <a:t>课  递归</a:t>
            </a:r>
            <a:endParaRPr lang="en-US" altLang="zh-CN" sz="3200" dirty="0">
              <a:ea typeface="黑体" panose="02010609060101010101" pitchFamily="49" charset="-122"/>
            </a:endParaRPr>
          </a:p>
          <a:p>
            <a:endParaRPr lang="en-US" altLang="zh-CN" sz="3200" dirty="0">
              <a:ea typeface="黑体" panose="02010609060101010101" pitchFamily="49" charset="-122"/>
            </a:endParaRPr>
          </a:p>
          <a:p>
            <a:pPr marL="2571750" lvl="4" indent="-514350">
              <a:buFont typeface="+mj-lt"/>
              <a:buAutoNum type="arabicPeriod"/>
            </a:pPr>
            <a:r>
              <a:rPr lang="en-US" altLang="zh-CN" dirty="0"/>
              <a:t> </a:t>
            </a:r>
          </a:p>
          <a:p>
            <a:pPr marL="2514600" lvl="4" indent="-457200">
              <a:buFont typeface="Wingdings" panose="05000000000000000000" pitchFamily="2" charset="2"/>
              <a:buChar char="Ø"/>
            </a:pPr>
            <a:endParaRPr lang="zh-CN" altLang="en-US" dirty="0"/>
          </a:p>
          <a:p>
            <a:pPr marL="2571750" lvl="4" indent="-514350">
              <a:buFont typeface="+mj-lt"/>
              <a:buAutoNum type="arabicPeriod" startAt="2"/>
            </a:pPr>
            <a:r>
              <a:rPr lang="en-US" altLang="zh-CN" dirty="0"/>
              <a:t> </a:t>
            </a:r>
          </a:p>
          <a:p>
            <a:pPr marL="2514600" lvl="4" indent="-457200">
              <a:buFont typeface="Wingdings" panose="05000000000000000000" pitchFamily="2" charset="2"/>
              <a:buChar char="Ø"/>
            </a:pPr>
            <a:endParaRPr lang="zh-CN" altLang="en-US" dirty="0"/>
          </a:p>
          <a:p>
            <a:pPr marL="2571750" lvl="4" indent="-514350">
              <a:buFont typeface="+mj-lt"/>
              <a:buAutoNum type="arabicPeriod" startAt="3"/>
            </a:pPr>
            <a:r>
              <a:rPr lang="zh-CN" altLang="en-US" dirty="0"/>
              <a:t> </a:t>
            </a:r>
            <a:r>
              <a:rPr lang="en-US" altLang="zh-CN" dirty="0"/>
              <a:t> </a:t>
            </a:r>
            <a:r>
              <a:rPr lang="zh-CN" altLang="en-US" dirty="0"/>
              <a:t>递归与栈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6" name="TextBox 320"/>
          <p:cNvSpPr txBox="1">
            <a:spLocks noChangeArrowheads="1"/>
          </p:cNvSpPr>
          <p:nvPr/>
        </p:nvSpPr>
        <p:spPr bwMode="auto">
          <a:xfrm>
            <a:off x="3379540" y="1807150"/>
            <a:ext cx="24525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递归函数</a:t>
            </a:r>
          </a:p>
        </p:txBody>
      </p:sp>
      <p:sp>
        <p:nvSpPr>
          <p:cNvPr id="7" name="TextBox 321"/>
          <p:cNvSpPr txBox="1">
            <a:spLocks noChangeArrowheads="1"/>
          </p:cNvSpPr>
          <p:nvPr/>
        </p:nvSpPr>
        <p:spPr bwMode="auto">
          <a:xfrm>
            <a:off x="3307532" y="2678982"/>
            <a:ext cx="32297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递归原理</a:t>
            </a:r>
          </a:p>
        </p:txBody>
      </p:sp>
    </p:spTree>
    <p:extLst>
      <p:ext uri="{BB962C8B-B14F-4D97-AF65-F5344CB8AC3E}">
        <p14:creationId xmlns:p14="http://schemas.microsoft.com/office/powerpoint/2010/main" val="50899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17" name="流程图: 可选过程 16">
            <a:extLst>
              <a:ext uri="{FF2B5EF4-FFF2-40B4-BE49-F238E27FC236}">
                <a16:creationId xmlns:a16="http://schemas.microsoft.com/office/drawing/2014/main" id="{B469977B-E535-41CD-9BBE-7027287CF9B8}"/>
              </a:ext>
            </a:extLst>
          </p:cNvPr>
          <p:cNvSpPr/>
          <p:nvPr/>
        </p:nvSpPr>
        <p:spPr>
          <a:xfrm>
            <a:off x="2186781" y="2139702"/>
            <a:ext cx="4770437" cy="1430338"/>
          </a:xfrm>
          <a:prstGeom prst="flowChartAlternateProcess">
            <a:avLst/>
          </a:prstGeom>
          <a:noFill/>
          <a:ln w="31750">
            <a:solidFill>
              <a:srgbClr val="00ACE6"/>
            </a:solidFill>
            <a:prstDash val="dash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US" altLang="zh-CN" sz="8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递归必须要求有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结束条件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，不然就会陷入无限递归的状态，永远无法结束调用。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28">
            <a:extLst>
              <a:ext uri="{FF2B5EF4-FFF2-40B4-BE49-F238E27FC236}">
                <a16:creationId xmlns:a16="http://schemas.microsoft.com/office/drawing/2014/main" id="{EF2CFCFB-7FFF-4A12-A964-8F182682A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1352183"/>
            <a:ext cx="795655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>
                <a:latin typeface="宋体" charset="-122"/>
              </a:rPr>
              <a:t>所谓的递归调用就是函数内部调用自身的</a:t>
            </a:r>
            <a:r>
              <a:rPr lang="zh-CN" altLang="en-US" dirty="0">
                <a:latin typeface="+mn-ea"/>
                <a:ea typeface="+mn-ea"/>
              </a:rPr>
              <a:t>过程。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BBB18CA8-D9BC-4CAA-8CA3-806CAA4C3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87" y="258783"/>
            <a:ext cx="72544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14350" indent="-514350" algn="ctr">
              <a:buFont typeface="+mj-lt"/>
              <a:buAutoNum type="arabicPeriod"/>
            </a:pPr>
            <a:r>
              <a:rPr lang="en-US" altLang="zh-CN" sz="3200" dirty="0">
                <a:latin typeface="宋体" panose="02010600030101010101" pitchFamily="2" charset="-122"/>
              </a:rPr>
              <a:t> </a:t>
            </a:r>
            <a:r>
              <a:rPr lang="zh-CN" altLang="en-US" sz="3200" dirty="0">
                <a:latin typeface="宋体" panose="02010600030101010101" pitchFamily="2" charset="-122"/>
                <a:cs typeface="Times New Roman" panose="02020603050405020304" pitchFamily="18" charset="0"/>
              </a:rPr>
              <a:t>递归函数</a:t>
            </a:r>
            <a:endParaRPr lang="zh-CN" altLang="en-US" sz="3200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855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130516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实例</a:t>
            </a:r>
            <a:r>
              <a:rPr lang="en-US" altLang="zh-CN" sz="2400" b="1" dirty="0">
                <a:solidFill>
                  <a:srgbClr val="009ED6"/>
                </a:solidFill>
              </a:rPr>
              <a:t>1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568689" y="1059582"/>
            <a:ext cx="7907337" cy="460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>
                <a:latin typeface="+mn-lt"/>
                <a:ea typeface="+mn-ea"/>
              </a:rPr>
              <a:t>输入</a:t>
            </a:r>
            <a:r>
              <a:rPr lang="en-US" altLang="zh-CN" dirty="0"/>
              <a:t>n</a:t>
            </a:r>
            <a:r>
              <a:rPr lang="zh-CN" altLang="en-US" dirty="0">
                <a:latin typeface="+mn-lt"/>
                <a:ea typeface="+mn-ea"/>
              </a:rPr>
              <a:t>个整数，倒序输出所有整数。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0863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A4B35B-1858-4C1E-BED4-BFB50B982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87" y="258783"/>
            <a:ext cx="72544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14350" indent="-514350" algn="ctr">
              <a:buFont typeface="+mj-lt"/>
              <a:buAutoNum type="arabicPeriod" startAt="2"/>
            </a:pPr>
            <a:r>
              <a:rPr lang="en-US" altLang="zh-CN" sz="3200" dirty="0">
                <a:latin typeface="宋体" panose="02010600030101010101" pitchFamily="2" charset="-122"/>
              </a:rPr>
              <a:t> </a:t>
            </a:r>
            <a:r>
              <a:rPr lang="zh-CN" altLang="en-US" sz="3200" dirty="0">
                <a:cs typeface="Times New Roman" panose="02020603050405020304" pitchFamily="18" charset="0"/>
              </a:rPr>
              <a:t>递归原理</a:t>
            </a:r>
            <a:endParaRPr lang="zh-CN" altLang="en-US" sz="3200" dirty="0">
              <a:latin typeface="宋体" panose="02010600030101010101" pitchFamily="2" charset="-122"/>
            </a:endParaR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7" name="矩形 28">
            <a:extLst>
              <a:ext uri="{FF2B5EF4-FFF2-40B4-BE49-F238E27FC236}">
                <a16:creationId xmlns:a16="http://schemas.microsoft.com/office/drawing/2014/main" id="{21B96D87-7C05-490F-9444-4309D9CD5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56" y="1007120"/>
            <a:ext cx="7805737" cy="464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递归：递推和回归。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9" name="矩形 28">
            <a:extLst>
              <a:ext uri="{FF2B5EF4-FFF2-40B4-BE49-F238E27FC236}">
                <a16:creationId xmlns:a16="http://schemas.microsoft.com/office/drawing/2014/main" id="{B86B4677-1F71-4A82-A554-CB67ABD47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55" y="1635553"/>
            <a:ext cx="7805737" cy="464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画出实例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+mn-ea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的递归过程。</a:t>
            </a:r>
            <a:endParaRPr lang="en-US" altLang="zh-CN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8166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130516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实例</a:t>
            </a:r>
            <a:r>
              <a:rPr lang="en-US" altLang="zh-CN" sz="2400" b="1" dirty="0">
                <a:solidFill>
                  <a:srgbClr val="009ED6"/>
                </a:solidFill>
              </a:rPr>
              <a:t>2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568689" y="1059582"/>
            <a:ext cx="7907337" cy="460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>
                <a:latin typeface="+mn-lt"/>
                <a:ea typeface="+mn-ea"/>
              </a:rPr>
              <a:t>输入一个整数</a:t>
            </a:r>
            <a:r>
              <a:rPr lang="en-US" altLang="zh-CN" dirty="0"/>
              <a:t>n</a:t>
            </a:r>
            <a:r>
              <a:rPr lang="zh-CN" altLang="en-US" dirty="0">
                <a:latin typeface="+mn-lt"/>
                <a:ea typeface="+mn-ea"/>
              </a:rPr>
              <a:t>，输出</a:t>
            </a:r>
            <a:r>
              <a:rPr lang="en-US" altLang="zh-CN" dirty="0">
                <a:latin typeface="+mn-lt"/>
                <a:ea typeface="+mn-ea"/>
              </a:rPr>
              <a:t>n</a:t>
            </a:r>
            <a:r>
              <a:rPr lang="zh-CN" altLang="en-US" dirty="0">
                <a:latin typeface="+mn-lt"/>
                <a:ea typeface="+mn-ea"/>
              </a:rPr>
              <a:t>的阶乘。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2525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A4B35B-1858-4C1E-BED4-BFB50B982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87" y="258783"/>
            <a:ext cx="72544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14350" indent="-514350" algn="ctr">
              <a:buFont typeface="+mj-lt"/>
              <a:buAutoNum type="arabicPeriod" startAt="3"/>
            </a:pPr>
            <a:r>
              <a:rPr lang="zh-CN" altLang="en-US" sz="3200" dirty="0"/>
              <a:t>递归与栈</a:t>
            </a:r>
            <a:endParaRPr lang="zh-CN" altLang="en-US" sz="3200" dirty="0">
              <a:latin typeface="宋体" panose="02010600030101010101" pitchFamily="2" charset="-122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683568" y="1569168"/>
            <a:ext cx="7344816" cy="506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+mn-lt"/>
                <a:ea typeface="+mn-ea"/>
              </a:rPr>
              <a:t>递归需要调用栈，系统自动调用。</a:t>
            </a:r>
            <a:endParaRPr lang="en-US" altLang="zh-CN" sz="2000" dirty="0">
              <a:solidFill>
                <a:srgbClr val="002060"/>
              </a:solidFill>
              <a:latin typeface="+mn-lt"/>
              <a:ea typeface="+mn-ea"/>
            </a:endParaR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7" name="矩形 28">
            <a:extLst>
              <a:ext uri="{FF2B5EF4-FFF2-40B4-BE49-F238E27FC236}">
                <a16:creationId xmlns:a16="http://schemas.microsoft.com/office/drawing/2014/main" id="{4C121059-BD7C-43C3-9036-72367C760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2286483"/>
            <a:ext cx="8460432" cy="501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+mn-lt"/>
                <a:ea typeface="+mn-ea"/>
              </a:rPr>
              <a:t>递归需要的栈空间等于递归树的深度</a:t>
            </a:r>
            <a:r>
              <a:rPr lang="zh-CN" altLang="en-US" sz="2000" b="1" dirty="0">
                <a:solidFill>
                  <a:srgbClr val="002060"/>
                </a:solidFill>
              </a:rPr>
              <a:t>。</a:t>
            </a:r>
            <a:endParaRPr lang="en-US" altLang="zh-CN" sz="2000" dirty="0">
              <a:solidFill>
                <a:srgbClr val="00206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15144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572965" y="339502"/>
            <a:ext cx="81478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zh-CN" sz="2000" dirty="0"/>
              <a:t>阶乘是典型的递归调用问题，递归包括：递推和回归。递推是将原问题不断分解成子问题，直到达到结束条件，返回最近子问题的解；然后逆向逐一回归，最终到达递推开始的原问题，返回原问题的解。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8</a:t>
            </a:fld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7704D20-9DFA-48DA-8B98-1F33B1BAF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084" y="1590675"/>
            <a:ext cx="663892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43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9</a:t>
            </a:fld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44A4324-94BF-4D81-8844-5E6700BD6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62" y="785812"/>
            <a:ext cx="730567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479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精装书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</TotalTime>
  <Words>241</Words>
  <Application>Microsoft Office PowerPoint</Application>
  <PresentationFormat>全屏显示(16:9)</PresentationFormat>
  <Paragraphs>46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Adobe 仿宋 Std R</vt:lpstr>
      <vt:lpstr>等线</vt:lpstr>
      <vt:lpstr>黑体</vt:lpstr>
      <vt:lpstr>宋体</vt:lpstr>
      <vt:lpstr>微软雅黑</vt:lpstr>
      <vt:lpstr>Aharoni</vt:lpstr>
      <vt:lpstr>Arial</vt:lpstr>
      <vt:lpstr>Calibri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dreamsummit</cp:lastModifiedBy>
  <cp:revision>468</cp:revision>
  <dcterms:created xsi:type="dcterms:W3CDTF">2018-04-19T15:31:00Z</dcterms:created>
  <dcterms:modified xsi:type="dcterms:W3CDTF">2021-12-18T13:00:40Z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