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27" r:id="rId2"/>
    <p:sldId id="489" r:id="rId3"/>
    <p:sldId id="490" r:id="rId4"/>
    <p:sldId id="491" r:id="rId5"/>
    <p:sldId id="518" r:id="rId6"/>
    <p:sldId id="507" r:id="rId7"/>
    <p:sldId id="508" r:id="rId8"/>
    <p:sldId id="509" r:id="rId9"/>
    <p:sldId id="506" r:id="rId10"/>
    <p:sldId id="519" r:id="rId11"/>
    <p:sldId id="520" r:id="rId12"/>
    <p:sldId id="521" r:id="rId13"/>
    <p:sldId id="524" r:id="rId14"/>
    <p:sldId id="516" r:id="rId15"/>
    <p:sldId id="522" r:id="rId16"/>
    <p:sldId id="523" r:id="rId17"/>
    <p:sldId id="526" r:id="rId18"/>
    <p:sldId id="525" r:id="rId19"/>
    <p:sldId id="49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109" d="100"/>
          <a:sy n="109" d="100"/>
        </p:scale>
        <p:origin x="734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83934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18-12-05T12:05:36.8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1674 5097 0,'1135'-18'171,"-986"-19"-171,74 37 0,-111 0 16,18 0-16,-56 0 16,336 0 31,-354 0-47,55 0 0,-55 0 15,0 0-15,0 0 16,-1 0-16,38 0 15,-55 0-15,-1 0 16,0 0-16,0 0 16,186 0 31,-185 0-47,-1 0 15,0 0-15,19 18 16,-19-18-16,0 0 47,94 19-47,-76-19 0,-17 0 15,-1 0-15,19 0 16,-19 0-16,0 0 62,112 0-62,-131 0 0,1 0 16,18 0-16,0 0 63,94 0-63,-94 0 0,19 0 0,-38 0 15,1 0 1,0 0-16,-1 0 15,1 0 64,-1 18-79,1-18 0,0 19 31,-1 0 16,1-19-32,-1 18 1,1 1 0,0 18 15,-1-37-31,1 0 15,-19 19 1,18-19-16,20 18 16,17 38 31,-55-37-32,19 18 48,-19-19-32,0 1 16,0 0-47,0-1 0,0 1 15,0 148 79,-19-148-63,1 111-31,18-111 16,0 18 0,0-18-1,-19 111 32,19-93-16,0 37-31,0 57 79,0-94-79,0 130 31,0-148-31,0 18 15,0 0-15,0-18 16,0-1-16,19 20 16,18 148 31,-37-149-47,0 0 0,0 0 15,0 1-15,0-1 16,0 19-16,19 18 47,-19-55-47,0-1 15,0 1 1,0 37-16,0-38 16,0 1-16,18-1 15,-18 1-15,0 18 16,0-18-16,0-1 15,0 75 17,0-55-17,0-20-15,0 19 16,0-18-16,0 0 16,-18 74 30,-1-56-46,19-19 16,-19 1-16,19 0 16,-18 18 31,-1 74-47,19-92 15,0 0-15,-18-1 16,18 1-1,0 18 32,0 38 16,0-57-48,0 1-15,0-1 16,-19 20-16,19 55 47,0-75-16,0 38-15,-37 56 46,18-75-62,19-19 16,0 1-16,-18 18 16,18-18-16,-19 18 15,-18 93 32,18-111-31,19-1-1,0 1 1,-18 0 0,18-1-1,-38 38 16,38-37-15,-18-19 0,-1 37 31,19-19-32,-18-18 1,-1 0-16,0 0 62,-55 19-62,37 0 0,-1-19 0,20 0 16,-1 0 0,-18 18-16,18-18 0,-129 0 46,92 19-46,37-19 16,-18 0-16,0 0 16,18 0-16,-37 0 15,-111 0 32,130 0-47,18 0 0,-37 0 16,19 0-16,0 0 15,18 0-15,1 0 16,-19 0-16,-1 0 16,1 0-16,18 0 15,-18 0 32,-186 19-47,204-19 0,-36 0 16,17 0-16,20 18 15,-1-18 1,-464 0 62,296 0-47,-296 0 48,446 0-79,-38-18 0,38 18 15,18 0 1,-18 0 31,-130-19-47,37-18 31,111 37-31,0 0 16,1-19-16,-1 19 15,19-19-15,-74 1 47,36-1-31,1 1-16,0-1 15,0 0 1,18 19-16,1-18 16,-1-1-16,0 1 15,1 18 1,18-19 31,-37-55-47,18 55 0,19 0 15,-37-18-15,18 19 16,19-1-16,0 0 16,0 1 30,-37-57-46,18 57 0,1-1 16,18-18-16,-19 37 0,19-19 16,0 1-1,0-1-15,-18 19 16,18-37 0,-19 37-1,19-19-15,0 1 47,-56-112-47,38 92 16,-1 1-16,19 19 15,0-1-15,0 0 16,-19 1-16,19-1 16,0 1-16,0-1 15,-18 0-15,18 1 16,-19-57 15,19 57-15,0-1-1,0 0-15,0-18 16,0-93 31,0 111-47,19 1 15,-19-1-15,0 1 16,0-113 62,0 76-78,37-38 31,0 55-15,-37 1-16,19 0 0,-1 18 16,1-36-16,0 17 15,74-222 63,-93 241-46,37-18-32,-37 18 15,0 1-15,18 18 16,-18-19 0,56-55 62,19 18-47,18 0 0,-75 56-15,1 0-16,-19-18 15,37 18-15,-18 0 16,148-75 31,-130 57-47,-18 18 0,18 0 16,0-19-16,1 0 15,-20 19-15,1 0 47,167-37-47,-130 37 16,-1 0-16,-36 0 15,18-18-15,0 18 16,38 0 0,-38 0-16,19 0 15,-19 0-15,19 0 0,18 0 16,-18 0-16,0 0 47,93-19-47,-112 0 0,0 19 15,-18 0-15,18 0 16,-18 0-16,18 0 16,149-18 30,-168 18-46,20 0 0,-1 0 16,0-19-16,0 19 16,-18 0-16,148 0 47,-148 0-32,18 0-15,-18 0 0,-1 0 16,1 0-16,37 0 15,-38 0 32,20 0-47,73 0 0,-18 37 63,-74-18-48,-1-19-15,1 0 0,-19 19 16,19-19-16,-1 18 16,38 168 62,-37-149-78,-19-18 15,0 0-15,0 18 16,0 0-16,0-18 16,0-1 31,18 112-47,-18-111 0,0 0 0,0 18 15,0 0 1,-37 75 31,37-56-16,0-38-15,-19 1-16,19-1 15,0 1 1,-18 18 31,-19 38 0,18-75-32,19 18-15,-19-18 0,1 19 16,-57 18 31,75-18-47,-37-1 15,19-18-15,-1 0 16,0 19-16,1-19 0,-1 0 16,19 18-16,-37 1 15,-56-19 48,74 0-48,1 19-15,-1-19 16,0 0-16,1 0 16,-38 0 30,37 0-46,1 0 16,-1 0-16,-18 18 0,18-18 16,-36 19-1,-57-1 32,93-18-47,1 0 16,-1 0-16,-18 0 15,18 0 48,-55 0-32,55 0-31,-241 19 47,204-19 16,38 0-63,-1 0 15,0 0-15,-55 37 63,37-37 46,18 0-93,0 0 15,1 0-15,-1 0-1,1 0 95,18 19-32,-19-19 0,19 18-47,0 1 32,-19-19 358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5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2139702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4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79512" y="1059582"/>
            <a:ext cx="868383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zh-CN" altLang="en-US" dirty="0"/>
              <a:t>学生的成绩存入</a:t>
            </a:r>
            <a:r>
              <a:rPr lang="zh-CN" altLang="en-US" dirty="0">
                <a:latin typeface="+mn-lt"/>
                <a:ea typeface="+mn-ea"/>
              </a:rPr>
              <a:t>数组</a:t>
            </a:r>
            <a:r>
              <a:rPr lang="en-US" altLang="zh-CN" dirty="0">
                <a:latin typeface="+mn-lt"/>
                <a:ea typeface="+mn-ea"/>
              </a:rPr>
              <a:t>a[]</a:t>
            </a:r>
            <a:r>
              <a:rPr lang="zh-CN" altLang="en-US" dirty="0">
                <a:latin typeface="+mn-lt"/>
                <a:ea typeface="+mn-ea"/>
              </a:rPr>
              <a:t>中，求最低分和最高分。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265970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数组做函数的参数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9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409964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在程序运行过程中动态分配空间定义数组。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一维数组的动态定义：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分配的数组，使用完毕需要用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释放空间。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delete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数组名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27332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一维数组定义：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3F712-7748-49E5-839F-DD3011CBC412}"/>
              </a:ext>
            </a:extLst>
          </p:cNvPr>
          <p:cNvSpPr/>
          <p:nvPr/>
        </p:nvSpPr>
        <p:spPr>
          <a:xfrm>
            <a:off x="1820884" y="3136685"/>
            <a:ext cx="6130925" cy="707886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类型说明符 *数组名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=new[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常量或变量表达式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圆角矩形标注 18">
            <a:extLst>
              <a:ext uri="{FF2B5EF4-FFF2-40B4-BE49-F238E27FC236}">
                <a16:creationId xmlns:a16="http://schemas.microsoft.com/office/drawing/2014/main" id="{FD3ADA43-7DB6-457B-9C50-8CDEF9528CD8}"/>
              </a:ext>
            </a:extLst>
          </p:cNvPr>
          <p:cNvSpPr/>
          <p:nvPr/>
        </p:nvSpPr>
        <p:spPr bwMode="auto">
          <a:xfrm>
            <a:off x="1950551" y="2520051"/>
            <a:ext cx="1231900" cy="374571"/>
          </a:xfrm>
          <a:prstGeom prst="wedgeRoundRectCallout">
            <a:avLst>
              <a:gd name="adj1" fmla="val 29682"/>
              <a:gd name="adj2" fmla="val 160922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元素类型</a:t>
            </a:r>
            <a:endParaRPr lang="zh-CN" altLang="en-US" sz="16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圆角矩形标注 19">
            <a:extLst>
              <a:ext uri="{FF2B5EF4-FFF2-40B4-BE49-F238E27FC236}">
                <a16:creationId xmlns:a16="http://schemas.microsoft.com/office/drawing/2014/main" id="{E69777F5-40E2-4BAF-9AF9-79850B2709F1}"/>
              </a:ext>
            </a:extLst>
          </p:cNvPr>
          <p:cNvSpPr/>
          <p:nvPr/>
        </p:nvSpPr>
        <p:spPr bwMode="auto">
          <a:xfrm>
            <a:off x="5436096" y="2586904"/>
            <a:ext cx="1231900" cy="374571"/>
          </a:xfrm>
          <a:prstGeom prst="wedgeRoundRectCallout">
            <a:avLst>
              <a:gd name="adj1" fmla="val 9063"/>
              <a:gd name="adj2" fmla="val 145097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数组长度</a:t>
            </a:r>
          </a:p>
        </p:txBody>
      </p:sp>
    </p:spTree>
    <p:extLst>
      <p:ext uri="{BB962C8B-B14F-4D97-AF65-F5344CB8AC3E}">
        <p14:creationId xmlns:p14="http://schemas.microsoft.com/office/powerpoint/2010/main" val="16916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704855"/>
            <a:ext cx="7308850" cy="3877472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不要使用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释放不是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分配的内存；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不要使用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释放同一个内存块两次；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new[]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为数组分配内存，需要使用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 []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释放；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new[]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为一个实体分配内存，需要使用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释放；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对空指针使用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是安全的。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83518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61525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79512" y="1059582"/>
            <a:ext cx="868383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zh-CN" altLang="en-US" dirty="0"/>
              <a:t>学生的成绩存入动态</a:t>
            </a:r>
            <a:r>
              <a:rPr lang="zh-CN" altLang="en-US" dirty="0">
                <a:latin typeface="+mn-lt"/>
                <a:ea typeface="+mn-ea"/>
              </a:rPr>
              <a:t>数组</a:t>
            </a:r>
            <a:r>
              <a:rPr lang="en-US" altLang="zh-CN" dirty="0">
                <a:latin typeface="+mn-lt"/>
                <a:ea typeface="+mn-ea"/>
              </a:rPr>
              <a:t>a[]</a:t>
            </a:r>
            <a:r>
              <a:rPr lang="zh-CN" altLang="en-US" dirty="0">
                <a:latin typeface="+mn-lt"/>
                <a:ea typeface="+mn-ea"/>
              </a:rPr>
              <a:t>中，</a:t>
            </a:r>
            <a:r>
              <a:rPr lang="zh-CN" altLang="en-US" dirty="0"/>
              <a:t>统计不及格的人数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动态数组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5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函数是对实现某一功能的代码的模块化封装。</a:t>
            </a:r>
            <a:endParaRPr lang="zh-CN" alt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8D941D-BF12-48FF-A55C-6E7726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</a:rPr>
              <a:t>二维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18" name="组合 27">
            <a:extLst>
              <a:ext uri="{FF2B5EF4-FFF2-40B4-BE49-F238E27FC236}">
                <a16:creationId xmlns:a16="http://schemas.microsoft.com/office/drawing/2014/main" id="{59E745DA-4B65-4983-8446-3AD015AE170C}"/>
              </a:ext>
            </a:extLst>
          </p:cNvPr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19" name="圆角矩形 1">
              <a:extLst>
                <a:ext uri="{FF2B5EF4-FFF2-40B4-BE49-F238E27FC236}">
                  <a16:creationId xmlns:a16="http://schemas.microsoft.com/office/drawing/2014/main" id="{EEB82ECB-D6BF-44E0-9E4E-DE18A062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二维数组</a:t>
              </a:r>
            </a:p>
          </p:txBody>
        </p:sp>
        <p:sp>
          <p:nvSpPr>
            <p:cNvPr id="20" name="圆角矩形 11">
              <a:extLst>
                <a:ext uri="{FF2B5EF4-FFF2-40B4-BE49-F238E27FC236}">
                  <a16:creationId xmlns:a16="http://schemas.microsoft.com/office/drawing/2014/main" id="{568393AE-E72A-4E72-BD3E-E2CE3E08B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cxnSp>
          <p:nvCxnSpPr>
            <p:cNvPr id="21" name="直接箭头连接符 3">
              <a:extLst>
                <a:ext uri="{FF2B5EF4-FFF2-40B4-BE49-F238E27FC236}">
                  <a16:creationId xmlns:a16="http://schemas.microsoft.com/office/drawing/2014/main" id="{8C4737AB-0E92-4D65-9BB6-F1C80146C7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箭头连接符 5">
              <a:extLst>
                <a:ext uri="{FF2B5EF4-FFF2-40B4-BE49-F238E27FC236}">
                  <a16:creationId xmlns:a16="http://schemas.microsoft.com/office/drawing/2014/main" id="{75FA6F2E-AFE7-4777-AB2F-5BCC1D200A1C}"/>
                </a:ext>
              </a:extLst>
            </p:cNvPr>
            <p:cNvCxnSpPr>
              <a:cxnSpLocks noChangeShapeType="1"/>
              <a:stCxn id="20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AED296EF-80B3-49A9-BCEB-0CEB319E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2" y="3587056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id="{4DAB3841-C989-46F8-88D3-648EF50B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7" y="3588643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做函数参数</a:t>
            </a:r>
          </a:p>
        </p:txBody>
      </p:sp>
      <p:cxnSp>
        <p:nvCxnSpPr>
          <p:cNvPr id="25" name="直接箭头连接符 5">
            <a:extLst>
              <a:ext uri="{FF2B5EF4-FFF2-40B4-BE49-F238E27FC236}">
                <a16:creationId xmlns:a16="http://schemas.microsoft.com/office/drawing/2014/main" id="{C98539B2-8BCA-4C50-91EE-67CF51C9A0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8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3763531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在程序设计中，一组具有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相同数据类型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变量集合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称为数组。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二维数组的静态定义：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常量表达式必须为</a:t>
            </a:r>
            <a:r>
              <a:rPr lang="zh-CN" altLang="en-US" sz="1600" b="1" dirty="0">
                <a:solidFill>
                  <a:srgbClr val="FF0000"/>
                </a:solidFill>
              </a:rPr>
              <a:t>整型常量</a:t>
            </a:r>
            <a:r>
              <a:rPr lang="zh-CN" altLang="en-US" sz="1600" dirty="0"/>
              <a:t>，不能是变量，这个数值必须是已知的数值。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27332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二维数组定义：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3F712-7748-49E5-839F-DD3011CBC412}"/>
              </a:ext>
            </a:extLst>
          </p:cNvPr>
          <p:cNvSpPr/>
          <p:nvPr/>
        </p:nvSpPr>
        <p:spPr>
          <a:xfrm>
            <a:off x="1820884" y="3136685"/>
            <a:ext cx="6130925" cy="573106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类型说明符 数组名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常量表达式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[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常量表达式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圆角矩形标注 18">
            <a:extLst>
              <a:ext uri="{FF2B5EF4-FFF2-40B4-BE49-F238E27FC236}">
                <a16:creationId xmlns:a16="http://schemas.microsoft.com/office/drawing/2014/main" id="{FD3ADA43-7DB6-457B-9C50-8CDEF9528CD8}"/>
              </a:ext>
            </a:extLst>
          </p:cNvPr>
          <p:cNvSpPr/>
          <p:nvPr/>
        </p:nvSpPr>
        <p:spPr bwMode="auto">
          <a:xfrm>
            <a:off x="1950551" y="2520051"/>
            <a:ext cx="1231900" cy="374571"/>
          </a:xfrm>
          <a:prstGeom prst="wedgeRoundRectCallout">
            <a:avLst>
              <a:gd name="adj1" fmla="val 29682"/>
              <a:gd name="adj2" fmla="val 160922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元素类型</a:t>
            </a:r>
            <a:endParaRPr lang="zh-CN" altLang="en-US" sz="16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圆角矩形标注 19">
            <a:extLst>
              <a:ext uri="{FF2B5EF4-FFF2-40B4-BE49-F238E27FC236}">
                <a16:creationId xmlns:a16="http://schemas.microsoft.com/office/drawing/2014/main" id="{E69777F5-40E2-4BAF-9AF9-79850B2709F1}"/>
              </a:ext>
            </a:extLst>
          </p:cNvPr>
          <p:cNvSpPr/>
          <p:nvPr/>
        </p:nvSpPr>
        <p:spPr bwMode="auto">
          <a:xfrm>
            <a:off x="3779912" y="2520051"/>
            <a:ext cx="1231900" cy="374571"/>
          </a:xfrm>
          <a:prstGeom prst="wedgeRoundRectCallout">
            <a:avLst>
              <a:gd name="adj1" fmla="val 9063"/>
              <a:gd name="adj2" fmla="val 145097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数组长度</a:t>
            </a:r>
          </a:p>
        </p:txBody>
      </p:sp>
    </p:spTree>
    <p:extLst>
      <p:ext uri="{BB962C8B-B14F-4D97-AF65-F5344CB8AC3E}">
        <p14:creationId xmlns:p14="http://schemas.microsoft.com/office/powerpoint/2010/main" val="378248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483518"/>
            <a:ext cx="7308850" cy="318818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可以在定义时，对数组初始化。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a[2][4]={{0,1,2,3},{7,2,9,5}};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a[2][4]={0,1,2,3,7,2,9,5};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a[2][4]={{0,1,2},{0}};</a:t>
            </a: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二维数组做参数时，第一维可以省略，后面定义第一维长度变量，第二维必须指定。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int sum(int a[][5],int n)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328140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动态二维数组：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0CEC4-A2A0-48FC-9A4E-59C68EFA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91" y="1707654"/>
            <a:ext cx="5734050" cy="28765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93C798F-AC32-43D0-9362-0D99B009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732641"/>
            <a:ext cx="7992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 array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*[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array[i]=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47750B-3E5A-4681-82DD-585D2783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866" y="658779"/>
            <a:ext cx="33085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array[i]; 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7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79512" y="1059582"/>
            <a:ext cx="8683831" cy="329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蛇形填数，输入一个整数</a:t>
            </a:r>
            <a:r>
              <a:rPr lang="en-US" altLang="zh-CN" dirty="0"/>
              <a:t>n</a:t>
            </a:r>
            <a:r>
              <a:rPr lang="zh-CN" altLang="en-US" dirty="0"/>
              <a:t>，按找蛇形填写</a:t>
            </a:r>
            <a:r>
              <a:rPr lang="en-US" altLang="zh-CN" dirty="0" err="1"/>
              <a:t>n×n</a:t>
            </a:r>
            <a:r>
              <a:rPr lang="zh-CN" altLang="en-US" dirty="0"/>
              <a:t>的矩阵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        1       2       3       4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+mn-lt"/>
                <a:ea typeface="+mn-ea"/>
              </a:rPr>
              <a:t>       12     13     14      5</a:t>
            </a:r>
            <a:endParaRPr lang="en-US" altLang="zh-CN" dirty="0"/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       11     16     15      6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       10     9       8        7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         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二维数组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2C145D5-B982-4AD6-9667-FE67B1E036D0}"/>
                  </a:ext>
                </a:extLst>
              </p14:cNvPr>
              <p14:cNvContentPartPr/>
              <p14:nvPr/>
            </p14:nvContentPartPr>
            <p14:xfrm>
              <a:off x="602640" y="1815120"/>
              <a:ext cx="1674720" cy="1460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2C145D5-B982-4AD6-9667-FE67B1E036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00" y="1751760"/>
                <a:ext cx="1706040" cy="15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11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洛谷</a:t>
            </a:r>
            <a:r>
              <a:rPr lang="en-US" altLang="zh-CN" dirty="0"/>
              <a:t>P1161(https://www.luogu.org/problemnew/show/P1161)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1059582"/>
            <a:ext cx="76962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7</a:t>
            </a:r>
            <a:r>
              <a:rPr lang="zh-CN" altLang="en-US" sz="3200" dirty="0">
                <a:ea typeface="黑体" panose="02010609060101010101" pitchFamily="49" charset="-122"/>
              </a:rPr>
              <a:t>课  数组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379540" y="2051434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一维数组</a:t>
            </a: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307532" y="2915530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二维数组</a:t>
            </a: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一维数组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做函数参数</a:t>
            </a: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函数是对实现某一功能的代码的模块化封装。</a:t>
            </a:r>
            <a:endParaRPr lang="zh-CN" alt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8D941D-BF12-48FF-A55C-6E7726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</a:rPr>
              <a:t>一维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3763531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在程序设计中，一组具有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相同数据类型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变量集合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称为数组。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一维数组的静态定义：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常量表达式必须为</a:t>
            </a:r>
            <a:r>
              <a:rPr lang="zh-CN" altLang="en-US" sz="1600" b="1" dirty="0">
                <a:solidFill>
                  <a:srgbClr val="FF0000"/>
                </a:solidFill>
              </a:rPr>
              <a:t>整型常量</a:t>
            </a:r>
            <a:r>
              <a:rPr lang="zh-CN" altLang="en-US" sz="1600" dirty="0"/>
              <a:t>，不能是变量，这个数值必须是已知的数值。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27332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一维数组定义：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3F712-7748-49E5-839F-DD3011CBC412}"/>
              </a:ext>
            </a:extLst>
          </p:cNvPr>
          <p:cNvSpPr/>
          <p:nvPr/>
        </p:nvSpPr>
        <p:spPr>
          <a:xfrm>
            <a:off x="1820884" y="3136685"/>
            <a:ext cx="6130925" cy="707886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类型说明符 数组名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常量表达式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圆角矩形标注 18">
            <a:extLst>
              <a:ext uri="{FF2B5EF4-FFF2-40B4-BE49-F238E27FC236}">
                <a16:creationId xmlns:a16="http://schemas.microsoft.com/office/drawing/2014/main" id="{FD3ADA43-7DB6-457B-9C50-8CDEF9528CD8}"/>
              </a:ext>
            </a:extLst>
          </p:cNvPr>
          <p:cNvSpPr/>
          <p:nvPr/>
        </p:nvSpPr>
        <p:spPr bwMode="auto">
          <a:xfrm>
            <a:off x="1950551" y="2520051"/>
            <a:ext cx="1231900" cy="374571"/>
          </a:xfrm>
          <a:prstGeom prst="wedgeRoundRectCallout">
            <a:avLst>
              <a:gd name="adj1" fmla="val 29682"/>
              <a:gd name="adj2" fmla="val 160922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元素类型</a:t>
            </a:r>
            <a:endParaRPr lang="zh-CN" altLang="en-US" sz="16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圆角矩形标注 19">
            <a:extLst>
              <a:ext uri="{FF2B5EF4-FFF2-40B4-BE49-F238E27FC236}">
                <a16:creationId xmlns:a16="http://schemas.microsoft.com/office/drawing/2014/main" id="{E69777F5-40E2-4BAF-9AF9-79850B2709F1}"/>
              </a:ext>
            </a:extLst>
          </p:cNvPr>
          <p:cNvSpPr/>
          <p:nvPr/>
        </p:nvSpPr>
        <p:spPr bwMode="auto">
          <a:xfrm>
            <a:off x="3779912" y="2520051"/>
            <a:ext cx="1231900" cy="374571"/>
          </a:xfrm>
          <a:prstGeom prst="wedgeRoundRectCallout">
            <a:avLst>
              <a:gd name="adj1" fmla="val 9063"/>
              <a:gd name="adj2" fmla="val 145097"/>
              <a:gd name="adj3" fmla="val 16667"/>
            </a:avLst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数组长度</a:t>
            </a:r>
          </a:p>
        </p:txBody>
      </p:sp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483518"/>
            <a:ext cx="7308850" cy="429604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可以在定义时，对数组初始化。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a[3]={0,1,2};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int b[10]={0};</a:t>
            </a: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定义并初始化时可以不指定长度。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int a[ ]={0,1,2,3,4,5};</a:t>
            </a: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非定义时不可以整体赋值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a[3]={0,1,2};</a:t>
            </a: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不可以数组变量之间赋值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int a[3],b[3];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a=b;</a:t>
            </a:r>
          </a:p>
          <a:p>
            <a:pPr marL="28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系统不会检查下标是否有效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6734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定义一些一维数组，并赋值、运算、输出。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235032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一维数组的应用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05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输入一些整数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，并将其逆序输出。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35032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一维数组的应用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8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现在有</a:t>
            </a:r>
            <a:r>
              <a:rPr lang="en-US" altLang="zh-CN" dirty="0"/>
              <a:t>n</a:t>
            </a:r>
            <a:r>
              <a:rPr lang="zh-CN" altLang="en-US" dirty="0"/>
              <a:t>盏灯，编号为</a:t>
            </a:r>
            <a:r>
              <a:rPr lang="en-US" altLang="zh-CN" dirty="0"/>
              <a:t>1~n</a:t>
            </a:r>
            <a:r>
              <a:rPr lang="zh-CN" altLang="en-US" dirty="0"/>
              <a:t>，开始时所有的灯都是关的，编号为</a:t>
            </a:r>
            <a:r>
              <a:rPr lang="en-US" altLang="zh-CN" dirty="0"/>
              <a:t>1</a:t>
            </a:r>
            <a:r>
              <a:rPr lang="zh-CN" altLang="en-US" dirty="0"/>
              <a:t>的人走过来，把是</a:t>
            </a:r>
            <a:r>
              <a:rPr lang="en-US" altLang="zh-CN" dirty="0"/>
              <a:t>1</a:t>
            </a:r>
            <a:r>
              <a:rPr lang="zh-CN" altLang="en-US" dirty="0"/>
              <a:t>的倍数的灯开关按下（开的关上，关的开起来），编号为</a:t>
            </a:r>
            <a:r>
              <a:rPr lang="en-US" altLang="zh-CN" dirty="0"/>
              <a:t>2</a:t>
            </a:r>
            <a:r>
              <a:rPr lang="zh-CN" altLang="en-US" dirty="0"/>
              <a:t>的的把是</a:t>
            </a:r>
            <a:r>
              <a:rPr lang="en-US" altLang="zh-CN" dirty="0"/>
              <a:t>2</a:t>
            </a:r>
            <a:r>
              <a:rPr lang="zh-CN" altLang="en-US" dirty="0"/>
              <a:t>的倍数的灯开关按下，编号为</a:t>
            </a:r>
            <a:r>
              <a:rPr lang="en-US" altLang="zh-CN" dirty="0"/>
              <a:t>3</a:t>
            </a:r>
            <a:r>
              <a:rPr lang="zh-CN" altLang="en-US" dirty="0"/>
              <a:t>的人又把是</a:t>
            </a:r>
            <a:r>
              <a:rPr lang="en-US" altLang="zh-CN" dirty="0"/>
              <a:t>3</a:t>
            </a:r>
            <a:r>
              <a:rPr lang="zh-CN" altLang="en-US" dirty="0"/>
              <a:t>的倍数的灯开关按下</a:t>
            </a:r>
            <a:r>
              <a:rPr lang="en-US" altLang="zh-CN" dirty="0"/>
              <a:t>……</a:t>
            </a:r>
            <a:r>
              <a:rPr lang="zh-CN" altLang="en-US" dirty="0"/>
              <a:t>直到第</a:t>
            </a:r>
            <a:r>
              <a:rPr lang="en-US" altLang="zh-CN" dirty="0"/>
              <a:t>k</a:t>
            </a:r>
            <a:r>
              <a:rPr lang="zh-CN" altLang="en-US" dirty="0"/>
              <a:t>个人为止。</a:t>
            </a:r>
          </a:p>
          <a:p>
            <a:r>
              <a:rPr lang="zh-CN" altLang="en-US" dirty="0"/>
              <a:t>给定</a:t>
            </a:r>
            <a:r>
              <a:rPr lang="en-US" altLang="zh-CN" dirty="0" err="1"/>
              <a:t>n,k</a:t>
            </a:r>
            <a:r>
              <a:rPr lang="zh-CN" altLang="en-US" dirty="0"/>
              <a:t>，输出哪几盏是开着的。</a:t>
            </a:r>
            <a:r>
              <a:rPr lang="en-US" altLang="zh-CN" dirty="0"/>
              <a:t>0&lt;</a:t>
            </a:r>
            <a:r>
              <a:rPr lang="en-US" altLang="zh-CN" dirty="0" err="1"/>
              <a:t>n,k</a:t>
            </a:r>
            <a:r>
              <a:rPr lang="en-US" altLang="zh-CN" dirty="0"/>
              <a:t>&lt;=1000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398933-8C80-44D1-93BA-21FEC91BDBF9}"/>
              </a:ext>
            </a:extLst>
          </p:cNvPr>
          <p:cNvSpPr/>
          <p:nvPr/>
        </p:nvSpPr>
        <p:spPr>
          <a:xfrm>
            <a:off x="2069696" y="406777"/>
            <a:ext cx="235032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一维数组的应用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4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79512" y="1059582"/>
            <a:ext cx="8683831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zh-CN" altLang="en-US" dirty="0"/>
              <a:t>学生的成绩（整数），存入</a:t>
            </a:r>
            <a:r>
              <a:rPr lang="zh-CN" altLang="en-US" dirty="0">
                <a:latin typeface="+mn-lt"/>
                <a:ea typeface="+mn-ea"/>
              </a:rPr>
              <a:t>数组</a:t>
            </a:r>
            <a:r>
              <a:rPr lang="en-US" altLang="zh-CN" dirty="0">
                <a:latin typeface="+mn-lt"/>
                <a:ea typeface="+mn-ea"/>
              </a:rPr>
              <a:t>a[]</a:t>
            </a:r>
            <a:r>
              <a:rPr lang="zh-CN" altLang="en-US" dirty="0">
                <a:latin typeface="+mn-lt"/>
                <a:ea typeface="+mn-ea"/>
              </a:rPr>
              <a:t>中，求总成绩和平均成绩（浮点数）。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E635C2-147A-4317-91DF-9EB706E3D988}"/>
              </a:ext>
            </a:extLst>
          </p:cNvPr>
          <p:cNvSpPr/>
          <p:nvPr/>
        </p:nvSpPr>
        <p:spPr>
          <a:xfrm>
            <a:off x="2069696" y="406777"/>
            <a:ext cx="265970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数组做函数的参数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1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824</Words>
  <Application>Microsoft Office PowerPoint</Application>
  <PresentationFormat>全屏显示(16:9)</PresentationFormat>
  <Paragraphs>142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550</cp:revision>
  <dcterms:created xsi:type="dcterms:W3CDTF">2018-04-19T15:31:00Z</dcterms:created>
  <dcterms:modified xsi:type="dcterms:W3CDTF">2021-12-18T13:01:16Z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