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532" r:id="rId2"/>
    <p:sldId id="489" r:id="rId3"/>
    <p:sldId id="490" r:id="rId4"/>
    <p:sldId id="491" r:id="rId5"/>
    <p:sldId id="518" r:id="rId6"/>
    <p:sldId id="524" r:id="rId7"/>
    <p:sldId id="507" r:id="rId8"/>
    <p:sldId id="530" r:id="rId9"/>
    <p:sldId id="508" r:id="rId10"/>
    <p:sldId id="516" r:id="rId11"/>
    <p:sldId id="525" r:id="rId12"/>
    <p:sldId id="526" r:id="rId13"/>
    <p:sldId id="531" r:id="rId14"/>
    <p:sldId id="527" r:id="rId15"/>
    <p:sldId id="528" r:id="rId16"/>
    <p:sldId id="529" r:id="rId17"/>
    <p:sldId id="49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5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0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</a:rPr>
              <a:t>string</a:t>
            </a:r>
            <a:r>
              <a:rPr lang="zh-CN" altLang="en-US" sz="2400" dirty="0">
                <a:latin typeface="+mn-ea"/>
              </a:rPr>
              <a:t>类是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en-US" sz="2400" dirty="0">
                <a:latin typeface="+mn-ea"/>
              </a:rPr>
              <a:t>库中特有的字符串类。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string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18" name="组合 27">
            <a:extLst>
              <a:ext uri="{FF2B5EF4-FFF2-40B4-BE49-F238E27FC236}">
                <a16:creationId xmlns:a16="http://schemas.microsoft.com/office/drawing/2014/main" id="{59E745DA-4B65-4983-8446-3AD015AE170C}"/>
              </a:ext>
            </a:extLst>
          </p:cNvPr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19" name="圆角矩形 1">
              <a:extLst>
                <a:ext uri="{FF2B5EF4-FFF2-40B4-BE49-F238E27FC236}">
                  <a16:creationId xmlns:a16="http://schemas.microsoft.com/office/drawing/2014/main" id="{EEB82ECB-D6BF-44E0-9E4E-DE18A062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568393AE-E72A-4E72-BD3E-E2CE3E08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21" name="直接箭头连接符 3">
              <a:extLst>
                <a:ext uri="{FF2B5EF4-FFF2-40B4-BE49-F238E27FC236}">
                  <a16:creationId xmlns:a16="http://schemas.microsoft.com/office/drawing/2014/main" id="{8C4737AB-0E92-4D65-9BB6-F1C80146C7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5">
              <a:extLst>
                <a:ext uri="{FF2B5EF4-FFF2-40B4-BE49-F238E27FC236}">
                  <a16:creationId xmlns:a16="http://schemas.microsoft.com/office/drawing/2014/main" id="{75FA6F2E-AFE7-4777-AB2F-5BCC1D200A1C}"/>
                </a:ext>
              </a:extLst>
            </p:cNvPr>
            <p:cNvCxnSpPr>
              <a:cxnSpLocks noChangeShapeType="1"/>
              <a:stCxn id="20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AED296EF-80B3-49A9-BCEB-0CEB319E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</p:txBody>
      </p:sp>
      <p:sp>
        <p:nvSpPr>
          <p:cNvPr id="24" name="圆角矩形 11">
            <a:extLst>
              <a:ext uri="{FF2B5EF4-FFF2-40B4-BE49-F238E27FC236}">
                <a16:creationId xmlns:a16="http://schemas.microsoft.com/office/drawing/2014/main" id="{4DAB3841-C989-46F8-88D3-648EF50B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C98539B2-8BCA-4C50-91EE-67CF51C9A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8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39419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字符串：存储在内存的连续字节中的一系列字符。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 str;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 str=“</a:t>
            </a:r>
            <a:r>
              <a:rPr lang="en-US" altLang="zh-CN" sz="1600" dirty="0" err="1"/>
              <a:t>afsdjkl;sd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</a:t>
            </a:r>
            <a:r>
              <a:rPr lang="zh-CN" altLang="en-US" sz="1600" dirty="0"/>
              <a:t>类隐藏了字符串的数组性质，使用户可以像处理普通变量一样处理字符串。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string</a:t>
            </a:r>
            <a:r>
              <a:rPr lang="zh-CN" altLang="en-US" sz="1600" dirty="0"/>
              <a:t>类头文件：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#include&lt;string&gt;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字符串定义：</a:t>
            </a:r>
          </a:p>
        </p:txBody>
      </p:sp>
    </p:spTree>
    <p:extLst>
      <p:ext uri="{BB962C8B-B14F-4D97-AF65-F5344CB8AC3E}">
        <p14:creationId xmlns:p14="http://schemas.microsoft.com/office/powerpoint/2010/main" val="87318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372864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/>
              <a:t>C-</a:t>
            </a:r>
            <a:r>
              <a:rPr lang="zh-CN" altLang="en-US" sz="2000" dirty="0"/>
              <a:t>风格字符串初始化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输入存储到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可以使用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输出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string</a:t>
            </a:r>
            <a:r>
              <a:rPr lang="zh-CN" altLang="en-US" sz="2000" dirty="0"/>
              <a:t>对象没有</a:t>
            </a:r>
            <a:r>
              <a:rPr lang="en-US" altLang="zh-CN" sz="2000" dirty="0"/>
              <a:t>’\0’</a:t>
            </a:r>
            <a:r>
              <a:rPr lang="zh-CN" altLang="en-US" sz="2000" dirty="0"/>
              <a:t>的概念。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char</a:t>
            </a:r>
            <a:r>
              <a:rPr lang="zh-CN" altLang="en-US" sz="2000" dirty="0"/>
              <a:t>数组使一组用于存储一个字符串的</a:t>
            </a:r>
            <a:r>
              <a:rPr lang="en-US" altLang="zh-CN" sz="2000" dirty="0"/>
              <a:t>char</a:t>
            </a:r>
            <a:r>
              <a:rPr lang="zh-CN" altLang="en-US" sz="2000" dirty="0"/>
              <a:t>存储单元，而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类变量使一个表示字符串的实体。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39629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977751"/>
            <a:ext cx="7704856" cy="272254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字符串的长度</a:t>
            </a:r>
            <a:r>
              <a:rPr lang="en-US" altLang="zh-CN" b="1" dirty="0"/>
              <a:t>: .length()</a:t>
            </a:r>
            <a:r>
              <a:rPr lang="zh-CN" altLang="en-US" b="1" dirty="0"/>
              <a:t>、</a:t>
            </a:r>
            <a:r>
              <a:rPr lang="en-US" altLang="zh-CN" b="1" dirty="0"/>
              <a:t>.size()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dirty="0" err="1"/>
              <a:t>str.length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  <a:r>
              <a:rPr lang="zh-CN" altLang="en-US" dirty="0"/>
              <a:t>是用于求</a:t>
            </a:r>
            <a:r>
              <a:rPr lang="en-US" altLang="zh-CN" dirty="0"/>
              <a:t>string</a:t>
            </a:r>
            <a:r>
              <a:rPr lang="zh-CN" altLang="en-US" dirty="0"/>
              <a:t>类对象的成员函数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 err="1"/>
              <a:t>strlen</a:t>
            </a:r>
            <a:r>
              <a:rPr lang="en-US" altLang="zh-CN" dirty="0"/>
              <a:t>(str)</a:t>
            </a:r>
            <a:r>
              <a:rPr lang="zh-CN" altLang="en-US" dirty="0"/>
              <a:t>是用于求字符数组的长度，其参数是</a:t>
            </a:r>
            <a:r>
              <a:rPr lang="en-US" altLang="zh-CN" dirty="0"/>
              <a:t>char*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string str="0123456789";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str.length</a:t>
            </a:r>
            <a:r>
              <a:rPr lang="en-US" altLang="zh-CN" dirty="0"/>
              <a:t>()="&lt;&lt;</a:t>
            </a:r>
            <a:r>
              <a:rPr lang="en-US" altLang="zh-CN" dirty="0" err="1"/>
              <a:t>str.length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;//</a:t>
            </a:r>
            <a:r>
              <a:rPr lang="zh-CN" altLang="en-US" dirty="0"/>
              <a:t>结果为</a:t>
            </a:r>
            <a:r>
              <a:rPr lang="en-US" altLang="zh-CN" dirty="0"/>
              <a:t>10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str.size</a:t>
            </a:r>
            <a:r>
              <a:rPr lang="en-US" altLang="zh-CN" dirty="0"/>
              <a:t>()="&lt;&lt;</a:t>
            </a:r>
            <a:r>
              <a:rPr lang="en-US" altLang="zh-CN" dirty="0" err="1"/>
              <a:t>str.size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;//</a:t>
            </a:r>
            <a:r>
              <a:rPr lang="zh-CN" altLang="en-US" dirty="0"/>
              <a:t>结果为</a:t>
            </a:r>
            <a:r>
              <a:rPr lang="en-US" altLang="zh-CN" dirty="0"/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字符串：</a:t>
            </a:r>
          </a:p>
        </p:txBody>
      </p:sp>
    </p:spTree>
    <p:extLst>
      <p:ext uri="{BB962C8B-B14F-4D97-AF65-F5344CB8AC3E}">
        <p14:creationId xmlns:p14="http://schemas.microsoft.com/office/powerpoint/2010/main" val="329912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376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输入一些字符串，</a:t>
            </a:r>
            <a:r>
              <a:rPr lang="zh-CN" altLang="en-US" dirty="0"/>
              <a:t>进行赋值、拼接、附加。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C-</a:t>
            </a:r>
            <a:r>
              <a:rPr lang="zh-CN" altLang="en-US" dirty="0"/>
              <a:t>风格：                                           </a:t>
            </a:r>
            <a:r>
              <a:rPr lang="en-US" altLang="zh-CN" dirty="0"/>
              <a:t> string</a:t>
            </a:r>
            <a:r>
              <a:rPr lang="zh-CN" altLang="en-US" dirty="0"/>
              <a:t>类</a:t>
            </a:r>
            <a:r>
              <a:rPr lang="en-US" altLang="zh-CN" dirty="0"/>
              <a:t>: .size, . length,=,+,==,!=,&gt;=,&lt;=,find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strlen</a:t>
            </a:r>
            <a:r>
              <a:rPr lang="en-US" altLang="zh-CN" dirty="0"/>
              <a:t>()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strcpy</a:t>
            </a:r>
            <a:r>
              <a:rPr lang="en-US" altLang="zh-CN" dirty="0"/>
              <a:t>()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strcat</a:t>
            </a:r>
            <a:r>
              <a:rPr lang="en-US" altLang="zh-CN" dirty="0"/>
              <a:t>()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strcmp</a:t>
            </a:r>
            <a:r>
              <a:rPr lang="en-US" altLang="zh-CN" dirty="0"/>
              <a:t>()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strchr</a:t>
            </a:r>
            <a:r>
              <a:rPr lang="en-US" altLang="zh-CN" dirty="0"/>
              <a:t>(),</a:t>
            </a:r>
            <a:r>
              <a:rPr lang="en-US" altLang="zh-CN" dirty="0" err="1"/>
              <a:t>strrchr</a:t>
            </a:r>
            <a:r>
              <a:rPr lang="en-US" altLang="zh-CN" dirty="0"/>
              <a:t>(),</a:t>
            </a:r>
            <a:r>
              <a:rPr lang="en-US" altLang="zh-CN" dirty="0" err="1"/>
              <a:t>strstr</a:t>
            </a:r>
            <a:r>
              <a:rPr lang="en-US" altLang="zh-CN" dirty="0"/>
              <a:t>()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strlwr</a:t>
            </a:r>
            <a:r>
              <a:rPr lang="en-US" altLang="zh-CN" dirty="0"/>
              <a:t>(),</a:t>
            </a:r>
            <a:r>
              <a:rPr lang="en-US" altLang="zh-CN" dirty="0" err="1"/>
              <a:t>strupr</a:t>
            </a:r>
            <a:r>
              <a:rPr lang="en-US" altLang="zh-CN" dirty="0"/>
              <a:t>()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zh-CN" altLang="en-US" dirty="0"/>
              <a:t>一行字符，统计单词个数，单词之间以空格隔开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个字符串，找出其中最小的字符串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0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洛谷</a:t>
            </a:r>
            <a:r>
              <a:rPr lang="en-US" altLang="zh-CN" dirty="0"/>
              <a:t>P1914(https://www.luogu.org/problemnew/show/P1914)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8</a:t>
            </a:r>
            <a:r>
              <a:rPr lang="zh-CN" altLang="en-US" sz="3200" dirty="0">
                <a:ea typeface="黑体" panose="02010609060101010101" pitchFamily="49" charset="-122"/>
              </a:rPr>
              <a:t>课  字符串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风格字符串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890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风格字符串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定义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8D941D-BF12-48FF-A55C-6E7726D5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</a:rPr>
              <a:t>一维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302486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字符串：存储在内存的连续字节中的一系列字符。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字符数组：</a:t>
            </a:r>
            <a:r>
              <a:rPr lang="en-US" altLang="zh-CN" sz="1600" dirty="0"/>
              <a:t>char a[8]={‘</a:t>
            </a:r>
            <a:r>
              <a:rPr lang="en-US" altLang="zh-CN" sz="1600" dirty="0" err="1"/>
              <a:t>v’,’e’,’r’,’y’,’g’,’o’,’o’,’d</a:t>
            </a:r>
            <a:r>
              <a:rPr lang="en-US" altLang="zh-CN" sz="1600" dirty="0"/>
              <a:t>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字符串：</a:t>
            </a:r>
            <a:r>
              <a:rPr lang="en-US" altLang="zh-CN" sz="1600" dirty="0"/>
              <a:t> char a[8]={‘</a:t>
            </a:r>
            <a:r>
              <a:rPr lang="en-US" altLang="zh-CN" sz="1600" dirty="0" err="1"/>
              <a:t>a’,’b’,’c’,’d’,’e’,’f’,’g</a:t>
            </a:r>
            <a:r>
              <a:rPr lang="en-US" altLang="zh-CN" sz="1600" dirty="0"/>
              <a:t>’,’\0’};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还有另外一种字符串定义：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字符串：</a:t>
            </a:r>
            <a:r>
              <a:rPr lang="en-US" altLang="zh-CN" sz="1600" dirty="0"/>
              <a:t> char a[8]=“</a:t>
            </a:r>
            <a:r>
              <a:rPr lang="en-US" altLang="zh-CN" sz="1600" dirty="0" err="1"/>
              <a:t>abcdefg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/>
              <a:t>字符串：</a:t>
            </a:r>
            <a:r>
              <a:rPr lang="en-US" altLang="zh-CN" sz="1600" dirty="0"/>
              <a:t> char a[]=“</a:t>
            </a:r>
            <a:r>
              <a:rPr lang="en-US" altLang="zh-CN" sz="1600" dirty="0" err="1"/>
              <a:t>afsdjkl;sd</a:t>
            </a:r>
            <a:r>
              <a:rPr lang="en-US" altLang="zh-CN" sz="1600" dirty="0"/>
              <a:t>”;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风格字符串定义：</a:t>
            </a: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58" y="483518"/>
            <a:ext cx="7308850" cy="437498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C-</a:t>
            </a:r>
            <a:r>
              <a:rPr lang="zh-CN" altLang="en-US" sz="2000" dirty="0"/>
              <a:t>风格字符串必须以</a:t>
            </a:r>
            <a:r>
              <a:rPr lang="en-US" altLang="zh-CN" sz="2000" dirty="0"/>
              <a:t>’\0’</a:t>
            </a:r>
            <a:r>
              <a:rPr lang="zh-CN" altLang="en-US" sz="2000" dirty="0"/>
              <a:t>结束。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存储空间不要忘了</a:t>
            </a:r>
            <a:r>
              <a:rPr lang="en-US" altLang="zh-CN" sz="2000" dirty="0"/>
              <a:t>’\0’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C++</a:t>
            </a:r>
            <a:r>
              <a:rPr lang="zh-CN" altLang="en-US" sz="2000" dirty="0"/>
              <a:t>对字符串长度没有限制。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空格、制表符、换行符分割的字符串常量自动拼接。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C-</a:t>
            </a:r>
            <a:r>
              <a:rPr lang="zh-CN" altLang="en-US" sz="1600" dirty="0"/>
              <a:t>风格字符串头文件：</a:t>
            </a:r>
            <a:endParaRPr lang="en-US" altLang="zh-CN" sz="16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cstring</a:t>
            </a:r>
            <a:r>
              <a:rPr lang="en-US" altLang="zh-CN" sz="1600" dirty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需要注意的问题：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977751"/>
            <a:ext cx="7704856" cy="354840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数组或字符串的长度</a:t>
            </a:r>
            <a:r>
              <a:rPr lang="en-US" altLang="zh-CN" b="1" dirty="0"/>
              <a:t>:</a:t>
            </a:r>
            <a:r>
              <a:rPr lang="en-US" altLang="zh-CN" b="1" dirty="0" err="1"/>
              <a:t>sizeof</a:t>
            </a:r>
            <a:r>
              <a:rPr lang="en-US" altLang="zh-CN" b="1" dirty="0"/>
              <a:t>()</a:t>
            </a:r>
            <a:r>
              <a:rPr lang="zh-CN" altLang="en-US" b="1" dirty="0"/>
              <a:t>、</a:t>
            </a:r>
            <a:r>
              <a:rPr lang="en-US" altLang="zh-CN" b="1" dirty="0" err="1"/>
              <a:t>strlen</a:t>
            </a:r>
            <a:r>
              <a:rPr lang="en-US" altLang="zh-CN" b="1" dirty="0"/>
              <a:t>()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sizeof</a:t>
            </a:r>
            <a:r>
              <a:rPr lang="en-US" altLang="zh-CN" dirty="0"/>
              <a:t>():</a:t>
            </a:r>
            <a:r>
              <a:rPr lang="zh-CN" altLang="en-US" dirty="0"/>
              <a:t>返回所占总空间的字节数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）、对于整型字符型数组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）、对于整型或字符型指针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由于在编译时计算，因此</a:t>
            </a:r>
            <a:r>
              <a:rPr lang="en-US" altLang="zh-CN" dirty="0" err="1"/>
              <a:t>sizeof</a:t>
            </a:r>
            <a:r>
              <a:rPr lang="zh-CN" altLang="en-US" dirty="0"/>
              <a:t>不能用来返回动态分配的内存空间的大小。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strlen</a:t>
            </a:r>
            <a:r>
              <a:rPr lang="en-US" altLang="zh-CN" dirty="0"/>
              <a:t>():</a:t>
            </a:r>
            <a:r>
              <a:rPr lang="zh-CN" altLang="en-US" dirty="0"/>
              <a:t>返回字符数组或字符串所占的字节数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）、针对字符数组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）、针对字符指针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风格字符串：</a:t>
            </a:r>
          </a:p>
        </p:txBody>
      </p:sp>
    </p:spTree>
    <p:extLst>
      <p:ext uri="{BB962C8B-B14F-4D97-AF65-F5344CB8AC3E}">
        <p14:creationId xmlns:p14="http://schemas.microsoft.com/office/powerpoint/2010/main" val="25233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定义一些字符串，并求长度，运算、输出。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05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977751"/>
            <a:ext cx="7308850" cy="2988575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zh-CN" altLang="en-US" sz="1600" dirty="0"/>
              <a:t>空格、制表符、换行符来确定字符串的结束位置，因此字符串只能接收一个单词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换行符保留在输入序列中。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：读取一行，直到遇到换行符。丢弃换行符。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：读取一行，直到遇到换行符。换行符保留在输入序列中。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小心！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使用后会将换行符保留在输入序列中。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解决方法：再调用一次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get()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688916"/>
            <a:ext cx="264289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风格字符串输入：</a:t>
            </a:r>
          </a:p>
        </p:txBody>
      </p:sp>
    </p:spTree>
    <p:extLst>
      <p:ext uri="{BB962C8B-B14F-4D97-AF65-F5344CB8AC3E}">
        <p14:creationId xmlns:p14="http://schemas.microsoft.com/office/powerpoint/2010/main" val="12161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4291343" cy="329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输入一些字符串，体会</a:t>
            </a:r>
            <a:r>
              <a:rPr lang="zh-CN" altLang="en-US" dirty="0"/>
              <a:t>其用法。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C-</a:t>
            </a:r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latin typeface="+mn-lt"/>
                <a:ea typeface="+mn-ea"/>
              </a:rPr>
              <a:t>cin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getline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get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char str[100];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</a:t>
            </a:r>
            <a:r>
              <a:rPr lang="en-US" altLang="zh-CN" dirty="0"/>
              <a:t>&gt;&gt;str;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cin.getline</a:t>
            </a:r>
            <a:r>
              <a:rPr lang="en-US" altLang="zh-CN" dirty="0"/>
              <a:t>(str,10);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cin.getline</a:t>
            </a:r>
            <a:r>
              <a:rPr lang="en-US" altLang="zh-CN" dirty="0"/>
              <a:t>(str,10,’:’);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cin.get</a:t>
            </a:r>
            <a:r>
              <a:rPr lang="en-US" altLang="zh-CN" dirty="0"/>
              <a:t>(str,10);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B2733-472C-45D5-8554-AF2F960EB2CC}"/>
              </a:ext>
            </a:extLst>
          </p:cNvPr>
          <p:cNvSpPr/>
          <p:nvPr/>
        </p:nvSpPr>
        <p:spPr>
          <a:xfrm>
            <a:off x="2069696" y="406777"/>
            <a:ext cx="20409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字符串的应用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C4ADADDB-ED21-4B2E-A5D9-91531E83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623" y="1630289"/>
            <a:ext cx="4291343" cy="234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>
                <a:latin typeface="+mn-lt"/>
                <a:ea typeface="+mn-ea"/>
              </a:rPr>
              <a:t>cin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getline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/>
              <a:t>string 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cin</a:t>
            </a:r>
            <a:r>
              <a:rPr lang="en-US" altLang="zh-CN" dirty="0"/>
              <a:t>&gt;&gt;str;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cin,str</a:t>
            </a:r>
            <a:r>
              <a:rPr lang="en-US" altLang="zh-CN" dirty="0"/>
              <a:t>);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cin,str</a:t>
            </a:r>
            <a:r>
              <a:rPr lang="en-US" altLang="zh-CN" dirty="0"/>
              <a:t>,’:’);</a:t>
            </a:r>
          </a:p>
        </p:txBody>
      </p:sp>
    </p:spTree>
    <p:extLst>
      <p:ext uri="{BB962C8B-B14F-4D97-AF65-F5344CB8AC3E}">
        <p14:creationId xmlns:p14="http://schemas.microsoft.com/office/powerpoint/2010/main" val="244468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745</Words>
  <Application>Microsoft Office PowerPoint</Application>
  <PresentationFormat>全屏显示(16:9)</PresentationFormat>
  <Paragraphs>120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608</cp:revision>
  <dcterms:created xsi:type="dcterms:W3CDTF">2018-04-19T15:31:00Z</dcterms:created>
  <dcterms:modified xsi:type="dcterms:W3CDTF">2021-12-18T13:01:37Z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